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20.xml" ContentType="application/vnd.openxmlformats-officedocument.drawingml.chart+xml"/>
  <Override PartName="/ppt/notesSlides/notesSlide21.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charts/chart18.xml" ContentType="application/vnd.openxmlformats-officedocument.drawingml.char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charts/chart16.xml" ContentType="application/vnd.openxmlformats-officedocument.drawingml.char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charts/chart14.xml" ContentType="application/vnd.openxmlformats-officedocument.drawingml.chart+xml"/>
  <Override PartName="/ppt/notesSlides/notesSlide15.xml" ContentType="application/vnd.openxmlformats-officedocument.presentationml.notesSlide+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2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3"/>
  </p:notesMasterIdLst>
  <p:handoutMasterIdLst>
    <p:handoutMasterId r:id="rId44"/>
  </p:handoutMasterIdLst>
  <p:sldIdLst>
    <p:sldId id="444" r:id="rId2"/>
    <p:sldId id="331" r:id="rId3"/>
    <p:sldId id="421" r:id="rId4"/>
    <p:sldId id="453" r:id="rId5"/>
    <p:sldId id="427" r:id="rId6"/>
    <p:sldId id="454" r:id="rId7"/>
    <p:sldId id="428" r:id="rId8"/>
    <p:sldId id="403" r:id="rId9"/>
    <p:sldId id="459" r:id="rId10"/>
    <p:sldId id="437" r:id="rId11"/>
    <p:sldId id="420" r:id="rId12"/>
    <p:sldId id="451" r:id="rId13"/>
    <p:sldId id="406" r:id="rId14"/>
    <p:sldId id="408" r:id="rId15"/>
    <p:sldId id="410" r:id="rId16"/>
    <p:sldId id="432" r:id="rId17"/>
    <p:sldId id="460" r:id="rId18"/>
    <p:sldId id="461" r:id="rId19"/>
    <p:sldId id="344" r:id="rId20"/>
    <p:sldId id="412" r:id="rId21"/>
    <p:sldId id="413" r:id="rId22"/>
    <p:sldId id="415" r:id="rId23"/>
    <p:sldId id="417" r:id="rId24"/>
    <p:sldId id="456" r:id="rId25"/>
    <p:sldId id="452" r:id="rId26"/>
    <p:sldId id="418" r:id="rId27"/>
    <p:sldId id="399" r:id="rId28"/>
    <p:sldId id="419" r:id="rId29"/>
    <p:sldId id="433" r:id="rId30"/>
    <p:sldId id="400" r:id="rId31"/>
    <p:sldId id="425" r:id="rId32"/>
    <p:sldId id="449" r:id="rId33"/>
    <p:sldId id="439" r:id="rId34"/>
    <p:sldId id="430" r:id="rId35"/>
    <p:sldId id="435" r:id="rId36"/>
    <p:sldId id="436" r:id="rId37"/>
    <p:sldId id="441" r:id="rId38"/>
    <p:sldId id="458" r:id="rId39"/>
    <p:sldId id="445" r:id="rId40"/>
    <p:sldId id="426" r:id="rId41"/>
    <p:sldId id="447" r:id="rId4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AF159D"/>
    <a:srgbClr val="28F8F8"/>
    <a:srgbClr val="F62A56"/>
    <a:srgbClr val="2C0BEF"/>
    <a:srgbClr val="D81898"/>
    <a:srgbClr val="25F715"/>
    <a:srgbClr val="95332B"/>
    <a:srgbClr val="FFFF00"/>
    <a:srgbClr val="FFE18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492" autoAdjust="0"/>
    <p:restoredTop sz="98920" autoAdjust="0"/>
  </p:normalViewPr>
  <p:slideViewPr>
    <p:cSldViewPr>
      <p:cViewPr>
        <p:scale>
          <a:sx n="66" d="100"/>
          <a:sy n="66" d="100"/>
        </p:scale>
        <p:origin x="-1656" y="-630"/>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65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Office_Excel_Worksheet22.xlsx"/></Relationships>
</file>

<file path=ppt/charts/_rels/chart23.xml.rels><?xml version="1.0" encoding="UTF-8" standalone="yes"?>
<Relationships xmlns="http://schemas.openxmlformats.org/package/2006/relationships"><Relationship Id="rId1" Type="http://schemas.openxmlformats.org/officeDocument/2006/relationships/oleObject" Target="file:///C:\Users\Jenny\Documents\jenny\Documents\Cultivating%20creativity\Creativity%20in%20Educational%20Development%20Survey%20worked.xls"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autoTitleDeleted val="1"/>
    <c:view3D>
      <c:rotX val="0"/>
      <c:hPercent val="100"/>
      <c:rotY val="0"/>
      <c:depthPercent val="100"/>
      <c:perspective val="60"/>
    </c:view3D>
    <c:floor>
      <c:spPr>
        <a:solidFill>
          <a:srgbClr val="C0C0C0"/>
        </a:solidFill>
        <a:ln w="3175">
          <a:solidFill>
            <a:schemeClr val="tx1"/>
          </a:solidFill>
          <a:prstDash val="solid"/>
        </a:ln>
      </c:spPr>
    </c:floor>
    <c:sideWall>
      <c:spPr>
        <a:noFill/>
        <a:ln w="25400">
          <a:noFill/>
        </a:ln>
      </c:spPr>
    </c:sideWall>
    <c:backWall>
      <c:spPr>
        <a:noFill/>
        <a:ln w="25400">
          <a:noFill/>
        </a:ln>
      </c:spPr>
    </c:backWall>
    <c:plotArea>
      <c:layout>
        <c:manualLayout>
          <c:layoutTarget val="inner"/>
          <c:xMode val="edge"/>
          <c:yMode val="edge"/>
          <c:x val="0.25106382978723402"/>
          <c:y val="3.5849056603773626E-2"/>
          <c:w val="0.70638297872340428"/>
          <c:h val="0.7245283018867924"/>
        </c:manualLayout>
      </c:layout>
      <c:bar3DChart>
        <c:barDir val="col"/>
        <c:grouping val="clustered"/>
        <c:varyColors val="1"/>
        <c:ser>
          <c:idx val="0"/>
          <c:order val="0"/>
          <c:tx>
            <c:strRef>
              <c:f>Sheet1!$A$2</c:f>
              <c:strCache>
                <c:ptCount val="1"/>
              </c:strCache>
            </c:strRef>
          </c:tx>
          <c:spPr>
            <a:solidFill>
              <a:schemeClr val="accent1"/>
            </a:solidFill>
            <a:ln w="9599">
              <a:solidFill>
                <a:schemeClr val="tx1"/>
              </a:solidFill>
              <a:prstDash val="solid"/>
            </a:ln>
          </c:spPr>
          <c:dPt>
            <c:idx val="1"/>
            <c:spPr>
              <a:solidFill>
                <a:schemeClr val="accent2"/>
              </a:solidFill>
              <a:ln w="9599">
                <a:solidFill>
                  <a:schemeClr val="tx1"/>
                </a:solidFill>
                <a:prstDash val="solid"/>
              </a:ln>
            </c:spPr>
          </c:dPt>
          <c:dPt>
            <c:idx val="2"/>
            <c:spPr>
              <a:solidFill>
                <a:schemeClr val="hlink"/>
              </a:solidFill>
              <a:ln w="9599">
                <a:solidFill>
                  <a:schemeClr val="tx1"/>
                </a:solidFill>
                <a:prstDash val="solid"/>
              </a:ln>
            </c:spPr>
          </c:dPt>
          <c:dPt>
            <c:idx val="3"/>
            <c:spPr>
              <a:solidFill>
                <a:schemeClr val="folHlink"/>
              </a:solidFill>
              <a:ln w="9599">
                <a:solidFill>
                  <a:schemeClr val="tx1"/>
                </a:solidFill>
                <a:prstDash val="solid"/>
              </a:ln>
            </c:spPr>
          </c:dPt>
          <c:dPt>
            <c:idx val="4"/>
            <c:spPr>
              <a:solidFill>
                <a:schemeClr val="bg2"/>
              </a:solidFill>
              <a:ln w="9599">
                <a:solidFill>
                  <a:schemeClr val="tx1"/>
                </a:solidFill>
                <a:prstDash val="solid"/>
              </a:ln>
            </c:spPr>
          </c:dPt>
          <c:dLbls>
            <c:dLbl>
              <c:idx val="0"/>
              <c:layout>
                <c:manualLayout>
                  <c:x val="3.7899591379041346E-3"/>
                  <c:y val="1.9218026359629593E-2"/>
                </c:manualLayout>
              </c:layout>
              <c:showVal val="1"/>
            </c:dLbl>
            <c:dLbl>
              <c:idx val="1"/>
              <c:layout>
                <c:manualLayout>
                  <c:x val="3.6865089862247943E-3"/>
                  <c:y val="3.1429020858704193E-2"/>
                </c:manualLayout>
              </c:layout>
              <c:showVal val="1"/>
            </c:dLbl>
            <c:dLbl>
              <c:idx val="2"/>
              <c:layout>
                <c:manualLayout>
                  <c:x val="1.7651901257720762E-3"/>
                  <c:y val="-4.9349118418922006E-2"/>
                </c:manualLayout>
              </c:layout>
              <c:showVal val="1"/>
            </c:dLbl>
            <c:dLbl>
              <c:idx val="3"/>
              <c:layout>
                <c:manualLayout>
                  <c:x val="-4.659196003754641E-4"/>
                  <c:y val="-5.2161412242831377E-2"/>
                </c:manualLayout>
              </c:layout>
              <c:showVal val="1"/>
            </c:dLbl>
            <c:dLbl>
              <c:idx val="4"/>
              <c:layout>
                <c:manualLayout>
                  <c:x val="-2.6972884467110557E-3"/>
                  <c:y val="-5.2161412242831377E-2"/>
                </c:manualLayout>
              </c:layout>
              <c:showVal val="1"/>
            </c:dLbl>
            <c:spPr>
              <a:noFill/>
              <a:ln w="19199">
                <a:noFill/>
              </a:ln>
            </c:spPr>
            <c:txPr>
              <a:bodyPr/>
              <a:lstStyle/>
              <a:p>
                <a:pPr>
                  <a:defRPr sz="1361" b="1" i="0" u="none" strike="noStrike" baseline="0">
                    <a:solidFill>
                      <a:schemeClr val="tx1"/>
                    </a:solidFill>
                    <a:latin typeface="Arial"/>
                    <a:ea typeface="Arial"/>
                    <a:cs typeface="Arial"/>
                  </a:defRPr>
                </a:pPr>
                <a:endParaRPr lang="en-US"/>
              </a:p>
            </c:txPr>
            <c:showVal val="1"/>
          </c:dLbls>
          <c:cat>
            <c:strRef>
              <c:f>Sheet1!$B$1:$F$1</c:f>
              <c:strCache>
                <c:ptCount val="5"/>
                <c:pt idx="0">
                  <c:v> Strongly disagree</c:v>
                </c:pt>
                <c:pt idx="1">
                  <c:v> Disagree</c:v>
                </c:pt>
                <c:pt idx="2">
                  <c:v> Don’t know</c:v>
                </c:pt>
                <c:pt idx="3">
                  <c:v> Agree</c:v>
                </c:pt>
                <c:pt idx="4">
                  <c:v> Strongly agree</c:v>
                </c:pt>
              </c:strCache>
            </c:strRef>
          </c:cat>
          <c:val>
            <c:numRef>
              <c:f>Sheet1!$B$2:$F$2</c:f>
              <c:numCache>
                <c:formatCode>0%</c:formatCode>
                <c:ptCount val="5"/>
                <c:pt idx="0">
                  <c:v>0.4</c:v>
                </c:pt>
                <c:pt idx="1">
                  <c:v>0.46</c:v>
                </c:pt>
                <c:pt idx="2">
                  <c:v>6.0000000000000032E-2</c:v>
                </c:pt>
                <c:pt idx="3">
                  <c:v>4.0000000000000022E-2</c:v>
                </c:pt>
                <c:pt idx="4">
                  <c:v>4.0000000000000022E-2</c:v>
                </c:pt>
              </c:numCache>
            </c:numRef>
          </c:val>
        </c:ser>
        <c:shape val="cylinder"/>
        <c:axId val="130297856"/>
        <c:axId val="130299392"/>
        <c:axId val="0"/>
      </c:bar3DChart>
      <c:catAx>
        <c:axId val="130297856"/>
        <c:scaling>
          <c:orientation val="minMax"/>
        </c:scaling>
        <c:axPos val="b"/>
        <c:numFmt formatCode="General" sourceLinked="1"/>
        <c:tickLblPos val="low"/>
        <c:spPr>
          <a:ln w="7200">
            <a:noFill/>
          </a:ln>
        </c:spPr>
        <c:txPr>
          <a:bodyPr rot="-2700000" vert="horz"/>
          <a:lstStyle/>
          <a:p>
            <a:pPr>
              <a:defRPr sz="907" b="1" i="0" u="none" strike="noStrike" baseline="0">
                <a:solidFill>
                  <a:schemeClr val="tx1"/>
                </a:solidFill>
                <a:latin typeface="Arial"/>
                <a:ea typeface="Arial"/>
                <a:cs typeface="Arial"/>
              </a:defRPr>
            </a:pPr>
            <a:endParaRPr lang="en-US"/>
          </a:p>
        </c:txPr>
        <c:crossAx val="130299392"/>
        <c:crosses val="autoZero"/>
        <c:auto val="1"/>
        <c:lblAlgn val="ctr"/>
        <c:lblOffset val="100"/>
        <c:tickLblSkip val="1"/>
        <c:tickMarkSkip val="1"/>
        <c:noMultiLvlLbl val="1"/>
      </c:catAx>
      <c:valAx>
        <c:axId val="130299392"/>
        <c:scaling>
          <c:orientation val="minMax"/>
        </c:scaling>
        <c:axPos val="l"/>
        <c:numFmt formatCode="0%" sourceLinked="1"/>
        <c:tickLblPos val="none"/>
        <c:spPr>
          <a:ln w="7200">
            <a:noFill/>
          </a:ln>
        </c:spPr>
        <c:crossAx val="130297856"/>
        <c:crosses val="autoZero"/>
        <c:crossBetween val="between"/>
      </c:valAx>
      <c:spPr>
        <a:noFill/>
        <a:ln w="19199">
          <a:noFill/>
        </a:ln>
      </c:spPr>
    </c:plotArea>
    <c:plotVisOnly val="1"/>
    <c:dispBlanksAs val="span"/>
  </c:chart>
  <c:spPr>
    <a:noFill/>
    <a:ln>
      <a:noFill/>
    </a:ln>
  </c:spPr>
  <c:txPr>
    <a:bodyPr/>
    <a:lstStyle/>
    <a:p>
      <a:pPr>
        <a:defRPr sz="605" b="1" i="0" u="none" strike="noStrike" baseline="0">
          <a:solidFill>
            <a:schemeClr val="tx1"/>
          </a:solidFill>
          <a:latin typeface="Arial"/>
          <a:ea typeface="Arial"/>
          <a:cs typeface="Arial"/>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GB"/>
  <c:chart>
    <c:autoTitleDeleted val="1"/>
    <c:view3D>
      <c:rotX val="0"/>
      <c:hPercent val="100"/>
      <c:rotY val="0"/>
      <c:depthPercent val="100"/>
      <c:perspective val="60"/>
    </c:view3D>
    <c:floor>
      <c:spPr>
        <a:solidFill>
          <a:srgbClr val="C0C0C0"/>
        </a:solidFill>
        <a:ln w="3175">
          <a:solidFill>
            <a:schemeClr val="tx1"/>
          </a:solidFill>
          <a:prstDash val="solid"/>
        </a:ln>
      </c:spPr>
    </c:floor>
    <c:sideWall>
      <c:spPr>
        <a:noFill/>
        <a:ln w="25400">
          <a:noFill/>
        </a:ln>
      </c:spPr>
    </c:sideWall>
    <c:backWall>
      <c:spPr>
        <a:noFill/>
        <a:ln w="25400">
          <a:noFill/>
        </a:ln>
      </c:spPr>
    </c:backWall>
    <c:plotArea>
      <c:layout>
        <c:manualLayout>
          <c:layoutTarget val="inner"/>
          <c:xMode val="edge"/>
          <c:yMode val="edge"/>
          <c:x val="0.22340425531914893"/>
          <c:y val="3.5849056603773626E-2"/>
          <c:w val="0.73404255319149025"/>
          <c:h val="0.74528301886792447"/>
        </c:manualLayout>
      </c:layout>
      <c:bar3DChart>
        <c:barDir val="col"/>
        <c:grouping val="clustered"/>
        <c:varyColors val="1"/>
        <c:ser>
          <c:idx val="0"/>
          <c:order val="0"/>
          <c:tx>
            <c:strRef>
              <c:f>Sheet1!$A$2</c:f>
              <c:strCache>
                <c:ptCount val="1"/>
              </c:strCache>
            </c:strRef>
          </c:tx>
          <c:spPr>
            <a:solidFill>
              <a:schemeClr val="accent1"/>
            </a:solidFill>
            <a:ln w="12700">
              <a:solidFill>
                <a:schemeClr val="tx1"/>
              </a:solidFill>
              <a:prstDash val="solid"/>
            </a:ln>
          </c:spPr>
          <c:dPt>
            <c:idx val="1"/>
            <c:spPr>
              <a:solidFill>
                <a:schemeClr val="accent2"/>
              </a:solidFill>
              <a:ln w="12700">
                <a:solidFill>
                  <a:schemeClr val="tx1"/>
                </a:solidFill>
                <a:prstDash val="solid"/>
              </a:ln>
            </c:spPr>
          </c:dPt>
          <c:dPt>
            <c:idx val="2"/>
            <c:spPr>
              <a:solidFill>
                <a:schemeClr val="hlink"/>
              </a:solidFill>
              <a:ln w="12700">
                <a:solidFill>
                  <a:schemeClr val="tx1"/>
                </a:solidFill>
                <a:prstDash val="solid"/>
              </a:ln>
            </c:spPr>
          </c:dPt>
          <c:dPt>
            <c:idx val="3"/>
            <c:spPr>
              <a:solidFill>
                <a:schemeClr val="folHlink"/>
              </a:solidFill>
              <a:ln w="12700">
                <a:solidFill>
                  <a:schemeClr val="tx1"/>
                </a:solidFill>
                <a:prstDash val="solid"/>
              </a:ln>
            </c:spPr>
          </c:dPt>
          <c:dPt>
            <c:idx val="4"/>
            <c:spPr>
              <a:solidFill>
                <a:schemeClr val="bg2"/>
              </a:solidFill>
              <a:ln w="12700">
                <a:solidFill>
                  <a:schemeClr val="tx1"/>
                </a:solidFill>
                <a:prstDash val="solid"/>
              </a:ln>
            </c:spPr>
          </c:dPt>
          <c:dLbls>
            <c:dLbl>
              <c:idx val="0"/>
              <c:layout>
                <c:manualLayout>
                  <c:x val="-1.6638391418814923E-2"/>
                  <c:y val="2.4841627164362667E-2"/>
                </c:manualLayout>
              </c:layout>
              <c:showVal val="1"/>
            </c:dLbl>
            <c:dLbl>
              <c:idx val="1"/>
              <c:layout>
                <c:manualLayout>
                  <c:x val="-1.245602718388272E-2"/>
                  <c:y val="3.3669345226623598E-2"/>
                </c:manualLayout>
              </c:layout>
              <c:showVal val="1"/>
            </c:dLbl>
            <c:dLbl>
              <c:idx val="2"/>
              <c:layout>
                <c:manualLayout>
                  <c:x val="-4.0998082706632279E-3"/>
                  <c:y val="-4.8306489729276141E-2"/>
                </c:manualLayout>
              </c:layout>
              <c:showVal val="1"/>
            </c:dLbl>
            <c:dLbl>
              <c:idx val="3"/>
              <c:layout>
                <c:manualLayout>
                  <c:x val="-1.9638241384690824E-3"/>
                  <c:y val="-3.6951804257679154E-2"/>
                </c:manualLayout>
              </c:layout>
              <c:showVal val="1"/>
            </c:dLbl>
            <c:dLbl>
              <c:idx val="4"/>
              <c:layout>
                <c:manualLayout>
                  <c:x val="4.2647352002822651E-3"/>
                  <c:y val="-6.3434760106533733E-2"/>
                </c:manualLayout>
              </c:layout>
              <c:showVal val="1"/>
            </c:dLbl>
            <c:spPr>
              <a:noFill/>
              <a:ln w="25400">
                <a:noFill/>
              </a:ln>
            </c:spPr>
            <c:txPr>
              <a:bodyPr/>
              <a:lstStyle/>
              <a:p>
                <a:pPr>
                  <a:defRPr sz="1800" b="1" i="0" u="none" strike="noStrike" baseline="0">
                    <a:solidFill>
                      <a:schemeClr val="tx1"/>
                    </a:solidFill>
                    <a:latin typeface="Calibri"/>
                    <a:ea typeface="Calibri"/>
                    <a:cs typeface="Calibri"/>
                  </a:defRPr>
                </a:pPr>
                <a:endParaRPr lang="en-US"/>
              </a:p>
            </c:txPr>
            <c:showVal val="1"/>
          </c:dLbls>
          <c:cat>
            <c:strRef>
              <c:f>Sheet1!$B$1:$F$1</c:f>
              <c:strCache>
                <c:ptCount val="5"/>
                <c:pt idx="0">
                  <c:v> Strongly agree</c:v>
                </c:pt>
                <c:pt idx="1">
                  <c:v> Agree</c:v>
                </c:pt>
                <c:pt idx="2">
                  <c:v> Don’t know</c:v>
                </c:pt>
                <c:pt idx="3">
                  <c:v> Disagree</c:v>
                </c:pt>
                <c:pt idx="4">
                  <c:v> Strongly disagree</c:v>
                </c:pt>
              </c:strCache>
            </c:strRef>
          </c:cat>
          <c:val>
            <c:numRef>
              <c:f>Sheet1!$B$2:$F$2</c:f>
              <c:numCache>
                <c:formatCode>0%</c:formatCode>
                <c:ptCount val="5"/>
                <c:pt idx="0">
                  <c:v>0.54</c:v>
                </c:pt>
                <c:pt idx="1">
                  <c:v>0.38000000000000034</c:v>
                </c:pt>
                <c:pt idx="2">
                  <c:v>4.0000000000000022E-2</c:v>
                </c:pt>
                <c:pt idx="3">
                  <c:v>4.0000000000000022E-2</c:v>
                </c:pt>
              </c:numCache>
            </c:numRef>
          </c:val>
        </c:ser>
        <c:shape val="cylinder"/>
        <c:axId val="158208768"/>
        <c:axId val="158210304"/>
        <c:axId val="0"/>
      </c:bar3DChart>
      <c:catAx>
        <c:axId val="158208768"/>
        <c:scaling>
          <c:orientation val="minMax"/>
        </c:scaling>
        <c:axPos val="b"/>
        <c:numFmt formatCode="General" sourceLinked="1"/>
        <c:tickLblPos val="low"/>
        <c:spPr>
          <a:ln w="9525">
            <a:noFill/>
          </a:ln>
        </c:spPr>
        <c:txPr>
          <a:bodyPr rot="-2700000" vert="horz"/>
          <a:lstStyle/>
          <a:p>
            <a:pPr>
              <a:defRPr sz="1200" b="1" i="0" u="none" strike="noStrike" baseline="0">
                <a:solidFill>
                  <a:schemeClr val="tx1"/>
                </a:solidFill>
                <a:latin typeface="Calibri"/>
                <a:ea typeface="Calibri"/>
                <a:cs typeface="Calibri"/>
              </a:defRPr>
            </a:pPr>
            <a:endParaRPr lang="en-US"/>
          </a:p>
        </c:txPr>
        <c:crossAx val="158210304"/>
        <c:crosses val="autoZero"/>
        <c:auto val="1"/>
        <c:lblAlgn val="ctr"/>
        <c:lblOffset val="100"/>
        <c:tickLblSkip val="1"/>
        <c:tickMarkSkip val="1"/>
        <c:noMultiLvlLbl val="1"/>
      </c:catAx>
      <c:valAx>
        <c:axId val="158210304"/>
        <c:scaling>
          <c:orientation val="minMax"/>
        </c:scaling>
        <c:axPos val="l"/>
        <c:numFmt formatCode="0%" sourceLinked="1"/>
        <c:tickLblPos val="none"/>
        <c:spPr>
          <a:ln w="9525">
            <a:noFill/>
          </a:ln>
        </c:spPr>
        <c:crossAx val="158208768"/>
        <c:crosses val="autoZero"/>
        <c:crossBetween val="between"/>
      </c:valAx>
      <c:spPr>
        <a:noFill/>
        <a:ln w="25400">
          <a:noFill/>
        </a:ln>
      </c:spPr>
    </c:plotArea>
    <c:plotVisOnly val="1"/>
    <c:dispBlanksAs val="span"/>
  </c:chart>
  <c:spPr>
    <a:noFill/>
    <a:ln>
      <a:noFill/>
    </a:ln>
  </c:spPr>
  <c:txPr>
    <a:bodyPr/>
    <a:lstStyle/>
    <a:p>
      <a:pPr>
        <a:defRPr sz="800" b="1" i="0" u="none" strike="noStrike" baseline="0">
          <a:solidFill>
            <a:schemeClr val="tx1"/>
          </a:solidFill>
          <a:latin typeface="Calibri"/>
          <a:ea typeface="Calibri"/>
          <a:cs typeface="Calibri"/>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GB"/>
  <c:chart>
    <c:autoTitleDeleted val="1"/>
    <c:view3D>
      <c:rotX val="0"/>
      <c:hPercent val="100"/>
      <c:rotY val="0"/>
      <c:depthPercent val="100"/>
      <c:perspective val="60"/>
    </c:view3D>
    <c:floor>
      <c:spPr>
        <a:solidFill>
          <a:srgbClr val="C0C0C0"/>
        </a:solidFill>
        <a:ln w="3175">
          <a:solidFill>
            <a:schemeClr val="tx1"/>
          </a:solidFill>
          <a:prstDash val="solid"/>
        </a:ln>
      </c:spPr>
    </c:floor>
    <c:sideWall>
      <c:spPr>
        <a:noFill/>
        <a:ln w="25400">
          <a:noFill/>
        </a:ln>
      </c:spPr>
    </c:sideWall>
    <c:backWall>
      <c:spPr>
        <a:noFill/>
        <a:ln w="25400">
          <a:noFill/>
        </a:ln>
      </c:spPr>
    </c:backWall>
    <c:plotArea>
      <c:layout>
        <c:manualLayout>
          <c:layoutTarget val="inner"/>
          <c:xMode val="edge"/>
          <c:yMode val="edge"/>
          <c:x val="0.23635557248489145"/>
          <c:y val="6.6620645714450422E-2"/>
          <c:w val="0.73404255319149059"/>
          <c:h val="0.74528301886792447"/>
        </c:manualLayout>
      </c:layout>
      <c:bar3DChart>
        <c:barDir val="col"/>
        <c:grouping val="clustered"/>
        <c:varyColors val="1"/>
        <c:ser>
          <c:idx val="0"/>
          <c:order val="0"/>
          <c:tx>
            <c:strRef>
              <c:f>Sheet1!$A$2</c:f>
              <c:strCache>
                <c:ptCount val="1"/>
              </c:strCache>
            </c:strRef>
          </c:tx>
          <c:spPr>
            <a:solidFill>
              <a:schemeClr val="accent1"/>
            </a:solidFill>
            <a:ln w="12700">
              <a:solidFill>
                <a:schemeClr val="tx1"/>
              </a:solidFill>
              <a:prstDash val="solid"/>
            </a:ln>
          </c:spPr>
          <c:dPt>
            <c:idx val="1"/>
            <c:spPr>
              <a:solidFill>
                <a:schemeClr val="accent2"/>
              </a:solidFill>
              <a:ln w="12700">
                <a:solidFill>
                  <a:schemeClr val="tx1"/>
                </a:solidFill>
                <a:prstDash val="solid"/>
              </a:ln>
            </c:spPr>
          </c:dPt>
          <c:dPt>
            <c:idx val="2"/>
            <c:spPr>
              <a:solidFill>
                <a:schemeClr val="hlink"/>
              </a:solidFill>
              <a:ln w="12700">
                <a:solidFill>
                  <a:schemeClr val="tx1"/>
                </a:solidFill>
                <a:prstDash val="solid"/>
              </a:ln>
            </c:spPr>
          </c:dPt>
          <c:dPt>
            <c:idx val="3"/>
            <c:spPr>
              <a:solidFill>
                <a:schemeClr val="folHlink"/>
              </a:solidFill>
              <a:ln w="12700">
                <a:solidFill>
                  <a:schemeClr val="tx1"/>
                </a:solidFill>
                <a:prstDash val="solid"/>
              </a:ln>
            </c:spPr>
          </c:dPt>
          <c:dPt>
            <c:idx val="4"/>
            <c:spPr>
              <a:solidFill>
                <a:schemeClr val="bg2"/>
              </a:solidFill>
              <a:ln w="12700">
                <a:solidFill>
                  <a:schemeClr val="tx1"/>
                </a:solidFill>
                <a:prstDash val="solid"/>
              </a:ln>
            </c:spPr>
          </c:dPt>
          <c:dLbls>
            <c:dLbl>
              <c:idx val="0"/>
              <c:layout>
                <c:manualLayout>
                  <c:x val="-1.6638391418814923E-2"/>
                  <c:y val="2.4841627164362678E-2"/>
                </c:manualLayout>
              </c:layout>
              <c:showVal val="1"/>
            </c:dLbl>
            <c:dLbl>
              <c:idx val="1"/>
              <c:layout>
                <c:manualLayout>
                  <c:x val="-1.245602718388272E-2"/>
                  <c:y val="3.3669345226623619E-2"/>
                </c:manualLayout>
              </c:layout>
              <c:showVal val="1"/>
            </c:dLbl>
            <c:dLbl>
              <c:idx val="2"/>
              <c:layout>
                <c:manualLayout>
                  <c:x val="-4.0998082706632296E-3"/>
                  <c:y val="-4.8306489729276161E-2"/>
                </c:manualLayout>
              </c:layout>
              <c:showVal val="1"/>
            </c:dLbl>
            <c:dLbl>
              <c:idx val="3"/>
              <c:layout>
                <c:manualLayout>
                  <c:x val="-1.9638241384690824E-3"/>
                  <c:y val="-3.6951804257679167E-2"/>
                </c:manualLayout>
              </c:layout>
              <c:showVal val="1"/>
            </c:dLbl>
            <c:dLbl>
              <c:idx val="4"/>
              <c:layout>
                <c:manualLayout>
                  <c:x val="4.2647352002822651E-3"/>
                  <c:y val="-6.3434760106533733E-2"/>
                </c:manualLayout>
              </c:layout>
              <c:showVal val="1"/>
            </c:dLbl>
            <c:spPr>
              <a:noFill/>
              <a:ln w="25400">
                <a:noFill/>
              </a:ln>
            </c:spPr>
            <c:txPr>
              <a:bodyPr/>
              <a:lstStyle/>
              <a:p>
                <a:pPr>
                  <a:defRPr sz="1800" b="1" i="0" u="none" strike="noStrike" baseline="0">
                    <a:solidFill>
                      <a:schemeClr val="tx1"/>
                    </a:solidFill>
                    <a:latin typeface="Calibri"/>
                    <a:ea typeface="Calibri"/>
                    <a:cs typeface="Calibri"/>
                  </a:defRPr>
                </a:pPr>
                <a:endParaRPr lang="en-US"/>
              </a:p>
            </c:txPr>
            <c:showVal val="1"/>
          </c:dLbls>
          <c:cat>
            <c:strRef>
              <c:f>Sheet1!$B$1:$F$1</c:f>
              <c:strCache>
                <c:ptCount val="5"/>
                <c:pt idx="0">
                  <c:v> Strongly agree</c:v>
                </c:pt>
                <c:pt idx="1">
                  <c:v> Agree</c:v>
                </c:pt>
                <c:pt idx="2">
                  <c:v> Don’t know</c:v>
                </c:pt>
                <c:pt idx="3">
                  <c:v> Disagree</c:v>
                </c:pt>
                <c:pt idx="4">
                  <c:v> Strongly disagree</c:v>
                </c:pt>
              </c:strCache>
            </c:strRef>
          </c:cat>
          <c:val>
            <c:numRef>
              <c:f>Sheet1!$B$2:$F$2</c:f>
              <c:numCache>
                <c:formatCode>0%</c:formatCode>
                <c:ptCount val="5"/>
                <c:pt idx="1">
                  <c:v>7.0000000000000021E-2</c:v>
                </c:pt>
                <c:pt idx="3">
                  <c:v>0.45</c:v>
                </c:pt>
                <c:pt idx="4">
                  <c:v>0.48000000000000026</c:v>
                </c:pt>
              </c:numCache>
            </c:numRef>
          </c:val>
        </c:ser>
        <c:shape val="cylinder"/>
        <c:axId val="158891392"/>
        <c:axId val="158909952"/>
        <c:axId val="0"/>
      </c:bar3DChart>
      <c:catAx>
        <c:axId val="158891392"/>
        <c:scaling>
          <c:orientation val="minMax"/>
        </c:scaling>
        <c:axPos val="b"/>
        <c:numFmt formatCode="General" sourceLinked="1"/>
        <c:tickLblPos val="low"/>
        <c:spPr>
          <a:ln w="9525">
            <a:noFill/>
          </a:ln>
        </c:spPr>
        <c:txPr>
          <a:bodyPr rot="-2700000" vert="horz"/>
          <a:lstStyle/>
          <a:p>
            <a:pPr>
              <a:defRPr sz="1200" b="1" i="0" u="none" strike="noStrike" baseline="0">
                <a:solidFill>
                  <a:schemeClr val="tx1"/>
                </a:solidFill>
                <a:latin typeface="Calibri"/>
                <a:ea typeface="Calibri"/>
                <a:cs typeface="Calibri"/>
              </a:defRPr>
            </a:pPr>
            <a:endParaRPr lang="en-US"/>
          </a:p>
        </c:txPr>
        <c:crossAx val="158909952"/>
        <c:crosses val="autoZero"/>
        <c:auto val="1"/>
        <c:lblAlgn val="ctr"/>
        <c:lblOffset val="100"/>
        <c:tickLblSkip val="1"/>
        <c:tickMarkSkip val="1"/>
        <c:noMultiLvlLbl val="1"/>
      </c:catAx>
      <c:valAx>
        <c:axId val="158909952"/>
        <c:scaling>
          <c:orientation val="minMax"/>
        </c:scaling>
        <c:axPos val="l"/>
        <c:numFmt formatCode="General" sourceLinked="1"/>
        <c:tickLblPos val="none"/>
        <c:spPr>
          <a:ln w="9525">
            <a:noFill/>
          </a:ln>
        </c:spPr>
        <c:crossAx val="158891392"/>
        <c:crosses val="autoZero"/>
        <c:crossBetween val="between"/>
      </c:valAx>
      <c:spPr>
        <a:noFill/>
        <a:ln w="25400">
          <a:noFill/>
        </a:ln>
      </c:spPr>
    </c:plotArea>
    <c:plotVisOnly val="1"/>
    <c:dispBlanksAs val="span"/>
  </c:chart>
  <c:spPr>
    <a:noFill/>
    <a:ln>
      <a:noFill/>
    </a:ln>
  </c:spPr>
  <c:txPr>
    <a:bodyPr/>
    <a:lstStyle/>
    <a:p>
      <a:pPr>
        <a:defRPr sz="800" b="1" i="0" u="none" strike="noStrike" baseline="0">
          <a:solidFill>
            <a:schemeClr val="tx1"/>
          </a:solidFill>
          <a:latin typeface="Calibri"/>
          <a:ea typeface="Calibri"/>
          <a:cs typeface="Calibri"/>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GB"/>
  <c:chart>
    <c:autoTitleDeleted val="1"/>
    <c:view3D>
      <c:rotX val="0"/>
      <c:hPercent val="100"/>
      <c:rotY val="0"/>
      <c:depthPercent val="100"/>
      <c:perspective val="60"/>
    </c:view3D>
    <c:floor>
      <c:spPr>
        <a:solidFill>
          <a:srgbClr val="C0C0C0"/>
        </a:solidFill>
        <a:ln w="3175">
          <a:solidFill>
            <a:schemeClr val="tx1"/>
          </a:solidFill>
          <a:prstDash val="solid"/>
        </a:ln>
      </c:spPr>
    </c:floor>
    <c:sideWall>
      <c:spPr>
        <a:noFill/>
        <a:ln w="25400">
          <a:noFill/>
        </a:ln>
      </c:spPr>
    </c:sideWall>
    <c:backWall>
      <c:spPr>
        <a:noFill/>
        <a:ln w="25400">
          <a:noFill/>
        </a:ln>
      </c:spPr>
    </c:backWall>
    <c:plotArea>
      <c:layout>
        <c:manualLayout>
          <c:layoutTarget val="inner"/>
          <c:xMode val="edge"/>
          <c:yMode val="edge"/>
          <c:x val="0.22340425531914893"/>
          <c:y val="3.5849056603773632E-2"/>
          <c:w val="0.73404255319149037"/>
          <c:h val="0.74528301886792447"/>
        </c:manualLayout>
      </c:layout>
      <c:bar3DChart>
        <c:barDir val="col"/>
        <c:grouping val="clustered"/>
        <c:varyColors val="1"/>
        <c:ser>
          <c:idx val="0"/>
          <c:order val="0"/>
          <c:tx>
            <c:strRef>
              <c:f>Sheet1!$A$2</c:f>
              <c:strCache>
                <c:ptCount val="1"/>
              </c:strCache>
            </c:strRef>
          </c:tx>
          <c:spPr>
            <a:solidFill>
              <a:schemeClr val="accent1"/>
            </a:solidFill>
            <a:ln w="12700">
              <a:solidFill>
                <a:schemeClr val="tx1"/>
              </a:solidFill>
              <a:prstDash val="solid"/>
            </a:ln>
          </c:spPr>
          <c:dPt>
            <c:idx val="1"/>
            <c:spPr>
              <a:solidFill>
                <a:schemeClr val="accent2"/>
              </a:solidFill>
              <a:ln w="12700">
                <a:solidFill>
                  <a:schemeClr val="tx1"/>
                </a:solidFill>
                <a:prstDash val="solid"/>
              </a:ln>
            </c:spPr>
          </c:dPt>
          <c:dPt>
            <c:idx val="2"/>
            <c:spPr>
              <a:solidFill>
                <a:schemeClr val="hlink"/>
              </a:solidFill>
              <a:ln w="12700">
                <a:solidFill>
                  <a:schemeClr val="tx1"/>
                </a:solidFill>
                <a:prstDash val="solid"/>
              </a:ln>
            </c:spPr>
          </c:dPt>
          <c:dPt>
            <c:idx val="3"/>
            <c:spPr>
              <a:solidFill>
                <a:schemeClr val="folHlink"/>
              </a:solidFill>
              <a:ln w="12700">
                <a:solidFill>
                  <a:schemeClr val="tx1"/>
                </a:solidFill>
                <a:prstDash val="solid"/>
              </a:ln>
            </c:spPr>
          </c:dPt>
          <c:dPt>
            <c:idx val="4"/>
            <c:spPr>
              <a:solidFill>
                <a:schemeClr val="bg2"/>
              </a:solidFill>
              <a:ln w="12700">
                <a:solidFill>
                  <a:schemeClr val="tx1"/>
                </a:solidFill>
                <a:prstDash val="solid"/>
              </a:ln>
            </c:spPr>
          </c:dPt>
          <c:dLbls>
            <c:dLbl>
              <c:idx val="0"/>
              <c:layout>
                <c:manualLayout>
                  <c:x val="-1.9577513387120181E-2"/>
                  <c:y val="-3.0320788011272515E-3"/>
                </c:manualLayout>
              </c:layout>
              <c:spPr>
                <a:noFill/>
                <a:ln w="25400">
                  <a:noFill/>
                </a:ln>
              </c:spPr>
              <c:txPr>
                <a:bodyPr/>
                <a:lstStyle/>
                <a:p>
                  <a:pPr>
                    <a:defRPr sz="1800" b="0" i="0" u="none" strike="noStrike" baseline="0">
                      <a:solidFill>
                        <a:schemeClr val="tx1"/>
                      </a:solidFill>
                      <a:latin typeface="Calibri"/>
                      <a:ea typeface="Calibri"/>
                      <a:cs typeface="Calibri"/>
                    </a:defRPr>
                  </a:pPr>
                  <a:endParaRPr lang="en-US"/>
                </a:p>
              </c:txPr>
              <c:showVal val="1"/>
            </c:dLbl>
            <c:dLbl>
              <c:idx val="1"/>
              <c:layout>
                <c:manualLayout>
                  <c:x val="7.8653944997270409E-2"/>
                  <c:y val="2.3116673352617007E-3"/>
                </c:manualLayout>
              </c:layout>
              <c:spPr>
                <a:noFill/>
                <a:ln w="25400">
                  <a:noFill/>
                </a:ln>
              </c:spPr>
              <c:txPr>
                <a:bodyPr/>
                <a:lstStyle/>
                <a:p>
                  <a:pPr>
                    <a:defRPr sz="1800" b="0" i="0" u="none" strike="noStrike" baseline="0">
                      <a:solidFill>
                        <a:schemeClr val="tx1"/>
                      </a:solidFill>
                      <a:latin typeface="Calibri"/>
                      <a:ea typeface="Calibri"/>
                      <a:cs typeface="Calibri"/>
                    </a:defRPr>
                  </a:pPr>
                  <a:endParaRPr lang="en-US"/>
                </a:p>
              </c:txPr>
              <c:showVal val="1"/>
            </c:dLbl>
            <c:dLbl>
              <c:idx val="2"/>
              <c:layout>
                <c:manualLayout>
                  <c:x val="-9.9779432745732595E-3"/>
                  <c:y val="-8.0851614129172564E-3"/>
                </c:manualLayout>
              </c:layout>
              <c:spPr>
                <a:noFill/>
                <a:ln w="25400">
                  <a:noFill/>
                </a:ln>
              </c:spPr>
              <c:txPr>
                <a:bodyPr/>
                <a:lstStyle/>
                <a:p>
                  <a:pPr>
                    <a:defRPr sz="1800" b="0" i="0" u="none" strike="noStrike" baseline="0">
                      <a:solidFill>
                        <a:schemeClr val="tx1"/>
                      </a:solidFill>
                      <a:latin typeface="Calibri"/>
                      <a:ea typeface="Calibri"/>
                      <a:cs typeface="Calibri"/>
                    </a:defRPr>
                  </a:pPr>
                  <a:endParaRPr lang="en-US"/>
                </a:p>
              </c:txPr>
              <c:showVal val="1"/>
            </c:dLbl>
            <c:dLbl>
              <c:idx val="3"/>
              <c:layout>
                <c:manualLayout>
                  <c:x val="-1.9638377082296281E-3"/>
                  <c:y val="9.9729746848806079E-3"/>
                </c:manualLayout>
              </c:layout>
              <c:spPr>
                <a:noFill/>
                <a:ln w="25400">
                  <a:noFill/>
                </a:ln>
              </c:spPr>
              <c:txPr>
                <a:bodyPr/>
                <a:lstStyle/>
                <a:p>
                  <a:pPr>
                    <a:defRPr sz="1800" b="0" i="0" u="none" strike="noStrike" baseline="0">
                      <a:solidFill>
                        <a:schemeClr val="tx1"/>
                      </a:solidFill>
                      <a:latin typeface="Calibri"/>
                      <a:ea typeface="Calibri"/>
                      <a:cs typeface="Calibri"/>
                    </a:defRPr>
                  </a:pPr>
                  <a:endParaRPr lang="en-US"/>
                </a:p>
              </c:txPr>
              <c:showVal val="1"/>
            </c:dLbl>
            <c:dLbl>
              <c:idx val="4"/>
              <c:layout>
                <c:manualLayout>
                  <c:x val="1.0142714951247826E-2"/>
                  <c:y val="-9.8064417372210454E-3"/>
                </c:manualLayout>
              </c:layout>
              <c:spPr>
                <a:noFill/>
                <a:ln w="25400">
                  <a:noFill/>
                </a:ln>
              </c:spPr>
              <c:txPr>
                <a:bodyPr/>
                <a:lstStyle/>
                <a:p>
                  <a:pPr>
                    <a:defRPr sz="1800" b="0" i="0" u="none" strike="noStrike" baseline="0">
                      <a:solidFill>
                        <a:schemeClr val="tx1"/>
                      </a:solidFill>
                      <a:latin typeface="Calibri"/>
                      <a:ea typeface="Calibri"/>
                      <a:cs typeface="Calibri"/>
                    </a:defRPr>
                  </a:pPr>
                  <a:endParaRPr lang="en-US"/>
                </a:p>
              </c:txPr>
              <c:showVal val="1"/>
            </c:dLbl>
            <c:spPr>
              <a:noFill/>
              <a:ln w="25400">
                <a:noFill/>
              </a:ln>
            </c:spPr>
            <c:txPr>
              <a:bodyPr/>
              <a:lstStyle/>
              <a:p>
                <a:pPr>
                  <a:defRPr sz="1800" b="1" i="0" u="none" strike="noStrike" baseline="0">
                    <a:solidFill>
                      <a:schemeClr val="tx1"/>
                    </a:solidFill>
                    <a:latin typeface="Calibri"/>
                    <a:ea typeface="Calibri"/>
                    <a:cs typeface="Calibri"/>
                  </a:defRPr>
                </a:pPr>
                <a:endParaRPr lang="en-US"/>
              </a:p>
            </c:txPr>
            <c:showVal val="1"/>
          </c:dLbls>
          <c:cat>
            <c:strRef>
              <c:f>Sheet1!$B$1:$F$1</c:f>
              <c:strCache>
                <c:ptCount val="5"/>
                <c:pt idx="0">
                  <c:v> Strongly agree</c:v>
                </c:pt>
                <c:pt idx="1">
                  <c:v> Agree</c:v>
                </c:pt>
                <c:pt idx="2">
                  <c:v> Don’t know</c:v>
                </c:pt>
                <c:pt idx="3">
                  <c:v> Disagree</c:v>
                </c:pt>
                <c:pt idx="4">
                  <c:v> Strongly disagree</c:v>
                </c:pt>
              </c:strCache>
            </c:strRef>
          </c:cat>
          <c:val>
            <c:numRef>
              <c:f>Sheet1!$B$2:$F$2</c:f>
              <c:numCache>
                <c:formatCode>0%</c:formatCode>
                <c:ptCount val="5"/>
                <c:pt idx="0">
                  <c:v>0.23</c:v>
                </c:pt>
                <c:pt idx="1">
                  <c:v>0.30000000000000016</c:v>
                </c:pt>
                <c:pt idx="2">
                  <c:v>0.2</c:v>
                </c:pt>
                <c:pt idx="3">
                  <c:v>0.2</c:v>
                </c:pt>
                <c:pt idx="4">
                  <c:v>7.0000000000000021E-2</c:v>
                </c:pt>
              </c:numCache>
            </c:numRef>
          </c:val>
        </c:ser>
        <c:shape val="cylinder"/>
        <c:axId val="160600832"/>
        <c:axId val="160602368"/>
        <c:axId val="0"/>
      </c:bar3DChart>
      <c:catAx>
        <c:axId val="160600832"/>
        <c:scaling>
          <c:orientation val="minMax"/>
        </c:scaling>
        <c:axPos val="b"/>
        <c:numFmt formatCode="General" sourceLinked="1"/>
        <c:tickLblPos val="low"/>
        <c:spPr>
          <a:ln w="9525">
            <a:noFill/>
          </a:ln>
        </c:spPr>
        <c:txPr>
          <a:bodyPr rot="-2700000" vert="horz"/>
          <a:lstStyle/>
          <a:p>
            <a:pPr>
              <a:defRPr sz="1200" b="1" i="0" u="none" strike="noStrike" baseline="0">
                <a:solidFill>
                  <a:schemeClr val="tx1"/>
                </a:solidFill>
                <a:latin typeface="Calibri"/>
                <a:ea typeface="Calibri"/>
                <a:cs typeface="Calibri"/>
              </a:defRPr>
            </a:pPr>
            <a:endParaRPr lang="en-US"/>
          </a:p>
        </c:txPr>
        <c:crossAx val="160602368"/>
        <c:crosses val="autoZero"/>
        <c:auto val="1"/>
        <c:lblAlgn val="ctr"/>
        <c:lblOffset val="100"/>
        <c:tickLblSkip val="1"/>
        <c:tickMarkSkip val="1"/>
        <c:noMultiLvlLbl val="1"/>
      </c:catAx>
      <c:valAx>
        <c:axId val="160602368"/>
        <c:scaling>
          <c:orientation val="minMax"/>
        </c:scaling>
        <c:axPos val="l"/>
        <c:numFmt formatCode="0%" sourceLinked="1"/>
        <c:tickLblPos val="none"/>
        <c:spPr>
          <a:ln w="9525">
            <a:noFill/>
          </a:ln>
        </c:spPr>
        <c:crossAx val="160600832"/>
        <c:crosses val="autoZero"/>
        <c:crossBetween val="between"/>
      </c:valAx>
      <c:spPr>
        <a:noFill/>
        <a:ln w="25400">
          <a:noFill/>
        </a:ln>
      </c:spPr>
    </c:plotArea>
    <c:plotVisOnly val="1"/>
    <c:dispBlanksAs val="span"/>
  </c:chart>
  <c:spPr>
    <a:noFill/>
    <a:ln>
      <a:noFill/>
    </a:ln>
  </c:spPr>
  <c:txPr>
    <a:bodyPr/>
    <a:lstStyle/>
    <a:p>
      <a:pPr>
        <a:defRPr sz="800" b="1" i="0" u="none" strike="noStrike" baseline="0">
          <a:solidFill>
            <a:schemeClr val="tx1"/>
          </a:solidFill>
          <a:latin typeface="Calibri"/>
          <a:ea typeface="Calibri"/>
          <a:cs typeface="Calibri"/>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GB"/>
  <c:chart>
    <c:autoTitleDeleted val="1"/>
    <c:view3D>
      <c:rotX val="0"/>
      <c:hPercent val="100"/>
      <c:rotY val="0"/>
      <c:depthPercent val="100"/>
      <c:perspective val="60"/>
    </c:view3D>
    <c:floor>
      <c:spPr>
        <a:solidFill>
          <a:srgbClr val="C0C0C0"/>
        </a:solidFill>
        <a:ln w="3175">
          <a:solidFill>
            <a:schemeClr val="tx1"/>
          </a:solidFill>
          <a:prstDash val="solid"/>
        </a:ln>
      </c:spPr>
    </c:floor>
    <c:sideWall>
      <c:spPr>
        <a:noFill/>
        <a:ln w="25400">
          <a:noFill/>
        </a:ln>
      </c:spPr>
    </c:sideWall>
    <c:backWall>
      <c:spPr>
        <a:noFill/>
        <a:ln w="25400">
          <a:noFill/>
        </a:ln>
      </c:spPr>
    </c:backWall>
    <c:plotArea>
      <c:layout>
        <c:manualLayout>
          <c:layoutTarget val="inner"/>
          <c:xMode val="edge"/>
          <c:yMode val="edge"/>
          <c:x val="0.23355611297093873"/>
          <c:y val="5.761663723624582E-2"/>
          <c:w val="0.73404255319149081"/>
          <c:h val="0.74528301886792447"/>
        </c:manualLayout>
      </c:layout>
      <c:bar3DChart>
        <c:barDir val="col"/>
        <c:grouping val="clustered"/>
        <c:varyColors val="1"/>
        <c:ser>
          <c:idx val="0"/>
          <c:order val="0"/>
          <c:tx>
            <c:strRef>
              <c:f>Sheet1!$A$2</c:f>
              <c:strCache>
                <c:ptCount val="1"/>
              </c:strCache>
            </c:strRef>
          </c:tx>
          <c:spPr>
            <a:solidFill>
              <a:schemeClr val="accent1"/>
            </a:solidFill>
            <a:ln w="12700">
              <a:solidFill>
                <a:schemeClr val="tx1"/>
              </a:solidFill>
              <a:prstDash val="solid"/>
            </a:ln>
          </c:spPr>
          <c:dPt>
            <c:idx val="1"/>
            <c:spPr>
              <a:solidFill>
                <a:schemeClr val="accent2"/>
              </a:solidFill>
              <a:ln w="12700">
                <a:solidFill>
                  <a:schemeClr val="tx1"/>
                </a:solidFill>
                <a:prstDash val="solid"/>
              </a:ln>
            </c:spPr>
          </c:dPt>
          <c:dPt>
            <c:idx val="2"/>
            <c:spPr>
              <a:solidFill>
                <a:schemeClr val="hlink"/>
              </a:solidFill>
              <a:ln w="12700">
                <a:solidFill>
                  <a:schemeClr val="tx1"/>
                </a:solidFill>
                <a:prstDash val="solid"/>
              </a:ln>
            </c:spPr>
          </c:dPt>
          <c:dPt>
            <c:idx val="3"/>
            <c:spPr>
              <a:solidFill>
                <a:schemeClr val="folHlink"/>
              </a:solidFill>
              <a:ln w="12700">
                <a:solidFill>
                  <a:schemeClr val="tx1"/>
                </a:solidFill>
                <a:prstDash val="solid"/>
              </a:ln>
            </c:spPr>
          </c:dPt>
          <c:dPt>
            <c:idx val="4"/>
            <c:spPr>
              <a:solidFill>
                <a:schemeClr val="bg2"/>
              </a:solidFill>
              <a:ln w="12700">
                <a:solidFill>
                  <a:schemeClr val="tx1"/>
                </a:solidFill>
                <a:prstDash val="solid"/>
              </a:ln>
            </c:spPr>
          </c:dPt>
          <c:dLbls>
            <c:dLbl>
              <c:idx val="0"/>
              <c:layout>
                <c:manualLayout>
                  <c:x val="-1.6638391418814923E-2"/>
                  <c:y val="2.4841627164362685E-2"/>
                </c:manualLayout>
              </c:layout>
              <c:showVal val="1"/>
            </c:dLbl>
            <c:dLbl>
              <c:idx val="1"/>
              <c:layout>
                <c:manualLayout>
                  <c:x val="-1.2456290295780091E-2"/>
                  <c:y val="1.9122110263581363E-2"/>
                </c:manualLayout>
              </c:layout>
              <c:showVal val="1"/>
            </c:dLbl>
            <c:dLbl>
              <c:idx val="2"/>
              <c:layout>
                <c:manualLayout>
                  <c:x val="1.7295685534325601E-3"/>
                  <c:y val="-7.5743899801700059E-3"/>
                </c:manualLayout>
              </c:layout>
              <c:showVal val="1"/>
            </c:dLbl>
            <c:dLbl>
              <c:idx val="3"/>
              <c:layout>
                <c:manualLayout>
                  <c:x val="6.7803402035639818E-3"/>
                  <c:y val="-1.0766753781811383E-2"/>
                </c:manualLayout>
              </c:layout>
              <c:showVal val="1"/>
            </c:dLbl>
            <c:dLbl>
              <c:idx val="4"/>
              <c:layout>
                <c:manualLayout>
                  <c:x val="4.264708447436814E-3"/>
                  <c:y val="-2.5611990000696448E-2"/>
                </c:manualLayout>
              </c:layout>
              <c:showVal val="1"/>
            </c:dLbl>
            <c:spPr>
              <a:noFill/>
              <a:ln w="25400">
                <a:noFill/>
              </a:ln>
            </c:spPr>
            <c:txPr>
              <a:bodyPr/>
              <a:lstStyle/>
              <a:p>
                <a:pPr>
                  <a:defRPr sz="1800" b="0" i="0" u="none" strike="noStrike" baseline="0">
                    <a:solidFill>
                      <a:schemeClr val="tx1"/>
                    </a:solidFill>
                    <a:latin typeface="Calibri"/>
                    <a:ea typeface="Calibri"/>
                    <a:cs typeface="Calibri"/>
                  </a:defRPr>
                </a:pPr>
                <a:endParaRPr lang="en-US"/>
              </a:p>
            </c:txPr>
            <c:showVal val="1"/>
          </c:dLbls>
          <c:cat>
            <c:strRef>
              <c:f>Sheet1!$B$1:$F$1</c:f>
              <c:strCache>
                <c:ptCount val="5"/>
                <c:pt idx="0">
                  <c:v> Strongly agree</c:v>
                </c:pt>
                <c:pt idx="1">
                  <c:v> Agree</c:v>
                </c:pt>
                <c:pt idx="2">
                  <c:v> Don’t know</c:v>
                </c:pt>
                <c:pt idx="3">
                  <c:v> Disagree</c:v>
                </c:pt>
                <c:pt idx="4">
                  <c:v> Strongly disagree</c:v>
                </c:pt>
              </c:strCache>
            </c:strRef>
          </c:cat>
          <c:val>
            <c:numRef>
              <c:f>Sheet1!$B$2:$F$2</c:f>
              <c:numCache>
                <c:formatCode>0%</c:formatCode>
                <c:ptCount val="5"/>
                <c:pt idx="0">
                  <c:v>0.30000000000000016</c:v>
                </c:pt>
                <c:pt idx="1">
                  <c:v>0.43000000000000016</c:v>
                </c:pt>
                <c:pt idx="2">
                  <c:v>3.0000000000000002E-2</c:v>
                </c:pt>
                <c:pt idx="3">
                  <c:v>0.2</c:v>
                </c:pt>
                <c:pt idx="4">
                  <c:v>3.0000000000000002E-2</c:v>
                </c:pt>
              </c:numCache>
            </c:numRef>
          </c:val>
        </c:ser>
        <c:shape val="cylinder"/>
        <c:axId val="161207040"/>
        <c:axId val="161208576"/>
        <c:axId val="0"/>
      </c:bar3DChart>
      <c:catAx>
        <c:axId val="161207040"/>
        <c:scaling>
          <c:orientation val="minMax"/>
        </c:scaling>
        <c:axPos val="b"/>
        <c:numFmt formatCode="General" sourceLinked="1"/>
        <c:tickLblPos val="low"/>
        <c:spPr>
          <a:ln w="9525">
            <a:noFill/>
          </a:ln>
        </c:spPr>
        <c:txPr>
          <a:bodyPr rot="-2700000" vert="horz"/>
          <a:lstStyle/>
          <a:p>
            <a:pPr>
              <a:defRPr sz="1200" b="1" i="0" u="none" strike="noStrike" baseline="0">
                <a:solidFill>
                  <a:schemeClr val="tx1"/>
                </a:solidFill>
                <a:latin typeface="Calibri"/>
                <a:ea typeface="Calibri"/>
                <a:cs typeface="Calibri"/>
              </a:defRPr>
            </a:pPr>
            <a:endParaRPr lang="en-US"/>
          </a:p>
        </c:txPr>
        <c:crossAx val="161208576"/>
        <c:crosses val="autoZero"/>
        <c:auto val="1"/>
        <c:lblAlgn val="ctr"/>
        <c:lblOffset val="100"/>
        <c:tickLblSkip val="1"/>
        <c:tickMarkSkip val="1"/>
        <c:noMultiLvlLbl val="1"/>
      </c:catAx>
      <c:valAx>
        <c:axId val="161208576"/>
        <c:scaling>
          <c:orientation val="minMax"/>
        </c:scaling>
        <c:axPos val="l"/>
        <c:numFmt formatCode="0%" sourceLinked="1"/>
        <c:tickLblPos val="none"/>
        <c:spPr>
          <a:ln w="9525">
            <a:noFill/>
          </a:ln>
        </c:spPr>
        <c:crossAx val="161207040"/>
        <c:crosses val="autoZero"/>
        <c:crossBetween val="between"/>
      </c:valAx>
      <c:spPr>
        <a:noFill/>
        <a:ln w="25400">
          <a:noFill/>
        </a:ln>
      </c:spPr>
    </c:plotArea>
    <c:plotVisOnly val="1"/>
    <c:dispBlanksAs val="span"/>
  </c:chart>
  <c:spPr>
    <a:noFill/>
    <a:ln>
      <a:noFill/>
    </a:ln>
  </c:spPr>
  <c:txPr>
    <a:bodyPr/>
    <a:lstStyle/>
    <a:p>
      <a:pPr>
        <a:defRPr sz="800" b="1" i="0" u="none" strike="noStrike" baseline="0">
          <a:solidFill>
            <a:schemeClr val="tx1"/>
          </a:solidFill>
          <a:latin typeface="Calibri"/>
          <a:ea typeface="Calibri"/>
          <a:cs typeface="Calibri"/>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GB"/>
  <c:chart>
    <c:autoTitleDeleted val="1"/>
    <c:view3D>
      <c:rotX val="0"/>
      <c:hPercent val="100"/>
      <c:rotY val="0"/>
      <c:depthPercent val="100"/>
      <c:perspective val="60"/>
    </c:view3D>
    <c:floor>
      <c:spPr>
        <a:solidFill>
          <a:srgbClr val="C0C0C0"/>
        </a:solidFill>
        <a:ln w="3175">
          <a:solidFill>
            <a:schemeClr val="tx1"/>
          </a:solidFill>
          <a:prstDash val="solid"/>
        </a:ln>
      </c:spPr>
    </c:floor>
    <c:sideWall>
      <c:spPr>
        <a:noFill/>
        <a:ln w="25400">
          <a:noFill/>
        </a:ln>
      </c:spPr>
    </c:sideWall>
    <c:backWall>
      <c:spPr>
        <a:noFill/>
        <a:ln w="25400">
          <a:noFill/>
        </a:ln>
      </c:spPr>
    </c:backWall>
    <c:plotArea>
      <c:layout>
        <c:manualLayout>
          <c:layoutTarget val="inner"/>
          <c:xMode val="edge"/>
          <c:yMode val="edge"/>
          <c:x val="0.22340425531914893"/>
          <c:y val="3.5849056603773639E-2"/>
          <c:w val="0.73404255319149059"/>
          <c:h val="0.74528301886792447"/>
        </c:manualLayout>
      </c:layout>
      <c:bar3DChart>
        <c:barDir val="col"/>
        <c:grouping val="clustered"/>
        <c:varyColors val="1"/>
        <c:ser>
          <c:idx val="0"/>
          <c:order val="0"/>
          <c:tx>
            <c:strRef>
              <c:f>Sheet1!$A$2</c:f>
              <c:strCache>
                <c:ptCount val="1"/>
              </c:strCache>
            </c:strRef>
          </c:tx>
          <c:spPr>
            <a:solidFill>
              <a:schemeClr val="accent1"/>
            </a:solidFill>
            <a:ln w="12700">
              <a:solidFill>
                <a:schemeClr val="tx1"/>
              </a:solidFill>
              <a:prstDash val="solid"/>
            </a:ln>
          </c:spPr>
          <c:dPt>
            <c:idx val="1"/>
            <c:spPr>
              <a:solidFill>
                <a:schemeClr val="accent2"/>
              </a:solidFill>
              <a:ln w="12700">
                <a:solidFill>
                  <a:schemeClr val="tx1"/>
                </a:solidFill>
                <a:prstDash val="solid"/>
              </a:ln>
            </c:spPr>
          </c:dPt>
          <c:dPt>
            <c:idx val="2"/>
            <c:spPr>
              <a:solidFill>
                <a:schemeClr val="hlink"/>
              </a:solidFill>
              <a:ln w="12700">
                <a:solidFill>
                  <a:schemeClr val="tx1"/>
                </a:solidFill>
                <a:prstDash val="solid"/>
              </a:ln>
            </c:spPr>
          </c:dPt>
          <c:dPt>
            <c:idx val="3"/>
            <c:spPr>
              <a:solidFill>
                <a:schemeClr val="folHlink"/>
              </a:solidFill>
              <a:ln w="12700">
                <a:solidFill>
                  <a:schemeClr val="tx1"/>
                </a:solidFill>
                <a:prstDash val="solid"/>
              </a:ln>
            </c:spPr>
          </c:dPt>
          <c:dPt>
            <c:idx val="4"/>
            <c:spPr>
              <a:solidFill>
                <a:schemeClr val="bg2"/>
              </a:solidFill>
              <a:ln w="12700">
                <a:solidFill>
                  <a:schemeClr val="tx1"/>
                </a:solidFill>
                <a:prstDash val="solid"/>
              </a:ln>
            </c:spPr>
          </c:dPt>
          <c:dLbls>
            <c:dLbl>
              <c:idx val="0"/>
              <c:layout>
                <c:manualLayout>
                  <c:x val="-1.9577513387120181E-2"/>
                  <c:y val="-3.0320788011272515E-3"/>
                </c:manualLayout>
              </c:layout>
              <c:spPr>
                <a:noFill/>
                <a:ln w="25400">
                  <a:noFill/>
                </a:ln>
              </c:spPr>
              <c:txPr>
                <a:bodyPr/>
                <a:lstStyle/>
                <a:p>
                  <a:pPr>
                    <a:defRPr sz="1800" b="0" i="0" u="none" strike="noStrike" baseline="0">
                      <a:solidFill>
                        <a:schemeClr val="tx1"/>
                      </a:solidFill>
                      <a:latin typeface="Calibri"/>
                      <a:ea typeface="Calibri"/>
                      <a:cs typeface="Calibri"/>
                    </a:defRPr>
                  </a:pPr>
                  <a:endParaRPr lang="en-US"/>
                </a:p>
              </c:txPr>
              <c:showVal val="1"/>
            </c:dLbl>
            <c:dLbl>
              <c:idx val="1"/>
              <c:layout>
                <c:manualLayout>
                  <c:x val="7.8653944997270409E-2"/>
                  <c:y val="2.3116673352617007E-3"/>
                </c:manualLayout>
              </c:layout>
              <c:spPr>
                <a:noFill/>
                <a:ln w="25400">
                  <a:noFill/>
                </a:ln>
              </c:spPr>
              <c:txPr>
                <a:bodyPr/>
                <a:lstStyle/>
                <a:p>
                  <a:pPr>
                    <a:defRPr sz="1800" b="0" i="0" u="none" strike="noStrike" baseline="0">
                      <a:solidFill>
                        <a:schemeClr val="tx1"/>
                      </a:solidFill>
                      <a:latin typeface="Calibri"/>
                      <a:ea typeface="Calibri"/>
                      <a:cs typeface="Calibri"/>
                    </a:defRPr>
                  </a:pPr>
                  <a:endParaRPr lang="en-US"/>
                </a:p>
              </c:txPr>
              <c:showVal val="1"/>
            </c:dLbl>
            <c:dLbl>
              <c:idx val="2"/>
              <c:layout>
                <c:manualLayout>
                  <c:x val="-9.9779432745732612E-3"/>
                  <c:y val="-8.0851614129172564E-3"/>
                </c:manualLayout>
              </c:layout>
              <c:spPr>
                <a:noFill/>
                <a:ln w="25400">
                  <a:noFill/>
                </a:ln>
              </c:spPr>
              <c:txPr>
                <a:bodyPr/>
                <a:lstStyle/>
                <a:p>
                  <a:pPr>
                    <a:defRPr sz="1800" b="0" i="0" u="none" strike="noStrike" baseline="0">
                      <a:solidFill>
                        <a:schemeClr val="tx1"/>
                      </a:solidFill>
                      <a:latin typeface="Calibri"/>
                      <a:ea typeface="Calibri"/>
                      <a:cs typeface="Calibri"/>
                    </a:defRPr>
                  </a:pPr>
                  <a:endParaRPr lang="en-US"/>
                </a:p>
              </c:txPr>
              <c:showVal val="1"/>
            </c:dLbl>
            <c:dLbl>
              <c:idx val="3"/>
              <c:layout>
                <c:manualLayout>
                  <c:x val="-1.9638377082296281E-3"/>
                  <c:y val="9.9729746848806113E-3"/>
                </c:manualLayout>
              </c:layout>
              <c:spPr>
                <a:noFill/>
                <a:ln w="25400">
                  <a:noFill/>
                </a:ln>
              </c:spPr>
              <c:txPr>
                <a:bodyPr/>
                <a:lstStyle/>
                <a:p>
                  <a:pPr>
                    <a:defRPr sz="1800" b="0" i="0" u="none" strike="noStrike" baseline="0">
                      <a:solidFill>
                        <a:schemeClr val="tx1"/>
                      </a:solidFill>
                      <a:latin typeface="Calibri"/>
                      <a:ea typeface="Calibri"/>
                      <a:cs typeface="Calibri"/>
                    </a:defRPr>
                  </a:pPr>
                  <a:endParaRPr lang="en-US"/>
                </a:p>
              </c:txPr>
              <c:showVal val="1"/>
            </c:dLbl>
            <c:dLbl>
              <c:idx val="4"/>
              <c:layout>
                <c:manualLayout>
                  <c:x val="1.0142714951247826E-2"/>
                  <c:y val="-9.8064417372210506E-3"/>
                </c:manualLayout>
              </c:layout>
              <c:spPr>
                <a:noFill/>
                <a:ln w="25400">
                  <a:noFill/>
                </a:ln>
              </c:spPr>
              <c:txPr>
                <a:bodyPr/>
                <a:lstStyle/>
                <a:p>
                  <a:pPr>
                    <a:defRPr sz="1800" b="0" i="0" u="none" strike="noStrike" baseline="0">
                      <a:solidFill>
                        <a:schemeClr val="tx1"/>
                      </a:solidFill>
                      <a:latin typeface="Calibri"/>
                      <a:ea typeface="Calibri"/>
                      <a:cs typeface="Calibri"/>
                    </a:defRPr>
                  </a:pPr>
                  <a:endParaRPr lang="en-US"/>
                </a:p>
              </c:txPr>
              <c:showVal val="1"/>
            </c:dLbl>
            <c:spPr>
              <a:noFill/>
              <a:ln w="25400">
                <a:noFill/>
              </a:ln>
            </c:spPr>
            <c:txPr>
              <a:bodyPr/>
              <a:lstStyle/>
              <a:p>
                <a:pPr>
                  <a:defRPr sz="1800" b="1" i="0" u="none" strike="noStrike" baseline="0">
                    <a:solidFill>
                      <a:schemeClr val="tx1"/>
                    </a:solidFill>
                    <a:latin typeface="Calibri"/>
                    <a:ea typeface="Calibri"/>
                    <a:cs typeface="Calibri"/>
                  </a:defRPr>
                </a:pPr>
                <a:endParaRPr lang="en-US"/>
              </a:p>
            </c:txPr>
            <c:showVal val="1"/>
          </c:dLbls>
          <c:cat>
            <c:strRef>
              <c:f>Sheet1!$B$1:$F$1</c:f>
              <c:strCache>
                <c:ptCount val="5"/>
                <c:pt idx="0">
                  <c:v> Strongly agree</c:v>
                </c:pt>
                <c:pt idx="1">
                  <c:v> Agree</c:v>
                </c:pt>
                <c:pt idx="2">
                  <c:v> Don’t know</c:v>
                </c:pt>
                <c:pt idx="3">
                  <c:v> Disagree</c:v>
                </c:pt>
                <c:pt idx="4">
                  <c:v> Strongly disagree</c:v>
                </c:pt>
              </c:strCache>
            </c:strRef>
          </c:cat>
          <c:val>
            <c:numRef>
              <c:f>Sheet1!$B$2:$F$2</c:f>
              <c:numCache>
                <c:formatCode>0%</c:formatCode>
                <c:ptCount val="5"/>
                <c:pt idx="0">
                  <c:v>0.43000000000000016</c:v>
                </c:pt>
                <c:pt idx="1">
                  <c:v>0.47000000000000008</c:v>
                </c:pt>
                <c:pt idx="2">
                  <c:v>7.0000000000000021E-2</c:v>
                </c:pt>
                <c:pt idx="3">
                  <c:v>3.0000000000000002E-2</c:v>
                </c:pt>
              </c:numCache>
            </c:numRef>
          </c:val>
        </c:ser>
        <c:shape val="cylinder"/>
        <c:axId val="89154304"/>
        <c:axId val="89155840"/>
        <c:axId val="0"/>
      </c:bar3DChart>
      <c:catAx>
        <c:axId val="89154304"/>
        <c:scaling>
          <c:orientation val="minMax"/>
        </c:scaling>
        <c:axPos val="b"/>
        <c:numFmt formatCode="General" sourceLinked="1"/>
        <c:tickLblPos val="low"/>
        <c:spPr>
          <a:ln w="9525">
            <a:noFill/>
          </a:ln>
        </c:spPr>
        <c:txPr>
          <a:bodyPr rot="-2700000" vert="horz"/>
          <a:lstStyle/>
          <a:p>
            <a:pPr>
              <a:defRPr sz="1200" b="1" i="0" u="none" strike="noStrike" baseline="0">
                <a:solidFill>
                  <a:schemeClr val="tx1"/>
                </a:solidFill>
                <a:latin typeface="Calibri"/>
                <a:ea typeface="Calibri"/>
                <a:cs typeface="Calibri"/>
              </a:defRPr>
            </a:pPr>
            <a:endParaRPr lang="en-US"/>
          </a:p>
        </c:txPr>
        <c:crossAx val="89155840"/>
        <c:crosses val="autoZero"/>
        <c:auto val="1"/>
        <c:lblAlgn val="ctr"/>
        <c:lblOffset val="100"/>
        <c:tickLblSkip val="1"/>
        <c:tickMarkSkip val="1"/>
        <c:noMultiLvlLbl val="1"/>
      </c:catAx>
      <c:valAx>
        <c:axId val="89155840"/>
        <c:scaling>
          <c:orientation val="minMax"/>
        </c:scaling>
        <c:axPos val="l"/>
        <c:numFmt formatCode="0%" sourceLinked="1"/>
        <c:tickLblPos val="none"/>
        <c:spPr>
          <a:ln w="9525">
            <a:noFill/>
          </a:ln>
        </c:spPr>
        <c:crossAx val="89154304"/>
        <c:crosses val="autoZero"/>
        <c:crossBetween val="between"/>
      </c:valAx>
      <c:spPr>
        <a:noFill/>
        <a:ln w="25400">
          <a:noFill/>
        </a:ln>
      </c:spPr>
    </c:plotArea>
    <c:plotVisOnly val="1"/>
    <c:dispBlanksAs val="span"/>
  </c:chart>
  <c:spPr>
    <a:noFill/>
    <a:ln>
      <a:noFill/>
    </a:ln>
  </c:spPr>
  <c:txPr>
    <a:bodyPr/>
    <a:lstStyle/>
    <a:p>
      <a:pPr>
        <a:defRPr sz="800" b="1" i="0" u="none" strike="noStrike" baseline="0">
          <a:solidFill>
            <a:schemeClr val="tx1"/>
          </a:solidFill>
          <a:latin typeface="Calibri"/>
          <a:ea typeface="Calibri"/>
          <a:cs typeface="Calibri"/>
        </a:defRPr>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manualLayout>
          <c:layoutTarget val="inner"/>
          <c:xMode val="edge"/>
          <c:yMode val="edge"/>
          <c:x val="0.22340425531914893"/>
          <c:y val="3.5849056603773653E-2"/>
          <c:w val="0.73404255319149092"/>
          <c:h val="0.74528301886792447"/>
        </c:manualLayout>
      </c:layout>
      <c:barChart>
        <c:barDir val="bar"/>
        <c:grouping val="clustered"/>
        <c:varyColors val="1"/>
        <c:ser>
          <c:idx val="0"/>
          <c:order val="0"/>
          <c:tx>
            <c:strRef>
              <c:f>Sheet1!$A$2</c:f>
              <c:strCache>
                <c:ptCount val="1"/>
              </c:strCache>
            </c:strRef>
          </c:tx>
          <c:spPr>
            <a:solidFill>
              <a:schemeClr val="accent1"/>
            </a:solidFill>
            <a:ln w="12700">
              <a:solidFill>
                <a:schemeClr val="tx1"/>
              </a:solidFill>
              <a:prstDash val="solid"/>
            </a:ln>
          </c:spPr>
          <c:dPt>
            <c:idx val="1"/>
            <c:spPr>
              <a:solidFill>
                <a:schemeClr val="accent2"/>
              </a:solidFill>
              <a:ln w="12700">
                <a:solidFill>
                  <a:schemeClr val="tx1"/>
                </a:solidFill>
                <a:prstDash val="solid"/>
              </a:ln>
            </c:spPr>
          </c:dPt>
          <c:dPt>
            <c:idx val="2"/>
            <c:spPr>
              <a:solidFill>
                <a:schemeClr val="hlink"/>
              </a:solidFill>
              <a:ln w="12700">
                <a:solidFill>
                  <a:schemeClr val="tx1"/>
                </a:solidFill>
                <a:prstDash val="solid"/>
              </a:ln>
            </c:spPr>
          </c:dPt>
          <c:dPt>
            <c:idx val="3"/>
            <c:spPr>
              <a:solidFill>
                <a:schemeClr val="folHlink"/>
              </a:solidFill>
              <a:ln w="12700">
                <a:solidFill>
                  <a:schemeClr val="tx1"/>
                </a:solidFill>
                <a:prstDash val="solid"/>
              </a:ln>
            </c:spPr>
          </c:dPt>
          <c:dPt>
            <c:idx val="4"/>
            <c:spPr>
              <a:solidFill>
                <a:schemeClr val="bg2"/>
              </a:solidFill>
              <a:ln w="12700">
                <a:solidFill>
                  <a:schemeClr val="tx1"/>
                </a:solidFill>
                <a:prstDash val="solid"/>
              </a:ln>
            </c:spPr>
          </c:dPt>
          <c:dLbls>
            <c:dLbl>
              <c:idx val="0"/>
              <c:delete val="1"/>
            </c:dLbl>
            <c:dLbl>
              <c:idx val="1"/>
              <c:delete val="1"/>
            </c:dLbl>
            <c:dLbl>
              <c:idx val="2"/>
              <c:delete val="1"/>
            </c:dLbl>
            <c:dLbl>
              <c:idx val="3"/>
              <c:delete val="1"/>
            </c:dLbl>
            <c:dLbl>
              <c:idx val="4"/>
              <c:layout>
                <c:manualLayout>
                  <c:x val="4.2647352002822651E-3"/>
                  <c:y val="-6.3434760106533733E-2"/>
                </c:manualLayout>
              </c:layout>
              <c:showVal val="1"/>
            </c:dLbl>
            <c:spPr>
              <a:noFill/>
              <a:ln w="25400">
                <a:noFill/>
              </a:ln>
            </c:spPr>
            <c:txPr>
              <a:bodyPr/>
              <a:lstStyle/>
              <a:p>
                <a:pPr>
                  <a:defRPr sz="1800" b="1" i="0" u="none" strike="noStrike" baseline="0">
                    <a:solidFill>
                      <a:schemeClr val="tx1"/>
                    </a:solidFill>
                    <a:latin typeface="Calibri"/>
                    <a:ea typeface="Calibri"/>
                    <a:cs typeface="Calibri"/>
                  </a:defRPr>
                </a:pPr>
                <a:endParaRPr lang="en-US"/>
              </a:p>
            </c:txPr>
            <c:showVal val="1"/>
          </c:dLbls>
          <c:cat>
            <c:strRef>
              <c:f>Sheet1!$B$1:$F$1</c:f>
              <c:strCache>
                <c:ptCount val="4"/>
                <c:pt idx="0">
                  <c:v>little</c:v>
                </c:pt>
                <c:pt idx="1">
                  <c:v>average</c:v>
                </c:pt>
                <c:pt idx="2">
                  <c:v>good</c:v>
                </c:pt>
                <c:pt idx="3">
                  <c:v>v. good</c:v>
                </c:pt>
              </c:strCache>
            </c:strRef>
          </c:cat>
          <c:val>
            <c:numRef>
              <c:f>Sheet1!$B$2:$F$2</c:f>
              <c:numCache>
                <c:formatCode>0%</c:formatCode>
                <c:ptCount val="5"/>
                <c:pt idx="0">
                  <c:v>1.0000000000000005E-2</c:v>
                </c:pt>
                <c:pt idx="1">
                  <c:v>2.0000000000000011E-2</c:v>
                </c:pt>
                <c:pt idx="2">
                  <c:v>1.0000000000000005E-2</c:v>
                </c:pt>
                <c:pt idx="3">
                  <c:v>1.0000000000000005E-2</c:v>
                </c:pt>
              </c:numCache>
            </c:numRef>
          </c:val>
        </c:ser>
        <c:axId val="92847488"/>
        <c:axId val="92849280"/>
      </c:barChart>
      <c:catAx>
        <c:axId val="92847488"/>
        <c:scaling>
          <c:orientation val="minMax"/>
        </c:scaling>
        <c:axPos val="l"/>
        <c:majorGridlines/>
        <c:numFmt formatCode="General" sourceLinked="1"/>
        <c:tickLblPos val="nextTo"/>
        <c:spPr>
          <a:ln w="9525">
            <a:noFill/>
          </a:ln>
        </c:spPr>
        <c:txPr>
          <a:bodyPr rot="-2700000" vert="horz"/>
          <a:lstStyle/>
          <a:p>
            <a:pPr>
              <a:defRPr sz="1200" b="1" i="0" u="none" strike="noStrike" baseline="0">
                <a:solidFill>
                  <a:schemeClr val="tx1"/>
                </a:solidFill>
                <a:latin typeface="Calibri"/>
                <a:ea typeface="Calibri"/>
                <a:cs typeface="Calibri"/>
              </a:defRPr>
            </a:pPr>
            <a:endParaRPr lang="en-US"/>
          </a:p>
        </c:txPr>
        <c:crossAx val="92849280"/>
        <c:crosses val="autoZero"/>
        <c:auto val="1"/>
        <c:lblAlgn val="ctr"/>
        <c:lblOffset val="100"/>
        <c:tickLblSkip val="1"/>
        <c:tickMarkSkip val="1"/>
        <c:noMultiLvlLbl val="1"/>
      </c:catAx>
      <c:valAx>
        <c:axId val="92849280"/>
        <c:scaling>
          <c:orientation val="minMax"/>
        </c:scaling>
        <c:axPos val="b"/>
        <c:numFmt formatCode="0%" sourceLinked="1"/>
        <c:tickLblPos val="none"/>
        <c:spPr>
          <a:ln w="9525">
            <a:noFill/>
          </a:ln>
        </c:spPr>
        <c:crossAx val="92847488"/>
        <c:crosses val="autoZero"/>
        <c:crossBetween val="between"/>
      </c:valAx>
      <c:spPr>
        <a:noFill/>
        <a:ln w="25400">
          <a:noFill/>
        </a:ln>
      </c:spPr>
    </c:plotArea>
    <c:plotVisOnly val="1"/>
    <c:dispBlanksAs val="span"/>
  </c:chart>
  <c:spPr>
    <a:noFill/>
    <a:ln>
      <a:noFill/>
    </a:ln>
  </c:spPr>
  <c:txPr>
    <a:bodyPr/>
    <a:lstStyle/>
    <a:p>
      <a:pPr>
        <a:defRPr sz="800" b="1" i="0" u="none" strike="noStrike" baseline="0">
          <a:solidFill>
            <a:schemeClr val="tx1"/>
          </a:solidFill>
          <a:latin typeface="Calibri"/>
          <a:ea typeface="Calibri"/>
          <a:cs typeface="Calibri"/>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manualLayout>
          <c:layoutTarget val="inner"/>
          <c:xMode val="edge"/>
          <c:yMode val="edge"/>
          <c:x val="0.22340431562025989"/>
          <c:y val="3.5849053096489746E-2"/>
          <c:w val="0.77572971690014314"/>
          <c:h val="0.74528301886792447"/>
        </c:manualLayout>
      </c:layout>
      <c:barChart>
        <c:barDir val="bar"/>
        <c:grouping val="clustered"/>
        <c:varyColors val="1"/>
        <c:ser>
          <c:idx val="0"/>
          <c:order val="0"/>
          <c:tx>
            <c:strRef>
              <c:f>Sheet1!$A$2</c:f>
              <c:strCache>
                <c:ptCount val="1"/>
              </c:strCache>
            </c:strRef>
          </c:tx>
          <c:spPr>
            <a:solidFill>
              <a:schemeClr val="accent1"/>
            </a:solidFill>
            <a:ln w="12700">
              <a:solidFill>
                <a:schemeClr val="tx1"/>
              </a:solidFill>
              <a:prstDash val="solid"/>
            </a:ln>
          </c:spPr>
          <c:dPt>
            <c:idx val="1"/>
            <c:spPr>
              <a:solidFill>
                <a:schemeClr val="accent2"/>
              </a:solidFill>
              <a:ln w="12700">
                <a:solidFill>
                  <a:schemeClr val="tx1"/>
                </a:solidFill>
                <a:prstDash val="solid"/>
              </a:ln>
            </c:spPr>
          </c:dPt>
          <c:dPt>
            <c:idx val="2"/>
            <c:spPr>
              <a:solidFill>
                <a:schemeClr val="hlink"/>
              </a:solidFill>
              <a:ln w="12700">
                <a:solidFill>
                  <a:schemeClr val="tx1"/>
                </a:solidFill>
                <a:prstDash val="solid"/>
              </a:ln>
            </c:spPr>
          </c:dPt>
          <c:dPt>
            <c:idx val="3"/>
            <c:spPr>
              <a:solidFill>
                <a:schemeClr val="folHlink"/>
              </a:solidFill>
              <a:ln w="12700">
                <a:solidFill>
                  <a:schemeClr val="tx1"/>
                </a:solidFill>
                <a:prstDash val="solid"/>
              </a:ln>
            </c:spPr>
          </c:dPt>
          <c:dPt>
            <c:idx val="4"/>
            <c:spPr>
              <a:solidFill>
                <a:schemeClr val="bg2"/>
              </a:solidFill>
              <a:ln w="12700">
                <a:solidFill>
                  <a:schemeClr val="tx1"/>
                </a:solidFill>
                <a:prstDash val="solid"/>
              </a:ln>
            </c:spPr>
          </c:dPt>
          <c:dLbls>
            <c:dLbl>
              <c:idx val="0"/>
              <c:delete val="1"/>
            </c:dLbl>
            <c:dLbl>
              <c:idx val="1"/>
              <c:delete val="1"/>
            </c:dLbl>
            <c:dLbl>
              <c:idx val="2"/>
              <c:delete val="1"/>
            </c:dLbl>
            <c:dLbl>
              <c:idx val="3"/>
              <c:delete val="1"/>
            </c:dLbl>
            <c:dLbl>
              <c:idx val="4"/>
              <c:layout>
                <c:manualLayout>
                  <c:x val="4.2647352002822651E-3"/>
                  <c:y val="-6.3434760106533733E-2"/>
                </c:manualLayout>
              </c:layout>
              <c:showVal val="1"/>
            </c:dLbl>
            <c:spPr>
              <a:noFill/>
              <a:ln w="25400">
                <a:noFill/>
              </a:ln>
            </c:spPr>
            <c:txPr>
              <a:bodyPr/>
              <a:lstStyle/>
              <a:p>
                <a:pPr>
                  <a:defRPr sz="1800" b="1" i="0" u="none" strike="noStrike" baseline="0">
                    <a:solidFill>
                      <a:schemeClr val="tx1"/>
                    </a:solidFill>
                    <a:latin typeface="Calibri"/>
                    <a:ea typeface="Calibri"/>
                    <a:cs typeface="Calibri"/>
                  </a:defRPr>
                </a:pPr>
                <a:endParaRPr lang="en-US"/>
              </a:p>
            </c:txPr>
            <c:showVal val="1"/>
          </c:dLbls>
          <c:cat>
            <c:strRef>
              <c:f>Sheet1!$B$1:$F$1</c:f>
              <c:strCache>
                <c:ptCount val="4"/>
                <c:pt idx="0">
                  <c:v>little</c:v>
                </c:pt>
                <c:pt idx="1">
                  <c:v>average</c:v>
                </c:pt>
                <c:pt idx="2">
                  <c:v>good</c:v>
                </c:pt>
                <c:pt idx="3">
                  <c:v>v. good</c:v>
                </c:pt>
              </c:strCache>
            </c:strRef>
          </c:cat>
          <c:val>
            <c:numRef>
              <c:f>Sheet1!$B$2:$F$2</c:f>
              <c:numCache>
                <c:formatCode>General</c:formatCode>
                <c:ptCount val="5"/>
                <c:pt idx="2" formatCode="0%">
                  <c:v>4.0000000000000022E-2</c:v>
                </c:pt>
                <c:pt idx="3" formatCode="0%">
                  <c:v>1.0000000000000005E-2</c:v>
                </c:pt>
              </c:numCache>
            </c:numRef>
          </c:val>
        </c:ser>
        <c:axId val="95414528"/>
        <c:axId val="95436800"/>
      </c:barChart>
      <c:catAx>
        <c:axId val="95414528"/>
        <c:scaling>
          <c:orientation val="minMax"/>
        </c:scaling>
        <c:axPos val="l"/>
        <c:majorGridlines/>
        <c:numFmt formatCode="General" sourceLinked="1"/>
        <c:tickLblPos val="nextTo"/>
        <c:spPr>
          <a:ln w="9525">
            <a:noFill/>
          </a:ln>
        </c:spPr>
        <c:txPr>
          <a:bodyPr rot="-2700000" vert="horz"/>
          <a:lstStyle/>
          <a:p>
            <a:pPr>
              <a:defRPr sz="1200" b="1" i="0" u="none" strike="noStrike" baseline="0">
                <a:solidFill>
                  <a:schemeClr val="tx1"/>
                </a:solidFill>
                <a:latin typeface="Calibri"/>
                <a:ea typeface="Calibri"/>
                <a:cs typeface="Calibri"/>
              </a:defRPr>
            </a:pPr>
            <a:endParaRPr lang="en-US"/>
          </a:p>
        </c:txPr>
        <c:crossAx val="95436800"/>
        <c:crosses val="autoZero"/>
        <c:auto val="1"/>
        <c:lblAlgn val="ctr"/>
        <c:lblOffset val="100"/>
        <c:tickLblSkip val="1"/>
        <c:tickMarkSkip val="1"/>
        <c:noMultiLvlLbl val="1"/>
      </c:catAx>
      <c:valAx>
        <c:axId val="95436800"/>
        <c:scaling>
          <c:orientation val="minMax"/>
        </c:scaling>
        <c:axPos val="b"/>
        <c:numFmt formatCode="General" sourceLinked="1"/>
        <c:tickLblPos val="none"/>
        <c:spPr>
          <a:ln w="9525">
            <a:noFill/>
          </a:ln>
        </c:spPr>
        <c:crossAx val="95414528"/>
        <c:crosses val="autoZero"/>
        <c:crossBetween val="between"/>
      </c:valAx>
      <c:spPr>
        <a:noFill/>
        <a:ln w="25400">
          <a:noFill/>
        </a:ln>
      </c:spPr>
    </c:plotArea>
    <c:plotVisOnly val="1"/>
    <c:dispBlanksAs val="span"/>
  </c:chart>
  <c:spPr>
    <a:noFill/>
    <a:ln>
      <a:noFill/>
    </a:ln>
  </c:spPr>
  <c:txPr>
    <a:bodyPr/>
    <a:lstStyle/>
    <a:p>
      <a:pPr>
        <a:defRPr sz="800" b="1" i="0" u="none" strike="noStrike" baseline="0">
          <a:solidFill>
            <a:schemeClr val="tx1"/>
          </a:solidFill>
          <a:latin typeface="Calibri"/>
          <a:ea typeface="Calibri"/>
          <a:cs typeface="Calibri"/>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manualLayout>
          <c:layoutTarget val="inner"/>
          <c:xMode val="edge"/>
          <c:yMode val="edge"/>
          <c:x val="0.22340425531914893"/>
          <c:y val="3.5849056603773667E-2"/>
          <c:w val="0.73404255319149114"/>
          <c:h val="0.74528301886792447"/>
        </c:manualLayout>
      </c:layout>
      <c:barChart>
        <c:barDir val="bar"/>
        <c:grouping val="clustered"/>
        <c:varyColors val="1"/>
        <c:ser>
          <c:idx val="0"/>
          <c:order val="0"/>
          <c:tx>
            <c:strRef>
              <c:f>Sheet1!$A$2</c:f>
              <c:strCache>
                <c:ptCount val="1"/>
              </c:strCache>
            </c:strRef>
          </c:tx>
          <c:spPr>
            <a:solidFill>
              <a:schemeClr val="accent1"/>
            </a:solidFill>
            <a:ln w="12700">
              <a:solidFill>
                <a:schemeClr val="tx1"/>
              </a:solidFill>
              <a:prstDash val="solid"/>
            </a:ln>
          </c:spPr>
          <c:dPt>
            <c:idx val="1"/>
            <c:spPr>
              <a:solidFill>
                <a:schemeClr val="accent2"/>
              </a:solidFill>
              <a:ln w="12700">
                <a:solidFill>
                  <a:schemeClr val="tx1"/>
                </a:solidFill>
                <a:prstDash val="solid"/>
              </a:ln>
            </c:spPr>
          </c:dPt>
          <c:dPt>
            <c:idx val="2"/>
            <c:spPr>
              <a:solidFill>
                <a:schemeClr val="hlink"/>
              </a:solidFill>
              <a:ln w="12700">
                <a:solidFill>
                  <a:schemeClr val="tx1"/>
                </a:solidFill>
                <a:prstDash val="solid"/>
              </a:ln>
            </c:spPr>
          </c:dPt>
          <c:dPt>
            <c:idx val="3"/>
            <c:spPr>
              <a:solidFill>
                <a:schemeClr val="folHlink"/>
              </a:solidFill>
              <a:ln w="12700">
                <a:solidFill>
                  <a:schemeClr val="tx1"/>
                </a:solidFill>
                <a:prstDash val="solid"/>
              </a:ln>
            </c:spPr>
          </c:dPt>
          <c:dPt>
            <c:idx val="4"/>
            <c:spPr>
              <a:solidFill>
                <a:schemeClr val="bg2"/>
              </a:solidFill>
              <a:ln w="12700">
                <a:solidFill>
                  <a:schemeClr val="tx1"/>
                </a:solidFill>
                <a:prstDash val="solid"/>
              </a:ln>
            </c:spPr>
          </c:dPt>
          <c:dLbls>
            <c:dLbl>
              <c:idx val="0"/>
              <c:delete val="1"/>
            </c:dLbl>
            <c:dLbl>
              <c:idx val="1"/>
              <c:delete val="1"/>
            </c:dLbl>
            <c:dLbl>
              <c:idx val="2"/>
              <c:delete val="1"/>
            </c:dLbl>
            <c:dLbl>
              <c:idx val="3"/>
              <c:delete val="1"/>
            </c:dLbl>
            <c:dLbl>
              <c:idx val="4"/>
              <c:layout>
                <c:manualLayout>
                  <c:x val="4.2647352002822651E-3"/>
                  <c:y val="-6.3434760106533733E-2"/>
                </c:manualLayout>
              </c:layout>
              <c:showVal val="1"/>
            </c:dLbl>
            <c:spPr>
              <a:noFill/>
              <a:ln w="25400">
                <a:noFill/>
              </a:ln>
            </c:spPr>
            <c:txPr>
              <a:bodyPr/>
              <a:lstStyle/>
              <a:p>
                <a:pPr>
                  <a:defRPr sz="1800" b="1" i="0" u="none" strike="noStrike" baseline="0">
                    <a:solidFill>
                      <a:schemeClr val="tx1"/>
                    </a:solidFill>
                    <a:latin typeface="Calibri"/>
                    <a:ea typeface="Calibri"/>
                    <a:cs typeface="Calibri"/>
                  </a:defRPr>
                </a:pPr>
                <a:endParaRPr lang="en-US"/>
              </a:p>
            </c:txPr>
            <c:showVal val="1"/>
          </c:dLbls>
          <c:cat>
            <c:strRef>
              <c:f>Sheet1!$B$1:$F$1</c:f>
              <c:strCache>
                <c:ptCount val="4"/>
                <c:pt idx="0">
                  <c:v>little</c:v>
                </c:pt>
                <c:pt idx="1">
                  <c:v>average</c:v>
                </c:pt>
                <c:pt idx="2">
                  <c:v>good</c:v>
                </c:pt>
                <c:pt idx="3">
                  <c:v>v. good</c:v>
                </c:pt>
              </c:strCache>
            </c:strRef>
          </c:cat>
          <c:val>
            <c:numRef>
              <c:f>Sheet1!$B$2:$F$2</c:f>
              <c:numCache>
                <c:formatCode>0%</c:formatCode>
                <c:ptCount val="5"/>
                <c:pt idx="1">
                  <c:v>1.0000000000000005E-2</c:v>
                </c:pt>
                <c:pt idx="2">
                  <c:v>1.0000000000000005E-2</c:v>
                </c:pt>
                <c:pt idx="3">
                  <c:v>3.0000000000000002E-2</c:v>
                </c:pt>
              </c:numCache>
            </c:numRef>
          </c:val>
        </c:ser>
        <c:axId val="95560448"/>
        <c:axId val="95561984"/>
      </c:barChart>
      <c:catAx>
        <c:axId val="95560448"/>
        <c:scaling>
          <c:orientation val="minMax"/>
        </c:scaling>
        <c:axPos val="l"/>
        <c:majorGridlines/>
        <c:numFmt formatCode="General" sourceLinked="1"/>
        <c:tickLblPos val="nextTo"/>
        <c:spPr>
          <a:ln w="9525">
            <a:noFill/>
          </a:ln>
        </c:spPr>
        <c:txPr>
          <a:bodyPr rot="-2700000" vert="horz"/>
          <a:lstStyle/>
          <a:p>
            <a:pPr>
              <a:defRPr sz="1200" b="1" i="0" u="none" strike="noStrike" baseline="0">
                <a:solidFill>
                  <a:schemeClr val="tx1"/>
                </a:solidFill>
                <a:latin typeface="Calibri"/>
                <a:ea typeface="Calibri"/>
                <a:cs typeface="Calibri"/>
              </a:defRPr>
            </a:pPr>
            <a:endParaRPr lang="en-US"/>
          </a:p>
        </c:txPr>
        <c:crossAx val="95561984"/>
        <c:crosses val="autoZero"/>
        <c:auto val="1"/>
        <c:lblAlgn val="ctr"/>
        <c:lblOffset val="100"/>
        <c:tickLblSkip val="1"/>
        <c:tickMarkSkip val="1"/>
        <c:noMultiLvlLbl val="1"/>
      </c:catAx>
      <c:valAx>
        <c:axId val="95561984"/>
        <c:scaling>
          <c:orientation val="minMax"/>
        </c:scaling>
        <c:axPos val="b"/>
        <c:numFmt formatCode="General" sourceLinked="1"/>
        <c:tickLblPos val="none"/>
        <c:spPr>
          <a:ln w="9525">
            <a:noFill/>
          </a:ln>
        </c:spPr>
        <c:crossAx val="95560448"/>
        <c:crosses val="autoZero"/>
        <c:crossBetween val="between"/>
      </c:valAx>
      <c:spPr>
        <a:noFill/>
        <a:ln w="25400">
          <a:noFill/>
        </a:ln>
      </c:spPr>
    </c:plotArea>
    <c:plotVisOnly val="1"/>
    <c:dispBlanksAs val="span"/>
  </c:chart>
  <c:spPr>
    <a:noFill/>
    <a:ln>
      <a:noFill/>
    </a:ln>
  </c:spPr>
  <c:txPr>
    <a:bodyPr/>
    <a:lstStyle/>
    <a:p>
      <a:pPr>
        <a:defRPr sz="800" b="1" i="0" u="none" strike="noStrike" baseline="0">
          <a:solidFill>
            <a:schemeClr val="tx1"/>
          </a:solidFill>
          <a:latin typeface="Calibri"/>
          <a:ea typeface="Calibri"/>
          <a:cs typeface="Calibri"/>
        </a:defRPr>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manualLayout>
          <c:layoutTarget val="inner"/>
          <c:xMode val="edge"/>
          <c:yMode val="edge"/>
          <c:x val="0.22340425531914893"/>
          <c:y val="3.5849056603773667E-2"/>
          <c:w val="0.56517833715875565"/>
          <c:h val="0.74528301886792447"/>
        </c:manualLayout>
      </c:layout>
      <c:barChart>
        <c:barDir val="bar"/>
        <c:grouping val="clustered"/>
        <c:varyColors val="1"/>
        <c:ser>
          <c:idx val="0"/>
          <c:order val="0"/>
          <c:tx>
            <c:strRef>
              <c:f>Sheet1!$A$2</c:f>
              <c:strCache>
                <c:ptCount val="1"/>
              </c:strCache>
            </c:strRef>
          </c:tx>
          <c:spPr>
            <a:solidFill>
              <a:schemeClr val="accent1"/>
            </a:solidFill>
            <a:ln w="12700">
              <a:solidFill>
                <a:schemeClr val="tx1"/>
              </a:solidFill>
              <a:prstDash val="solid"/>
            </a:ln>
          </c:spPr>
          <c:dPt>
            <c:idx val="1"/>
            <c:spPr>
              <a:solidFill>
                <a:schemeClr val="accent2"/>
              </a:solidFill>
              <a:ln w="12700">
                <a:solidFill>
                  <a:schemeClr val="tx1"/>
                </a:solidFill>
                <a:prstDash val="solid"/>
              </a:ln>
            </c:spPr>
          </c:dPt>
          <c:dPt>
            <c:idx val="2"/>
            <c:spPr>
              <a:solidFill>
                <a:schemeClr val="hlink"/>
              </a:solidFill>
              <a:ln w="12700">
                <a:solidFill>
                  <a:schemeClr val="tx1"/>
                </a:solidFill>
                <a:prstDash val="solid"/>
              </a:ln>
            </c:spPr>
          </c:dPt>
          <c:dPt>
            <c:idx val="3"/>
            <c:spPr>
              <a:solidFill>
                <a:schemeClr val="folHlink"/>
              </a:solidFill>
              <a:ln w="12700">
                <a:solidFill>
                  <a:schemeClr val="tx1"/>
                </a:solidFill>
                <a:prstDash val="solid"/>
              </a:ln>
            </c:spPr>
          </c:dPt>
          <c:dPt>
            <c:idx val="4"/>
            <c:spPr>
              <a:solidFill>
                <a:schemeClr val="bg2"/>
              </a:solidFill>
              <a:ln w="12700">
                <a:solidFill>
                  <a:schemeClr val="tx1"/>
                </a:solidFill>
                <a:prstDash val="solid"/>
              </a:ln>
            </c:spPr>
          </c:dPt>
          <c:cat>
            <c:strRef>
              <c:f>Sheet1!$B$1:$F$1</c:f>
              <c:strCache>
                <c:ptCount val="5"/>
                <c:pt idx="0">
                  <c:v>v. little</c:v>
                </c:pt>
                <c:pt idx="1">
                  <c:v>little</c:v>
                </c:pt>
                <c:pt idx="2">
                  <c:v>average</c:v>
                </c:pt>
                <c:pt idx="3">
                  <c:v>good</c:v>
                </c:pt>
                <c:pt idx="4">
                  <c:v>v.good</c:v>
                </c:pt>
              </c:strCache>
            </c:strRef>
          </c:cat>
          <c:val>
            <c:numRef>
              <c:f>Sheet1!$B$2:$F$2</c:f>
              <c:numCache>
                <c:formatCode>General</c:formatCode>
                <c:ptCount val="5"/>
                <c:pt idx="0" formatCode="0%">
                  <c:v>2.0000000000000011E-2</c:v>
                </c:pt>
                <c:pt idx="2" formatCode="0%">
                  <c:v>1.0000000000000005E-2</c:v>
                </c:pt>
                <c:pt idx="3" formatCode="0%">
                  <c:v>1.0000000000000005E-2</c:v>
                </c:pt>
                <c:pt idx="4" formatCode="0%">
                  <c:v>1.0000000000000005E-2</c:v>
                </c:pt>
              </c:numCache>
            </c:numRef>
          </c:val>
        </c:ser>
        <c:axId val="95607424"/>
        <c:axId val="95609216"/>
      </c:barChart>
      <c:catAx>
        <c:axId val="95607424"/>
        <c:scaling>
          <c:orientation val="minMax"/>
        </c:scaling>
        <c:axPos val="l"/>
        <c:majorGridlines/>
        <c:numFmt formatCode="General" sourceLinked="1"/>
        <c:tickLblPos val="nextTo"/>
        <c:spPr>
          <a:ln w="9525">
            <a:noFill/>
          </a:ln>
        </c:spPr>
        <c:txPr>
          <a:bodyPr rot="-2700000" vert="horz"/>
          <a:lstStyle/>
          <a:p>
            <a:pPr>
              <a:defRPr sz="1200" b="1" i="0" u="none" strike="noStrike" baseline="0">
                <a:solidFill>
                  <a:schemeClr val="tx1"/>
                </a:solidFill>
                <a:latin typeface="Calibri"/>
                <a:ea typeface="Calibri"/>
                <a:cs typeface="Calibri"/>
              </a:defRPr>
            </a:pPr>
            <a:endParaRPr lang="en-US"/>
          </a:p>
        </c:txPr>
        <c:crossAx val="95609216"/>
        <c:crosses val="autoZero"/>
        <c:auto val="1"/>
        <c:lblAlgn val="ctr"/>
        <c:lblOffset val="100"/>
        <c:tickLblSkip val="1"/>
        <c:tickMarkSkip val="1"/>
        <c:noMultiLvlLbl val="1"/>
      </c:catAx>
      <c:valAx>
        <c:axId val="95609216"/>
        <c:scaling>
          <c:orientation val="minMax"/>
        </c:scaling>
        <c:axPos val="b"/>
        <c:numFmt formatCode="0%" sourceLinked="1"/>
        <c:tickLblPos val="none"/>
        <c:spPr>
          <a:ln w="9525">
            <a:noFill/>
          </a:ln>
        </c:spPr>
        <c:crossAx val="95607424"/>
        <c:crosses val="autoZero"/>
        <c:crossBetween val="between"/>
      </c:valAx>
      <c:spPr>
        <a:noFill/>
        <a:ln w="25400">
          <a:noFill/>
        </a:ln>
      </c:spPr>
    </c:plotArea>
    <c:plotVisOnly val="1"/>
    <c:dispBlanksAs val="span"/>
  </c:chart>
  <c:spPr>
    <a:noFill/>
    <a:ln>
      <a:noFill/>
    </a:ln>
  </c:spPr>
  <c:txPr>
    <a:bodyPr/>
    <a:lstStyle/>
    <a:p>
      <a:pPr>
        <a:defRPr sz="800" b="1" i="0" u="none" strike="noStrike" baseline="0">
          <a:solidFill>
            <a:schemeClr val="tx1"/>
          </a:solidFill>
          <a:latin typeface="Calibri"/>
          <a:ea typeface="Calibri"/>
          <a:cs typeface="Calibri"/>
        </a:defRPr>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manualLayout>
          <c:layoutTarget val="inner"/>
          <c:xMode val="edge"/>
          <c:yMode val="edge"/>
          <c:x val="0.22340425531914893"/>
          <c:y val="3.584905660377366E-2"/>
          <c:w val="0.73404255319149103"/>
          <c:h val="0.74528301886792447"/>
        </c:manualLayout>
      </c:layout>
      <c:barChart>
        <c:barDir val="bar"/>
        <c:grouping val="clustered"/>
        <c:varyColors val="1"/>
        <c:ser>
          <c:idx val="0"/>
          <c:order val="0"/>
          <c:tx>
            <c:strRef>
              <c:f>Sheet1!$A$2</c:f>
              <c:strCache>
                <c:ptCount val="1"/>
              </c:strCache>
            </c:strRef>
          </c:tx>
          <c:spPr>
            <a:solidFill>
              <a:schemeClr val="accent1"/>
            </a:solidFill>
            <a:ln w="12700">
              <a:solidFill>
                <a:schemeClr val="tx1"/>
              </a:solidFill>
              <a:prstDash val="solid"/>
            </a:ln>
          </c:spPr>
          <c:dPt>
            <c:idx val="1"/>
            <c:spPr>
              <a:solidFill>
                <a:schemeClr val="accent2"/>
              </a:solidFill>
              <a:ln w="12700">
                <a:solidFill>
                  <a:schemeClr val="tx1"/>
                </a:solidFill>
                <a:prstDash val="solid"/>
              </a:ln>
            </c:spPr>
          </c:dPt>
          <c:dPt>
            <c:idx val="2"/>
            <c:spPr>
              <a:solidFill>
                <a:schemeClr val="hlink"/>
              </a:solidFill>
              <a:ln w="12700">
                <a:solidFill>
                  <a:schemeClr val="tx1"/>
                </a:solidFill>
                <a:prstDash val="solid"/>
              </a:ln>
            </c:spPr>
          </c:dPt>
          <c:dPt>
            <c:idx val="3"/>
            <c:spPr>
              <a:solidFill>
                <a:schemeClr val="folHlink"/>
              </a:solidFill>
              <a:ln w="12700">
                <a:solidFill>
                  <a:schemeClr val="tx1"/>
                </a:solidFill>
                <a:prstDash val="solid"/>
              </a:ln>
            </c:spPr>
          </c:dPt>
          <c:dPt>
            <c:idx val="4"/>
            <c:spPr>
              <a:solidFill>
                <a:schemeClr val="bg2"/>
              </a:solidFill>
              <a:ln w="12700">
                <a:solidFill>
                  <a:schemeClr val="tx1"/>
                </a:solidFill>
                <a:prstDash val="solid"/>
              </a:ln>
            </c:spPr>
          </c:dPt>
          <c:dLbls>
            <c:dLbl>
              <c:idx val="0"/>
              <c:delete val="1"/>
            </c:dLbl>
            <c:dLbl>
              <c:idx val="1"/>
              <c:delete val="1"/>
            </c:dLbl>
            <c:dLbl>
              <c:idx val="2"/>
              <c:delete val="1"/>
            </c:dLbl>
            <c:dLbl>
              <c:idx val="3"/>
              <c:delete val="1"/>
            </c:dLbl>
            <c:dLbl>
              <c:idx val="4"/>
              <c:layout>
                <c:manualLayout>
                  <c:x val="4.2647352002822651E-3"/>
                  <c:y val="-6.3434760106533733E-2"/>
                </c:manualLayout>
              </c:layout>
              <c:showVal val="1"/>
            </c:dLbl>
            <c:spPr>
              <a:noFill/>
              <a:ln w="25400">
                <a:noFill/>
              </a:ln>
            </c:spPr>
            <c:txPr>
              <a:bodyPr/>
              <a:lstStyle/>
              <a:p>
                <a:pPr>
                  <a:defRPr sz="1800" b="1" i="0" u="none" strike="noStrike" baseline="0">
                    <a:solidFill>
                      <a:schemeClr val="tx1"/>
                    </a:solidFill>
                    <a:latin typeface="Calibri"/>
                    <a:ea typeface="Calibri"/>
                    <a:cs typeface="Calibri"/>
                  </a:defRPr>
                </a:pPr>
                <a:endParaRPr lang="en-US"/>
              </a:p>
            </c:txPr>
            <c:showVal val="1"/>
          </c:dLbls>
          <c:cat>
            <c:strRef>
              <c:f>Sheet1!$B$1:$F$1</c:f>
              <c:strCache>
                <c:ptCount val="4"/>
                <c:pt idx="0">
                  <c:v>little</c:v>
                </c:pt>
                <c:pt idx="1">
                  <c:v>average</c:v>
                </c:pt>
                <c:pt idx="2">
                  <c:v>good</c:v>
                </c:pt>
                <c:pt idx="3">
                  <c:v>v. good</c:v>
                </c:pt>
              </c:strCache>
            </c:strRef>
          </c:cat>
          <c:val>
            <c:numRef>
              <c:f>Sheet1!$B$2:$F$2</c:f>
              <c:numCache>
                <c:formatCode>0%</c:formatCode>
                <c:ptCount val="5"/>
                <c:pt idx="0">
                  <c:v>1.0000000000000005E-2</c:v>
                </c:pt>
                <c:pt idx="1">
                  <c:v>2.0000000000000011E-2</c:v>
                </c:pt>
                <c:pt idx="2">
                  <c:v>1.0000000000000005E-2</c:v>
                </c:pt>
                <c:pt idx="3">
                  <c:v>1.0000000000000005E-2</c:v>
                </c:pt>
              </c:numCache>
            </c:numRef>
          </c:val>
        </c:ser>
        <c:axId val="110605440"/>
        <c:axId val="110606976"/>
      </c:barChart>
      <c:catAx>
        <c:axId val="110605440"/>
        <c:scaling>
          <c:orientation val="minMax"/>
        </c:scaling>
        <c:axPos val="l"/>
        <c:majorGridlines/>
        <c:numFmt formatCode="General" sourceLinked="1"/>
        <c:tickLblPos val="nextTo"/>
        <c:spPr>
          <a:ln w="9525">
            <a:noFill/>
          </a:ln>
        </c:spPr>
        <c:txPr>
          <a:bodyPr rot="-2700000" vert="horz"/>
          <a:lstStyle/>
          <a:p>
            <a:pPr>
              <a:defRPr sz="1200" b="1" i="0" u="none" strike="noStrike" baseline="0">
                <a:solidFill>
                  <a:schemeClr val="tx1"/>
                </a:solidFill>
                <a:latin typeface="Calibri"/>
                <a:ea typeface="Calibri"/>
                <a:cs typeface="Calibri"/>
              </a:defRPr>
            </a:pPr>
            <a:endParaRPr lang="en-US"/>
          </a:p>
        </c:txPr>
        <c:crossAx val="110606976"/>
        <c:crosses val="autoZero"/>
        <c:auto val="1"/>
        <c:lblAlgn val="ctr"/>
        <c:lblOffset val="100"/>
        <c:tickLblSkip val="1"/>
        <c:tickMarkSkip val="1"/>
        <c:noMultiLvlLbl val="1"/>
      </c:catAx>
      <c:valAx>
        <c:axId val="110606976"/>
        <c:scaling>
          <c:orientation val="minMax"/>
        </c:scaling>
        <c:axPos val="b"/>
        <c:numFmt formatCode="0%" sourceLinked="1"/>
        <c:tickLblPos val="none"/>
        <c:spPr>
          <a:ln w="9525">
            <a:noFill/>
          </a:ln>
        </c:spPr>
        <c:crossAx val="110605440"/>
        <c:crosses val="autoZero"/>
        <c:crossBetween val="between"/>
      </c:valAx>
      <c:spPr>
        <a:noFill/>
        <a:ln w="25400">
          <a:noFill/>
        </a:ln>
      </c:spPr>
    </c:plotArea>
    <c:plotVisOnly val="1"/>
    <c:dispBlanksAs val="span"/>
  </c:chart>
  <c:spPr>
    <a:noFill/>
    <a:ln>
      <a:noFill/>
    </a:ln>
  </c:spPr>
  <c:txPr>
    <a:bodyPr/>
    <a:lstStyle/>
    <a:p>
      <a:pPr>
        <a:defRPr sz="800" b="1" i="0" u="none" strike="noStrike" baseline="0">
          <a:solidFill>
            <a:schemeClr val="tx1"/>
          </a:solidFill>
          <a:latin typeface="Calibri"/>
          <a:ea typeface="Calibri"/>
          <a:cs typeface="Calibri"/>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autoTitleDeleted val="1"/>
    <c:view3D>
      <c:rotX val="0"/>
      <c:hPercent val="100"/>
      <c:rotY val="0"/>
      <c:depthPercent val="100"/>
      <c:perspective val="60"/>
    </c:view3D>
    <c:floor>
      <c:spPr>
        <a:solidFill>
          <a:srgbClr val="C0C0C0"/>
        </a:solidFill>
        <a:ln w="3175">
          <a:solidFill>
            <a:schemeClr val="tx1"/>
          </a:solidFill>
          <a:prstDash val="solid"/>
        </a:ln>
      </c:spPr>
    </c:floor>
    <c:sideWall>
      <c:spPr>
        <a:noFill/>
        <a:ln w="25400">
          <a:noFill/>
        </a:ln>
      </c:spPr>
    </c:sideWall>
    <c:backWall>
      <c:spPr>
        <a:noFill/>
        <a:ln w="25400">
          <a:noFill/>
        </a:ln>
      </c:spPr>
    </c:backWall>
    <c:plotArea>
      <c:layout>
        <c:manualLayout>
          <c:layoutTarget val="inner"/>
          <c:xMode val="edge"/>
          <c:yMode val="edge"/>
          <c:x val="0.25106382978723402"/>
          <c:y val="3.5849056603773626E-2"/>
          <c:w val="0.70638297872340428"/>
          <c:h val="0.7245283018867924"/>
        </c:manualLayout>
      </c:layout>
      <c:bar3DChart>
        <c:barDir val="col"/>
        <c:grouping val="clustered"/>
        <c:varyColors val="1"/>
        <c:ser>
          <c:idx val="0"/>
          <c:order val="0"/>
          <c:tx>
            <c:strRef>
              <c:f>Sheet1!$A$2</c:f>
              <c:strCache>
                <c:ptCount val="1"/>
              </c:strCache>
            </c:strRef>
          </c:tx>
          <c:spPr>
            <a:solidFill>
              <a:schemeClr val="accent1"/>
            </a:solidFill>
            <a:ln w="9599">
              <a:solidFill>
                <a:schemeClr val="tx1"/>
              </a:solidFill>
              <a:prstDash val="solid"/>
            </a:ln>
          </c:spPr>
          <c:dPt>
            <c:idx val="1"/>
            <c:spPr>
              <a:solidFill>
                <a:schemeClr val="accent2"/>
              </a:solidFill>
              <a:ln w="9599">
                <a:solidFill>
                  <a:schemeClr val="tx1"/>
                </a:solidFill>
                <a:prstDash val="solid"/>
              </a:ln>
            </c:spPr>
          </c:dPt>
          <c:dPt>
            <c:idx val="2"/>
            <c:spPr>
              <a:solidFill>
                <a:schemeClr val="hlink"/>
              </a:solidFill>
              <a:ln w="9599">
                <a:solidFill>
                  <a:schemeClr val="tx1"/>
                </a:solidFill>
                <a:prstDash val="solid"/>
              </a:ln>
            </c:spPr>
          </c:dPt>
          <c:dPt>
            <c:idx val="3"/>
            <c:spPr>
              <a:solidFill>
                <a:schemeClr val="folHlink"/>
              </a:solidFill>
              <a:ln w="9599">
                <a:solidFill>
                  <a:schemeClr val="tx1"/>
                </a:solidFill>
                <a:prstDash val="solid"/>
              </a:ln>
            </c:spPr>
          </c:dPt>
          <c:dPt>
            <c:idx val="4"/>
            <c:spPr>
              <a:solidFill>
                <a:schemeClr val="bg2"/>
              </a:solidFill>
              <a:ln w="9599">
                <a:solidFill>
                  <a:schemeClr val="tx1"/>
                </a:solidFill>
                <a:prstDash val="solid"/>
              </a:ln>
            </c:spPr>
          </c:dPt>
          <c:dLbls>
            <c:dLbl>
              <c:idx val="0"/>
              <c:layout>
                <c:manualLayout>
                  <c:x val="3.7880724013310157E-3"/>
                  <c:y val="1.9276763189108002E-2"/>
                </c:manualLayout>
              </c:layout>
              <c:showVal val="1"/>
            </c:dLbl>
            <c:dLbl>
              <c:idx val="1"/>
              <c:layout>
                <c:manualLayout>
                  <c:x val="3.6853648504719142E-3"/>
                  <c:y val="3.1504971913521383E-2"/>
                </c:manualLayout>
              </c:layout>
              <c:showVal val="1"/>
            </c:dLbl>
            <c:dLbl>
              <c:idx val="2"/>
              <c:layout>
                <c:manualLayout>
                  <c:x val="1.7653036037056963E-3"/>
                  <c:y val="-4.9387752882920702E-2"/>
                </c:manualLayout>
              </c:layout>
              <c:showVal val="1"/>
            </c:dLbl>
            <c:dLbl>
              <c:idx val="3"/>
              <c:layout>
                <c:manualLayout>
                  <c:x val="-4.6532264187724596E-4"/>
                  <c:y val="-5.2205960822505414E-2"/>
                </c:manualLayout>
              </c:layout>
              <c:showVal val="1"/>
            </c:dLbl>
            <c:dLbl>
              <c:idx val="4"/>
              <c:layout>
                <c:manualLayout>
                  <c:x val="-2.6956897672041052E-3"/>
                  <c:y val="-5.2205960822505414E-2"/>
                </c:manualLayout>
              </c:layout>
              <c:showVal val="1"/>
            </c:dLbl>
            <c:spPr>
              <a:noFill/>
              <a:ln w="19199">
                <a:noFill/>
              </a:ln>
            </c:spPr>
            <c:txPr>
              <a:bodyPr/>
              <a:lstStyle/>
              <a:p>
                <a:pPr>
                  <a:defRPr sz="1361" b="1" i="0" u="none" strike="noStrike" baseline="0">
                    <a:solidFill>
                      <a:schemeClr val="tx1"/>
                    </a:solidFill>
                    <a:latin typeface="Arial"/>
                    <a:ea typeface="Arial"/>
                    <a:cs typeface="Arial"/>
                  </a:defRPr>
                </a:pPr>
                <a:endParaRPr lang="en-US"/>
              </a:p>
            </c:txPr>
            <c:showVal val="1"/>
          </c:dLbls>
          <c:cat>
            <c:strRef>
              <c:f>Sheet1!$B$1:$F$1</c:f>
              <c:strCache>
                <c:ptCount val="5"/>
                <c:pt idx="0">
                  <c:v> Strongly disagree</c:v>
                </c:pt>
                <c:pt idx="1">
                  <c:v> Disagree</c:v>
                </c:pt>
                <c:pt idx="2">
                  <c:v> Don’t know</c:v>
                </c:pt>
                <c:pt idx="3">
                  <c:v> Agree</c:v>
                </c:pt>
                <c:pt idx="4">
                  <c:v> Strongly agree</c:v>
                </c:pt>
              </c:strCache>
            </c:strRef>
          </c:cat>
          <c:val>
            <c:numRef>
              <c:f>Sheet1!$B$2:$F$2</c:f>
              <c:numCache>
                <c:formatCode>0%</c:formatCode>
                <c:ptCount val="5"/>
                <c:pt idx="0">
                  <c:v>0.35000000000000026</c:v>
                </c:pt>
                <c:pt idx="1">
                  <c:v>0.48000000000000026</c:v>
                </c:pt>
                <c:pt idx="2">
                  <c:v>3.0000000000000002E-2</c:v>
                </c:pt>
                <c:pt idx="3">
                  <c:v>0.1</c:v>
                </c:pt>
                <c:pt idx="4">
                  <c:v>3.0000000000000002E-2</c:v>
                </c:pt>
              </c:numCache>
            </c:numRef>
          </c:val>
        </c:ser>
        <c:shape val="cylinder"/>
        <c:axId val="130998272"/>
        <c:axId val="131000576"/>
        <c:axId val="0"/>
      </c:bar3DChart>
      <c:catAx>
        <c:axId val="130998272"/>
        <c:scaling>
          <c:orientation val="minMax"/>
        </c:scaling>
        <c:axPos val="b"/>
        <c:numFmt formatCode="General" sourceLinked="1"/>
        <c:tickLblPos val="low"/>
        <c:spPr>
          <a:ln w="7200">
            <a:noFill/>
          </a:ln>
        </c:spPr>
        <c:txPr>
          <a:bodyPr rot="-2700000" vert="horz"/>
          <a:lstStyle/>
          <a:p>
            <a:pPr>
              <a:defRPr sz="907" b="1" i="0" u="none" strike="noStrike" baseline="0">
                <a:solidFill>
                  <a:schemeClr val="tx1"/>
                </a:solidFill>
                <a:latin typeface="Arial"/>
                <a:ea typeface="Arial"/>
                <a:cs typeface="Arial"/>
              </a:defRPr>
            </a:pPr>
            <a:endParaRPr lang="en-US"/>
          </a:p>
        </c:txPr>
        <c:crossAx val="131000576"/>
        <c:crosses val="autoZero"/>
        <c:auto val="1"/>
        <c:lblAlgn val="ctr"/>
        <c:lblOffset val="100"/>
        <c:tickLblSkip val="1"/>
        <c:tickMarkSkip val="1"/>
        <c:noMultiLvlLbl val="1"/>
      </c:catAx>
      <c:valAx>
        <c:axId val="131000576"/>
        <c:scaling>
          <c:orientation val="minMax"/>
        </c:scaling>
        <c:axPos val="l"/>
        <c:numFmt formatCode="0%" sourceLinked="1"/>
        <c:tickLblPos val="none"/>
        <c:spPr>
          <a:ln w="7200">
            <a:noFill/>
          </a:ln>
        </c:spPr>
        <c:crossAx val="130998272"/>
        <c:crosses val="autoZero"/>
        <c:crossBetween val="between"/>
      </c:valAx>
      <c:spPr>
        <a:noFill/>
        <a:ln w="19199">
          <a:noFill/>
        </a:ln>
      </c:spPr>
    </c:plotArea>
    <c:plotVisOnly val="1"/>
    <c:dispBlanksAs val="span"/>
  </c:chart>
  <c:spPr>
    <a:noFill/>
    <a:ln>
      <a:noFill/>
    </a:ln>
  </c:spPr>
  <c:txPr>
    <a:bodyPr/>
    <a:lstStyle/>
    <a:p>
      <a:pPr>
        <a:defRPr sz="605" b="1" i="0" u="none" strike="noStrike" baseline="0">
          <a:solidFill>
            <a:schemeClr val="tx1"/>
          </a:solidFill>
          <a:latin typeface="Arial"/>
          <a:ea typeface="Arial"/>
          <a:cs typeface="Arial"/>
        </a:defRPr>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manualLayout>
          <c:layoutTarget val="inner"/>
          <c:xMode val="edge"/>
          <c:yMode val="edge"/>
          <c:x val="0.22340431562025989"/>
          <c:y val="3.5849053096489746E-2"/>
          <c:w val="0.73404255319149125"/>
          <c:h val="0.74528301886792447"/>
        </c:manualLayout>
      </c:layout>
      <c:barChart>
        <c:barDir val="bar"/>
        <c:grouping val="clustered"/>
        <c:varyColors val="1"/>
        <c:ser>
          <c:idx val="0"/>
          <c:order val="0"/>
          <c:tx>
            <c:strRef>
              <c:f>Sheet1!$A$2</c:f>
              <c:strCache>
                <c:ptCount val="1"/>
              </c:strCache>
            </c:strRef>
          </c:tx>
          <c:spPr>
            <a:solidFill>
              <a:schemeClr val="accent1"/>
            </a:solidFill>
            <a:ln w="12700">
              <a:solidFill>
                <a:schemeClr val="tx1"/>
              </a:solidFill>
              <a:prstDash val="solid"/>
            </a:ln>
          </c:spPr>
          <c:dPt>
            <c:idx val="1"/>
            <c:spPr>
              <a:solidFill>
                <a:schemeClr val="accent2"/>
              </a:solidFill>
              <a:ln w="12700">
                <a:solidFill>
                  <a:schemeClr val="tx1"/>
                </a:solidFill>
                <a:prstDash val="solid"/>
              </a:ln>
            </c:spPr>
          </c:dPt>
          <c:dPt>
            <c:idx val="2"/>
            <c:spPr>
              <a:solidFill>
                <a:schemeClr val="hlink"/>
              </a:solidFill>
              <a:ln w="12700">
                <a:solidFill>
                  <a:schemeClr val="tx1"/>
                </a:solidFill>
                <a:prstDash val="solid"/>
              </a:ln>
            </c:spPr>
          </c:dPt>
          <c:dPt>
            <c:idx val="3"/>
            <c:spPr>
              <a:solidFill>
                <a:schemeClr val="folHlink"/>
              </a:solidFill>
              <a:ln w="12700">
                <a:solidFill>
                  <a:schemeClr val="tx1"/>
                </a:solidFill>
                <a:prstDash val="solid"/>
              </a:ln>
            </c:spPr>
          </c:dPt>
          <c:dPt>
            <c:idx val="4"/>
            <c:spPr>
              <a:solidFill>
                <a:schemeClr val="bg2"/>
              </a:solidFill>
              <a:ln w="12700">
                <a:solidFill>
                  <a:schemeClr val="tx1"/>
                </a:solidFill>
                <a:prstDash val="solid"/>
              </a:ln>
            </c:spPr>
          </c:dPt>
          <c:dLbls>
            <c:dLbl>
              <c:idx val="0"/>
              <c:delete val="1"/>
            </c:dLbl>
            <c:dLbl>
              <c:idx val="1"/>
              <c:delete val="1"/>
            </c:dLbl>
            <c:dLbl>
              <c:idx val="2"/>
              <c:delete val="1"/>
            </c:dLbl>
            <c:dLbl>
              <c:idx val="3"/>
              <c:delete val="1"/>
            </c:dLbl>
            <c:dLbl>
              <c:idx val="4"/>
              <c:layout>
                <c:manualLayout>
                  <c:x val="4.2647352002822651E-3"/>
                  <c:y val="-6.3434760106533733E-2"/>
                </c:manualLayout>
              </c:layout>
              <c:showVal val="1"/>
            </c:dLbl>
            <c:spPr>
              <a:noFill/>
              <a:ln w="25400">
                <a:noFill/>
              </a:ln>
            </c:spPr>
            <c:txPr>
              <a:bodyPr/>
              <a:lstStyle/>
              <a:p>
                <a:pPr>
                  <a:defRPr sz="1800" b="1" i="0" u="none" strike="noStrike" baseline="0">
                    <a:solidFill>
                      <a:schemeClr val="tx1"/>
                    </a:solidFill>
                    <a:latin typeface="Calibri"/>
                    <a:ea typeface="Calibri"/>
                    <a:cs typeface="Calibri"/>
                  </a:defRPr>
                </a:pPr>
                <a:endParaRPr lang="en-US"/>
              </a:p>
            </c:txPr>
            <c:showVal val="1"/>
          </c:dLbls>
          <c:cat>
            <c:strRef>
              <c:f>Sheet1!$B$1:$F$1</c:f>
              <c:strCache>
                <c:ptCount val="4"/>
                <c:pt idx="0">
                  <c:v>little</c:v>
                </c:pt>
                <c:pt idx="1">
                  <c:v>average</c:v>
                </c:pt>
                <c:pt idx="2">
                  <c:v>good</c:v>
                </c:pt>
                <c:pt idx="3">
                  <c:v>v. good</c:v>
                </c:pt>
              </c:strCache>
            </c:strRef>
          </c:cat>
          <c:val>
            <c:numRef>
              <c:f>Sheet1!$B$2:$F$2</c:f>
              <c:numCache>
                <c:formatCode>General</c:formatCode>
                <c:ptCount val="5"/>
                <c:pt idx="0" formatCode="0%">
                  <c:v>2.0000000000000011E-2</c:v>
                </c:pt>
                <c:pt idx="2" formatCode="0%">
                  <c:v>3.0000000000000002E-2</c:v>
                </c:pt>
              </c:numCache>
            </c:numRef>
          </c:val>
        </c:ser>
        <c:axId val="110632960"/>
        <c:axId val="110634496"/>
      </c:barChart>
      <c:catAx>
        <c:axId val="110632960"/>
        <c:scaling>
          <c:orientation val="minMax"/>
        </c:scaling>
        <c:axPos val="l"/>
        <c:majorGridlines/>
        <c:numFmt formatCode="General" sourceLinked="1"/>
        <c:tickLblPos val="nextTo"/>
        <c:spPr>
          <a:ln w="9525">
            <a:noFill/>
          </a:ln>
        </c:spPr>
        <c:txPr>
          <a:bodyPr rot="-2700000" vert="horz"/>
          <a:lstStyle/>
          <a:p>
            <a:pPr>
              <a:defRPr sz="1200" b="1" i="0" u="none" strike="noStrike" baseline="0">
                <a:solidFill>
                  <a:schemeClr val="tx1"/>
                </a:solidFill>
                <a:latin typeface="Calibri"/>
                <a:ea typeface="Calibri"/>
                <a:cs typeface="Calibri"/>
              </a:defRPr>
            </a:pPr>
            <a:endParaRPr lang="en-US"/>
          </a:p>
        </c:txPr>
        <c:crossAx val="110634496"/>
        <c:crosses val="autoZero"/>
        <c:auto val="1"/>
        <c:lblAlgn val="ctr"/>
        <c:lblOffset val="100"/>
        <c:tickLblSkip val="1"/>
        <c:tickMarkSkip val="1"/>
        <c:noMultiLvlLbl val="1"/>
      </c:catAx>
      <c:valAx>
        <c:axId val="110634496"/>
        <c:scaling>
          <c:orientation val="minMax"/>
        </c:scaling>
        <c:axPos val="b"/>
        <c:numFmt formatCode="0%" sourceLinked="1"/>
        <c:tickLblPos val="none"/>
        <c:spPr>
          <a:ln w="9525">
            <a:noFill/>
          </a:ln>
        </c:spPr>
        <c:crossAx val="110632960"/>
        <c:crosses val="autoZero"/>
        <c:crossBetween val="between"/>
      </c:valAx>
      <c:spPr>
        <a:noFill/>
        <a:ln w="25400">
          <a:noFill/>
        </a:ln>
      </c:spPr>
    </c:plotArea>
    <c:plotVisOnly val="1"/>
    <c:dispBlanksAs val="span"/>
  </c:chart>
  <c:spPr>
    <a:noFill/>
    <a:ln>
      <a:noFill/>
    </a:ln>
  </c:spPr>
  <c:txPr>
    <a:bodyPr/>
    <a:lstStyle/>
    <a:p>
      <a:pPr>
        <a:defRPr sz="800" b="1" i="0" u="none" strike="noStrike" baseline="0">
          <a:solidFill>
            <a:schemeClr val="tx1"/>
          </a:solidFill>
          <a:latin typeface="Calibri"/>
          <a:ea typeface="Calibri"/>
          <a:cs typeface="Calibri"/>
        </a:defRPr>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manualLayout>
          <c:layoutTarget val="inner"/>
          <c:xMode val="edge"/>
          <c:yMode val="edge"/>
          <c:x val="0.22340425531914893"/>
          <c:y val="3.5849056603773681E-2"/>
          <c:w val="0.73404255319149125"/>
          <c:h val="0.74528301886792447"/>
        </c:manualLayout>
      </c:layout>
      <c:barChart>
        <c:barDir val="bar"/>
        <c:grouping val="clustered"/>
        <c:varyColors val="1"/>
        <c:ser>
          <c:idx val="0"/>
          <c:order val="0"/>
          <c:tx>
            <c:strRef>
              <c:f>Sheet1!$A$2</c:f>
              <c:strCache>
                <c:ptCount val="1"/>
              </c:strCache>
            </c:strRef>
          </c:tx>
          <c:spPr>
            <a:solidFill>
              <a:schemeClr val="accent1"/>
            </a:solidFill>
            <a:ln w="12700">
              <a:solidFill>
                <a:schemeClr val="tx1"/>
              </a:solidFill>
              <a:prstDash val="solid"/>
            </a:ln>
          </c:spPr>
          <c:dPt>
            <c:idx val="1"/>
            <c:spPr>
              <a:solidFill>
                <a:schemeClr val="accent2"/>
              </a:solidFill>
              <a:ln w="12700">
                <a:solidFill>
                  <a:schemeClr val="tx1"/>
                </a:solidFill>
                <a:prstDash val="solid"/>
              </a:ln>
            </c:spPr>
          </c:dPt>
          <c:dPt>
            <c:idx val="2"/>
            <c:spPr>
              <a:solidFill>
                <a:schemeClr val="hlink"/>
              </a:solidFill>
              <a:ln w="12700">
                <a:solidFill>
                  <a:schemeClr val="tx1"/>
                </a:solidFill>
                <a:prstDash val="solid"/>
              </a:ln>
            </c:spPr>
          </c:dPt>
          <c:dPt>
            <c:idx val="3"/>
            <c:spPr>
              <a:solidFill>
                <a:schemeClr val="folHlink"/>
              </a:solidFill>
              <a:ln w="12700">
                <a:solidFill>
                  <a:schemeClr val="tx1"/>
                </a:solidFill>
                <a:prstDash val="solid"/>
              </a:ln>
            </c:spPr>
          </c:dPt>
          <c:dPt>
            <c:idx val="4"/>
            <c:spPr>
              <a:solidFill>
                <a:schemeClr val="bg2"/>
              </a:solidFill>
              <a:ln w="12700">
                <a:solidFill>
                  <a:schemeClr val="tx1"/>
                </a:solidFill>
                <a:prstDash val="solid"/>
              </a:ln>
            </c:spPr>
          </c:dPt>
          <c:dLbls>
            <c:dLbl>
              <c:idx val="0"/>
              <c:delete val="1"/>
            </c:dLbl>
            <c:dLbl>
              <c:idx val="1"/>
              <c:delete val="1"/>
            </c:dLbl>
            <c:dLbl>
              <c:idx val="2"/>
              <c:delete val="1"/>
            </c:dLbl>
            <c:dLbl>
              <c:idx val="3"/>
              <c:delete val="1"/>
            </c:dLbl>
            <c:dLbl>
              <c:idx val="4"/>
              <c:layout>
                <c:manualLayout>
                  <c:x val="4.2647352002822651E-3"/>
                  <c:y val="-6.3434760106533733E-2"/>
                </c:manualLayout>
              </c:layout>
              <c:showVal val="1"/>
            </c:dLbl>
            <c:spPr>
              <a:noFill/>
              <a:ln w="25400">
                <a:noFill/>
              </a:ln>
            </c:spPr>
            <c:txPr>
              <a:bodyPr/>
              <a:lstStyle/>
              <a:p>
                <a:pPr>
                  <a:defRPr sz="1800" b="1" i="0" u="none" strike="noStrike" baseline="0">
                    <a:solidFill>
                      <a:schemeClr val="tx1"/>
                    </a:solidFill>
                    <a:latin typeface="Calibri"/>
                    <a:ea typeface="Calibri"/>
                    <a:cs typeface="Calibri"/>
                  </a:defRPr>
                </a:pPr>
                <a:endParaRPr lang="en-US"/>
              </a:p>
            </c:txPr>
            <c:showVal val="1"/>
          </c:dLbls>
          <c:cat>
            <c:strRef>
              <c:f>Sheet1!$B$1:$F$1</c:f>
              <c:strCache>
                <c:ptCount val="4"/>
                <c:pt idx="0">
                  <c:v>little</c:v>
                </c:pt>
                <c:pt idx="1">
                  <c:v>average</c:v>
                </c:pt>
                <c:pt idx="2">
                  <c:v>good</c:v>
                </c:pt>
                <c:pt idx="3">
                  <c:v>v. good</c:v>
                </c:pt>
              </c:strCache>
            </c:strRef>
          </c:cat>
          <c:val>
            <c:numRef>
              <c:f>Sheet1!$B$2:$F$2</c:f>
              <c:numCache>
                <c:formatCode>General</c:formatCode>
                <c:ptCount val="5"/>
                <c:pt idx="2" formatCode="0%">
                  <c:v>2.0000000000000011E-2</c:v>
                </c:pt>
                <c:pt idx="3" formatCode="0%">
                  <c:v>3.0000000000000002E-2</c:v>
                </c:pt>
              </c:numCache>
            </c:numRef>
          </c:val>
        </c:ser>
        <c:axId val="110651648"/>
        <c:axId val="110686208"/>
      </c:barChart>
      <c:catAx>
        <c:axId val="110651648"/>
        <c:scaling>
          <c:orientation val="minMax"/>
        </c:scaling>
        <c:axPos val="l"/>
        <c:majorGridlines/>
        <c:numFmt formatCode="General" sourceLinked="1"/>
        <c:tickLblPos val="nextTo"/>
        <c:spPr>
          <a:ln w="9525">
            <a:noFill/>
          </a:ln>
        </c:spPr>
        <c:txPr>
          <a:bodyPr rot="-2700000" vert="horz"/>
          <a:lstStyle/>
          <a:p>
            <a:pPr>
              <a:defRPr sz="1200" b="1" i="0" u="none" strike="noStrike" baseline="0">
                <a:solidFill>
                  <a:schemeClr val="tx1"/>
                </a:solidFill>
                <a:latin typeface="Calibri"/>
                <a:ea typeface="Calibri"/>
                <a:cs typeface="Calibri"/>
              </a:defRPr>
            </a:pPr>
            <a:endParaRPr lang="en-US"/>
          </a:p>
        </c:txPr>
        <c:crossAx val="110686208"/>
        <c:crosses val="autoZero"/>
        <c:auto val="1"/>
        <c:lblAlgn val="ctr"/>
        <c:lblOffset val="100"/>
        <c:tickLblSkip val="1"/>
        <c:tickMarkSkip val="1"/>
        <c:noMultiLvlLbl val="1"/>
      </c:catAx>
      <c:valAx>
        <c:axId val="110686208"/>
        <c:scaling>
          <c:orientation val="minMax"/>
        </c:scaling>
        <c:axPos val="b"/>
        <c:numFmt formatCode="General" sourceLinked="1"/>
        <c:tickLblPos val="none"/>
        <c:spPr>
          <a:ln w="9525">
            <a:noFill/>
          </a:ln>
        </c:spPr>
        <c:crossAx val="110651648"/>
        <c:crosses val="autoZero"/>
        <c:crossBetween val="between"/>
      </c:valAx>
      <c:spPr>
        <a:noFill/>
        <a:ln w="25400">
          <a:noFill/>
        </a:ln>
      </c:spPr>
    </c:plotArea>
    <c:plotVisOnly val="1"/>
    <c:dispBlanksAs val="span"/>
  </c:chart>
  <c:spPr>
    <a:noFill/>
    <a:ln>
      <a:noFill/>
    </a:ln>
  </c:spPr>
  <c:txPr>
    <a:bodyPr/>
    <a:lstStyle/>
    <a:p>
      <a:pPr>
        <a:defRPr sz="800" b="1" i="0" u="none" strike="noStrike" baseline="0">
          <a:solidFill>
            <a:schemeClr val="tx1"/>
          </a:solidFill>
          <a:latin typeface="Calibri"/>
          <a:ea typeface="Calibri"/>
          <a:cs typeface="Calibri"/>
        </a:defRPr>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manualLayout>
          <c:layoutTarget val="inner"/>
          <c:xMode val="edge"/>
          <c:yMode val="edge"/>
          <c:x val="0.22340425531914893"/>
          <c:y val="3.5849056603773681E-2"/>
          <c:w val="0.56517833715875565"/>
          <c:h val="0.74528301886792447"/>
        </c:manualLayout>
      </c:layout>
      <c:barChart>
        <c:barDir val="bar"/>
        <c:grouping val="clustered"/>
        <c:varyColors val="1"/>
        <c:ser>
          <c:idx val="0"/>
          <c:order val="0"/>
          <c:tx>
            <c:strRef>
              <c:f>Sheet1!$A$2</c:f>
              <c:strCache>
                <c:ptCount val="1"/>
              </c:strCache>
            </c:strRef>
          </c:tx>
          <c:spPr>
            <a:solidFill>
              <a:schemeClr val="accent1"/>
            </a:solidFill>
            <a:ln w="12700">
              <a:solidFill>
                <a:schemeClr val="tx1"/>
              </a:solidFill>
              <a:prstDash val="solid"/>
            </a:ln>
          </c:spPr>
          <c:dPt>
            <c:idx val="1"/>
            <c:spPr>
              <a:solidFill>
                <a:schemeClr val="accent2"/>
              </a:solidFill>
              <a:ln w="12700">
                <a:solidFill>
                  <a:schemeClr val="tx1"/>
                </a:solidFill>
                <a:prstDash val="solid"/>
              </a:ln>
            </c:spPr>
          </c:dPt>
          <c:dPt>
            <c:idx val="2"/>
            <c:spPr>
              <a:solidFill>
                <a:schemeClr val="hlink"/>
              </a:solidFill>
              <a:ln w="12700">
                <a:solidFill>
                  <a:schemeClr val="tx1"/>
                </a:solidFill>
                <a:prstDash val="solid"/>
              </a:ln>
            </c:spPr>
          </c:dPt>
          <c:dPt>
            <c:idx val="3"/>
            <c:spPr>
              <a:solidFill>
                <a:schemeClr val="folHlink"/>
              </a:solidFill>
              <a:ln w="12700">
                <a:solidFill>
                  <a:schemeClr val="tx1"/>
                </a:solidFill>
                <a:prstDash val="solid"/>
              </a:ln>
            </c:spPr>
          </c:dPt>
          <c:dPt>
            <c:idx val="4"/>
            <c:spPr>
              <a:solidFill>
                <a:schemeClr val="bg2"/>
              </a:solidFill>
              <a:ln w="12700">
                <a:solidFill>
                  <a:schemeClr val="tx1"/>
                </a:solidFill>
                <a:prstDash val="solid"/>
              </a:ln>
            </c:spPr>
          </c:dPt>
          <c:dLbls>
            <c:dLbl>
              <c:idx val="0"/>
              <c:delete val="1"/>
            </c:dLbl>
            <c:dLbl>
              <c:idx val="1"/>
              <c:delete val="1"/>
            </c:dLbl>
            <c:dLbl>
              <c:idx val="2"/>
              <c:delete val="1"/>
            </c:dLbl>
            <c:dLbl>
              <c:idx val="3"/>
              <c:delete val="1"/>
            </c:dLbl>
            <c:dLbl>
              <c:idx val="4"/>
              <c:layout>
                <c:manualLayout>
                  <c:x val="4.2647352002822651E-3"/>
                  <c:y val="-6.3434760106533733E-2"/>
                </c:manualLayout>
              </c:layout>
              <c:showVal val="1"/>
            </c:dLbl>
            <c:spPr>
              <a:noFill/>
              <a:ln w="25400">
                <a:noFill/>
              </a:ln>
            </c:spPr>
            <c:txPr>
              <a:bodyPr/>
              <a:lstStyle/>
              <a:p>
                <a:pPr>
                  <a:defRPr sz="1800" b="1" i="0" u="none" strike="noStrike" baseline="0">
                    <a:solidFill>
                      <a:schemeClr val="tx1"/>
                    </a:solidFill>
                    <a:latin typeface="Calibri"/>
                    <a:ea typeface="Calibri"/>
                    <a:cs typeface="Calibri"/>
                  </a:defRPr>
                </a:pPr>
                <a:endParaRPr lang="en-US"/>
              </a:p>
            </c:txPr>
            <c:showVal val="1"/>
          </c:dLbls>
          <c:cat>
            <c:strRef>
              <c:f>Sheet1!$B$1:$F$1</c:f>
              <c:strCache>
                <c:ptCount val="4"/>
                <c:pt idx="0">
                  <c:v>little</c:v>
                </c:pt>
                <c:pt idx="1">
                  <c:v>average</c:v>
                </c:pt>
                <c:pt idx="2">
                  <c:v>good</c:v>
                </c:pt>
                <c:pt idx="3">
                  <c:v>v. good</c:v>
                </c:pt>
              </c:strCache>
            </c:strRef>
          </c:cat>
          <c:val>
            <c:numRef>
              <c:f>Sheet1!$B$2:$F$2</c:f>
              <c:numCache>
                <c:formatCode>0%</c:formatCode>
                <c:ptCount val="5"/>
                <c:pt idx="0">
                  <c:v>1.0000000000000005E-2</c:v>
                </c:pt>
                <c:pt idx="1">
                  <c:v>2.0000000000000011E-2</c:v>
                </c:pt>
                <c:pt idx="3">
                  <c:v>2.0000000000000011E-2</c:v>
                </c:pt>
              </c:numCache>
            </c:numRef>
          </c:val>
        </c:ser>
        <c:axId val="110813952"/>
        <c:axId val="110815488"/>
      </c:barChart>
      <c:catAx>
        <c:axId val="110813952"/>
        <c:scaling>
          <c:orientation val="minMax"/>
        </c:scaling>
        <c:axPos val="l"/>
        <c:majorGridlines/>
        <c:numFmt formatCode="General" sourceLinked="1"/>
        <c:tickLblPos val="nextTo"/>
        <c:spPr>
          <a:ln w="9525">
            <a:noFill/>
          </a:ln>
        </c:spPr>
        <c:txPr>
          <a:bodyPr rot="-2700000" vert="horz"/>
          <a:lstStyle/>
          <a:p>
            <a:pPr>
              <a:defRPr sz="1200" b="1" i="0" u="none" strike="noStrike" baseline="0">
                <a:solidFill>
                  <a:schemeClr val="tx1"/>
                </a:solidFill>
                <a:latin typeface="Calibri"/>
                <a:ea typeface="Calibri"/>
                <a:cs typeface="Calibri"/>
              </a:defRPr>
            </a:pPr>
            <a:endParaRPr lang="en-US"/>
          </a:p>
        </c:txPr>
        <c:crossAx val="110815488"/>
        <c:crosses val="autoZero"/>
        <c:auto val="1"/>
        <c:lblAlgn val="ctr"/>
        <c:lblOffset val="100"/>
        <c:tickLblSkip val="1"/>
        <c:tickMarkSkip val="1"/>
        <c:noMultiLvlLbl val="1"/>
      </c:catAx>
      <c:valAx>
        <c:axId val="110815488"/>
        <c:scaling>
          <c:orientation val="minMax"/>
        </c:scaling>
        <c:axPos val="b"/>
        <c:numFmt formatCode="0%" sourceLinked="1"/>
        <c:tickLblPos val="none"/>
        <c:spPr>
          <a:ln w="9525">
            <a:noFill/>
          </a:ln>
        </c:spPr>
        <c:crossAx val="110813952"/>
        <c:crosses val="autoZero"/>
        <c:crossBetween val="between"/>
      </c:valAx>
      <c:spPr>
        <a:noFill/>
        <a:ln w="25400">
          <a:noFill/>
        </a:ln>
      </c:spPr>
    </c:plotArea>
    <c:plotVisOnly val="1"/>
    <c:dispBlanksAs val="span"/>
  </c:chart>
  <c:spPr>
    <a:noFill/>
    <a:ln>
      <a:noFill/>
    </a:ln>
  </c:spPr>
  <c:txPr>
    <a:bodyPr/>
    <a:lstStyle/>
    <a:p>
      <a:pPr>
        <a:defRPr sz="800" b="1" i="0" u="none" strike="noStrike" baseline="0">
          <a:solidFill>
            <a:schemeClr val="tx1"/>
          </a:solidFill>
          <a:latin typeface="Calibri"/>
          <a:ea typeface="Calibri"/>
          <a:cs typeface="Calibri"/>
        </a:defRPr>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GB"/>
  <c:chart>
    <c:plotArea>
      <c:layout/>
      <c:barChart>
        <c:barDir val="col"/>
        <c:grouping val="percentStacked"/>
        <c:ser>
          <c:idx val="0"/>
          <c:order val="0"/>
          <c:tx>
            <c:strRef>
              <c:f>Agree!$B$60</c:f>
              <c:strCache>
                <c:ptCount val="1"/>
                <c:pt idx="0">
                  <c:v>Least relevant</c:v>
                </c:pt>
              </c:strCache>
            </c:strRef>
          </c:tx>
          <c:cat>
            <c:strRef>
              <c:f>Agree!$A$61:$A$72</c:f>
              <c:strCache>
                <c:ptCount val="12"/>
                <c:pt idx="0">
                  <c:v>Visioning - seeing the possibilities in the opportunity for development (may involve others)</c:v>
                </c:pt>
                <c:pt idx="1">
                  <c:v>In research and enquiry to develop new knowledge and capability</c:v>
                </c:pt>
                <c:pt idx="2">
                  <c:v>In producing designs to achieve desired objectives</c:v>
                </c:pt>
                <c:pt idx="3">
                  <c:v>In communicating your ideas to lead thinking and gain buy in and commitment from other people eg managers, team members, academics and students, teaching and learning committees etc</c:v>
                </c:pt>
                <c:pt idx="4">
                  <c:v>In the detail of the process of turning ideas into new concrete practices, products and or policies</c:v>
                </c:pt>
                <c:pt idx="5">
                  <c:v>In building relationships to enable change to happen eg forming alliances, persuading, negotiating, engaging and enthusing people</c:v>
                </c:pt>
                <c:pt idx="6">
                  <c:v>In working productively and collaboratively with others</c:v>
                </c:pt>
                <c:pt idx="7">
                  <c:v>In managing and /or helping others to contribute to the enterprise</c:v>
                </c:pt>
                <c:pt idx="8">
                  <c:v>In performing eg facilitation of events or meetings</c:v>
                </c:pt>
                <c:pt idx="9">
                  <c:v>In the ways in which development was evaluated</c:v>
                </c:pt>
                <c:pt idx="10">
                  <c:v>In managing resources (time, financial, other) to enable the project to be completed</c:v>
                </c:pt>
                <c:pt idx="11">
                  <c:v>In sharing and distributing information about the development to members of the institution</c:v>
                </c:pt>
              </c:strCache>
            </c:strRef>
          </c:cat>
          <c:val>
            <c:numRef>
              <c:f>Agree!$B$61:$B$72</c:f>
              <c:numCache>
                <c:formatCode>General</c:formatCode>
                <c:ptCount val="12"/>
                <c:pt idx="0">
                  <c:v>0</c:v>
                </c:pt>
                <c:pt idx="1">
                  <c:v>0</c:v>
                </c:pt>
                <c:pt idx="2">
                  <c:v>0</c:v>
                </c:pt>
                <c:pt idx="3">
                  <c:v>1</c:v>
                </c:pt>
                <c:pt idx="4">
                  <c:v>0</c:v>
                </c:pt>
                <c:pt idx="5">
                  <c:v>2</c:v>
                </c:pt>
                <c:pt idx="6">
                  <c:v>2</c:v>
                </c:pt>
                <c:pt idx="7">
                  <c:v>0</c:v>
                </c:pt>
                <c:pt idx="8">
                  <c:v>0</c:v>
                </c:pt>
                <c:pt idx="9">
                  <c:v>1</c:v>
                </c:pt>
                <c:pt idx="10">
                  <c:v>3</c:v>
                </c:pt>
                <c:pt idx="11">
                  <c:v>2</c:v>
                </c:pt>
              </c:numCache>
            </c:numRef>
          </c:val>
        </c:ser>
        <c:ser>
          <c:idx val="1"/>
          <c:order val="1"/>
          <c:tx>
            <c:strRef>
              <c:f>Agree!$C$60</c:f>
              <c:strCache>
                <c:ptCount val="1"/>
                <c:pt idx="0">
                  <c:v>2</c:v>
                </c:pt>
              </c:strCache>
            </c:strRef>
          </c:tx>
          <c:cat>
            <c:strRef>
              <c:f>Agree!$A$61:$A$72</c:f>
              <c:strCache>
                <c:ptCount val="12"/>
                <c:pt idx="0">
                  <c:v>Visioning - seeing the possibilities in the opportunity for development (may involve others)</c:v>
                </c:pt>
                <c:pt idx="1">
                  <c:v>In research and enquiry to develop new knowledge and capability</c:v>
                </c:pt>
                <c:pt idx="2">
                  <c:v>In producing designs to achieve desired objectives</c:v>
                </c:pt>
                <c:pt idx="3">
                  <c:v>In communicating your ideas to lead thinking and gain buy in and commitment from other people eg managers, team members, academics and students, teaching and learning committees etc</c:v>
                </c:pt>
                <c:pt idx="4">
                  <c:v>In the detail of the process of turning ideas into new concrete practices, products and or policies</c:v>
                </c:pt>
                <c:pt idx="5">
                  <c:v>In building relationships to enable change to happen eg forming alliances, persuading, negotiating, engaging and enthusing people</c:v>
                </c:pt>
                <c:pt idx="6">
                  <c:v>In working productively and collaboratively with others</c:v>
                </c:pt>
                <c:pt idx="7">
                  <c:v>In managing and /or helping others to contribute to the enterprise</c:v>
                </c:pt>
                <c:pt idx="8">
                  <c:v>In performing eg facilitation of events or meetings</c:v>
                </c:pt>
                <c:pt idx="9">
                  <c:v>In the ways in which development was evaluated</c:v>
                </c:pt>
                <c:pt idx="10">
                  <c:v>In managing resources (time, financial, other) to enable the project to be completed</c:v>
                </c:pt>
                <c:pt idx="11">
                  <c:v>In sharing and distributing information about the development to members of the institution</c:v>
                </c:pt>
              </c:strCache>
            </c:strRef>
          </c:cat>
          <c:val>
            <c:numRef>
              <c:f>Agree!$C$61:$C$72</c:f>
              <c:numCache>
                <c:formatCode>General</c:formatCode>
                <c:ptCount val="12"/>
                <c:pt idx="0">
                  <c:v>2</c:v>
                </c:pt>
                <c:pt idx="1">
                  <c:v>4</c:v>
                </c:pt>
                <c:pt idx="2">
                  <c:v>3</c:v>
                </c:pt>
                <c:pt idx="3">
                  <c:v>4</c:v>
                </c:pt>
                <c:pt idx="4">
                  <c:v>1</c:v>
                </c:pt>
                <c:pt idx="5">
                  <c:v>2</c:v>
                </c:pt>
                <c:pt idx="6">
                  <c:v>1</c:v>
                </c:pt>
                <c:pt idx="7">
                  <c:v>2</c:v>
                </c:pt>
                <c:pt idx="8">
                  <c:v>2</c:v>
                </c:pt>
                <c:pt idx="9">
                  <c:v>1</c:v>
                </c:pt>
                <c:pt idx="10">
                  <c:v>3</c:v>
                </c:pt>
                <c:pt idx="11">
                  <c:v>4</c:v>
                </c:pt>
              </c:numCache>
            </c:numRef>
          </c:val>
        </c:ser>
        <c:ser>
          <c:idx val="2"/>
          <c:order val="2"/>
          <c:tx>
            <c:strRef>
              <c:f>Agree!$D$60</c:f>
              <c:strCache>
                <c:ptCount val="1"/>
                <c:pt idx="0">
                  <c:v>Average relevance</c:v>
                </c:pt>
              </c:strCache>
            </c:strRef>
          </c:tx>
          <c:cat>
            <c:strRef>
              <c:f>Agree!$A$61:$A$72</c:f>
              <c:strCache>
                <c:ptCount val="12"/>
                <c:pt idx="0">
                  <c:v>Visioning - seeing the possibilities in the opportunity for development (may involve others)</c:v>
                </c:pt>
                <c:pt idx="1">
                  <c:v>In research and enquiry to develop new knowledge and capability</c:v>
                </c:pt>
                <c:pt idx="2">
                  <c:v>In producing designs to achieve desired objectives</c:v>
                </c:pt>
                <c:pt idx="3">
                  <c:v>In communicating your ideas to lead thinking and gain buy in and commitment from other people eg managers, team members, academics and students, teaching and learning committees etc</c:v>
                </c:pt>
                <c:pt idx="4">
                  <c:v>In the detail of the process of turning ideas into new concrete practices, products and or policies</c:v>
                </c:pt>
                <c:pt idx="5">
                  <c:v>In building relationships to enable change to happen eg forming alliances, persuading, negotiating, engaging and enthusing people</c:v>
                </c:pt>
                <c:pt idx="6">
                  <c:v>In working productively and collaboratively with others</c:v>
                </c:pt>
                <c:pt idx="7">
                  <c:v>In managing and /or helping others to contribute to the enterprise</c:v>
                </c:pt>
                <c:pt idx="8">
                  <c:v>In performing eg facilitation of events or meetings</c:v>
                </c:pt>
                <c:pt idx="9">
                  <c:v>In the ways in which development was evaluated</c:v>
                </c:pt>
                <c:pt idx="10">
                  <c:v>In managing resources (time, financial, other) to enable the project to be completed</c:v>
                </c:pt>
                <c:pt idx="11">
                  <c:v>In sharing and distributing information about the development to members of the institution</c:v>
                </c:pt>
              </c:strCache>
            </c:strRef>
          </c:cat>
          <c:val>
            <c:numRef>
              <c:f>Agree!$D$61:$D$72</c:f>
              <c:numCache>
                <c:formatCode>General</c:formatCode>
                <c:ptCount val="12"/>
                <c:pt idx="0">
                  <c:v>4</c:v>
                </c:pt>
                <c:pt idx="1">
                  <c:v>4</c:v>
                </c:pt>
                <c:pt idx="2">
                  <c:v>6</c:v>
                </c:pt>
                <c:pt idx="3">
                  <c:v>5</c:v>
                </c:pt>
                <c:pt idx="4">
                  <c:v>6</c:v>
                </c:pt>
                <c:pt idx="5">
                  <c:v>5</c:v>
                </c:pt>
                <c:pt idx="6">
                  <c:v>4</c:v>
                </c:pt>
                <c:pt idx="7">
                  <c:v>8</c:v>
                </c:pt>
                <c:pt idx="8">
                  <c:v>9</c:v>
                </c:pt>
                <c:pt idx="9">
                  <c:v>14</c:v>
                </c:pt>
                <c:pt idx="10">
                  <c:v>5</c:v>
                </c:pt>
                <c:pt idx="11">
                  <c:v>7</c:v>
                </c:pt>
              </c:numCache>
            </c:numRef>
          </c:val>
        </c:ser>
        <c:ser>
          <c:idx val="3"/>
          <c:order val="3"/>
          <c:tx>
            <c:strRef>
              <c:f>Agree!$E$60</c:f>
              <c:strCache>
                <c:ptCount val="1"/>
                <c:pt idx="0">
                  <c:v>4</c:v>
                </c:pt>
              </c:strCache>
            </c:strRef>
          </c:tx>
          <c:cat>
            <c:strRef>
              <c:f>Agree!$A$61:$A$72</c:f>
              <c:strCache>
                <c:ptCount val="12"/>
                <c:pt idx="0">
                  <c:v>Visioning - seeing the possibilities in the opportunity for development (may involve others)</c:v>
                </c:pt>
                <c:pt idx="1">
                  <c:v>In research and enquiry to develop new knowledge and capability</c:v>
                </c:pt>
                <c:pt idx="2">
                  <c:v>In producing designs to achieve desired objectives</c:v>
                </c:pt>
                <c:pt idx="3">
                  <c:v>In communicating your ideas to lead thinking and gain buy in and commitment from other people eg managers, team members, academics and students, teaching and learning committees etc</c:v>
                </c:pt>
                <c:pt idx="4">
                  <c:v>In the detail of the process of turning ideas into new concrete practices, products and or policies</c:v>
                </c:pt>
                <c:pt idx="5">
                  <c:v>In building relationships to enable change to happen eg forming alliances, persuading, negotiating, engaging and enthusing people</c:v>
                </c:pt>
                <c:pt idx="6">
                  <c:v>In working productively and collaboratively with others</c:v>
                </c:pt>
                <c:pt idx="7">
                  <c:v>In managing and /or helping others to contribute to the enterprise</c:v>
                </c:pt>
                <c:pt idx="8">
                  <c:v>In performing eg facilitation of events or meetings</c:v>
                </c:pt>
                <c:pt idx="9">
                  <c:v>In the ways in which development was evaluated</c:v>
                </c:pt>
                <c:pt idx="10">
                  <c:v>In managing resources (time, financial, other) to enable the project to be completed</c:v>
                </c:pt>
                <c:pt idx="11">
                  <c:v>In sharing and distributing information about the development to members of the institution</c:v>
                </c:pt>
              </c:strCache>
            </c:strRef>
          </c:cat>
          <c:val>
            <c:numRef>
              <c:f>Agree!$E$61:$E$72</c:f>
              <c:numCache>
                <c:formatCode>General</c:formatCode>
                <c:ptCount val="12"/>
                <c:pt idx="0">
                  <c:v>8</c:v>
                </c:pt>
                <c:pt idx="1">
                  <c:v>11</c:v>
                </c:pt>
                <c:pt idx="2">
                  <c:v>12</c:v>
                </c:pt>
                <c:pt idx="3">
                  <c:v>7</c:v>
                </c:pt>
                <c:pt idx="4">
                  <c:v>10</c:v>
                </c:pt>
                <c:pt idx="5">
                  <c:v>9</c:v>
                </c:pt>
                <c:pt idx="6">
                  <c:v>12</c:v>
                </c:pt>
                <c:pt idx="7">
                  <c:v>11</c:v>
                </c:pt>
                <c:pt idx="8">
                  <c:v>15</c:v>
                </c:pt>
                <c:pt idx="9">
                  <c:v>8</c:v>
                </c:pt>
                <c:pt idx="10">
                  <c:v>11</c:v>
                </c:pt>
                <c:pt idx="11">
                  <c:v>6.5</c:v>
                </c:pt>
              </c:numCache>
            </c:numRef>
          </c:val>
        </c:ser>
        <c:ser>
          <c:idx val="4"/>
          <c:order val="4"/>
          <c:tx>
            <c:strRef>
              <c:f>Agree!$F$60</c:f>
              <c:strCache>
                <c:ptCount val="1"/>
                <c:pt idx="0">
                  <c:v>Most relevant</c:v>
                </c:pt>
              </c:strCache>
            </c:strRef>
          </c:tx>
          <c:cat>
            <c:strRef>
              <c:f>Agree!$A$61:$A$72</c:f>
              <c:strCache>
                <c:ptCount val="12"/>
                <c:pt idx="0">
                  <c:v>Visioning - seeing the possibilities in the opportunity for development (may involve others)</c:v>
                </c:pt>
                <c:pt idx="1">
                  <c:v>In research and enquiry to develop new knowledge and capability</c:v>
                </c:pt>
                <c:pt idx="2">
                  <c:v>In producing designs to achieve desired objectives</c:v>
                </c:pt>
                <c:pt idx="3">
                  <c:v>In communicating your ideas to lead thinking and gain buy in and commitment from other people eg managers, team members, academics and students, teaching and learning committees etc</c:v>
                </c:pt>
                <c:pt idx="4">
                  <c:v>In the detail of the process of turning ideas into new concrete practices, products and or policies</c:v>
                </c:pt>
                <c:pt idx="5">
                  <c:v>In building relationships to enable change to happen eg forming alliances, persuading, negotiating, engaging and enthusing people</c:v>
                </c:pt>
                <c:pt idx="6">
                  <c:v>In working productively and collaboratively with others</c:v>
                </c:pt>
                <c:pt idx="7">
                  <c:v>In managing and /or helping others to contribute to the enterprise</c:v>
                </c:pt>
                <c:pt idx="8">
                  <c:v>In performing eg facilitation of events or meetings</c:v>
                </c:pt>
                <c:pt idx="9">
                  <c:v>In the ways in which development was evaluated</c:v>
                </c:pt>
                <c:pt idx="10">
                  <c:v>In managing resources (time, financial, other) to enable the project to be completed</c:v>
                </c:pt>
                <c:pt idx="11">
                  <c:v>In sharing and distributing information about the development to members of the institution</c:v>
                </c:pt>
              </c:strCache>
            </c:strRef>
          </c:cat>
          <c:val>
            <c:numRef>
              <c:f>Agree!$F$61:$F$72</c:f>
              <c:numCache>
                <c:formatCode>General</c:formatCode>
                <c:ptCount val="12"/>
                <c:pt idx="0">
                  <c:v>16</c:v>
                </c:pt>
                <c:pt idx="1">
                  <c:v>11</c:v>
                </c:pt>
                <c:pt idx="2">
                  <c:v>9</c:v>
                </c:pt>
                <c:pt idx="3">
                  <c:v>11</c:v>
                </c:pt>
                <c:pt idx="4">
                  <c:v>12</c:v>
                </c:pt>
                <c:pt idx="5">
                  <c:v>12</c:v>
                </c:pt>
                <c:pt idx="6">
                  <c:v>10</c:v>
                </c:pt>
                <c:pt idx="7">
                  <c:v>7</c:v>
                </c:pt>
                <c:pt idx="8">
                  <c:v>3</c:v>
                </c:pt>
                <c:pt idx="9">
                  <c:v>5</c:v>
                </c:pt>
                <c:pt idx="10">
                  <c:v>7</c:v>
                </c:pt>
                <c:pt idx="11">
                  <c:v>8</c:v>
                </c:pt>
              </c:numCache>
            </c:numRef>
          </c:val>
        </c:ser>
        <c:overlap val="100"/>
        <c:axId val="89307008"/>
        <c:axId val="92186496"/>
      </c:barChart>
      <c:catAx>
        <c:axId val="89307008"/>
        <c:scaling>
          <c:orientation val="minMax"/>
        </c:scaling>
        <c:axPos val="b"/>
        <c:tickLblPos val="nextTo"/>
        <c:txPr>
          <a:bodyPr rot="-2700000"/>
          <a:lstStyle/>
          <a:p>
            <a:pPr>
              <a:defRPr/>
            </a:pPr>
            <a:endParaRPr lang="en-US"/>
          </a:p>
        </c:txPr>
        <c:crossAx val="92186496"/>
        <c:crosses val="autoZero"/>
        <c:auto val="1"/>
        <c:lblAlgn val="ctr"/>
        <c:lblOffset val="100"/>
        <c:tickLblSkip val="1"/>
      </c:catAx>
      <c:valAx>
        <c:axId val="92186496"/>
        <c:scaling>
          <c:orientation val="minMax"/>
        </c:scaling>
        <c:axPos val="l"/>
        <c:majorGridlines/>
        <c:numFmt formatCode="0%" sourceLinked="1"/>
        <c:tickLblPos val="nextTo"/>
        <c:crossAx val="89307008"/>
        <c:crosses val="autoZero"/>
        <c:crossBetween val="between"/>
      </c:valAx>
    </c:plotArea>
    <c:legend>
      <c:legendPos val="r"/>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hart>
    <c:autoTitleDeleted val="1"/>
    <c:view3D>
      <c:rotX val="0"/>
      <c:hPercent val="100"/>
      <c:rotY val="0"/>
      <c:depthPercent val="100"/>
      <c:perspective val="60"/>
    </c:view3D>
    <c:floor>
      <c:spPr>
        <a:solidFill>
          <a:srgbClr val="C0C0C0"/>
        </a:solidFill>
        <a:ln w="3175">
          <a:solidFill>
            <a:schemeClr val="tx1"/>
          </a:solidFill>
          <a:prstDash val="solid"/>
        </a:ln>
      </c:spPr>
    </c:floor>
    <c:sideWall>
      <c:spPr>
        <a:noFill/>
        <a:ln w="25400">
          <a:noFill/>
        </a:ln>
      </c:spPr>
    </c:sideWall>
    <c:backWall>
      <c:spPr>
        <a:noFill/>
        <a:ln w="25400">
          <a:noFill/>
        </a:ln>
      </c:spPr>
    </c:backWall>
    <c:plotArea>
      <c:layout>
        <c:manualLayout>
          <c:layoutTarget val="inner"/>
          <c:xMode val="edge"/>
          <c:yMode val="edge"/>
          <c:x val="0.25106382978723402"/>
          <c:y val="3.5849056603773626E-2"/>
          <c:w val="0.70638297872340428"/>
          <c:h val="0.7245283018867924"/>
        </c:manualLayout>
      </c:layout>
      <c:bar3DChart>
        <c:barDir val="col"/>
        <c:grouping val="clustered"/>
        <c:varyColors val="1"/>
        <c:ser>
          <c:idx val="0"/>
          <c:order val="0"/>
          <c:tx>
            <c:strRef>
              <c:f>Sheet1!$A$2</c:f>
              <c:strCache>
                <c:ptCount val="1"/>
              </c:strCache>
            </c:strRef>
          </c:tx>
          <c:spPr>
            <a:solidFill>
              <a:schemeClr val="accent1"/>
            </a:solidFill>
            <a:ln w="8357">
              <a:solidFill>
                <a:schemeClr val="tx1"/>
              </a:solidFill>
              <a:prstDash val="solid"/>
            </a:ln>
          </c:spPr>
          <c:dPt>
            <c:idx val="1"/>
            <c:spPr>
              <a:solidFill>
                <a:schemeClr val="accent2"/>
              </a:solidFill>
              <a:ln w="8357">
                <a:solidFill>
                  <a:schemeClr val="tx1"/>
                </a:solidFill>
                <a:prstDash val="solid"/>
              </a:ln>
            </c:spPr>
          </c:dPt>
          <c:dPt>
            <c:idx val="2"/>
            <c:spPr>
              <a:solidFill>
                <a:schemeClr val="hlink"/>
              </a:solidFill>
              <a:ln w="8357">
                <a:solidFill>
                  <a:schemeClr val="tx1"/>
                </a:solidFill>
                <a:prstDash val="solid"/>
              </a:ln>
            </c:spPr>
          </c:dPt>
          <c:dPt>
            <c:idx val="3"/>
            <c:spPr>
              <a:solidFill>
                <a:schemeClr val="folHlink"/>
              </a:solidFill>
              <a:ln w="8357">
                <a:solidFill>
                  <a:schemeClr val="tx1"/>
                </a:solidFill>
                <a:prstDash val="solid"/>
              </a:ln>
            </c:spPr>
          </c:dPt>
          <c:dPt>
            <c:idx val="4"/>
            <c:spPr>
              <a:solidFill>
                <a:schemeClr val="bg2"/>
              </a:solidFill>
              <a:ln w="8357">
                <a:solidFill>
                  <a:schemeClr val="tx1"/>
                </a:solidFill>
                <a:prstDash val="solid"/>
              </a:ln>
            </c:spPr>
          </c:dPt>
          <c:dLbls>
            <c:dLbl>
              <c:idx val="0"/>
              <c:layout>
                <c:manualLayout>
                  <c:x val="-3.6275463527287E-2"/>
                  <c:y val="2.3783837994302746E-2"/>
                </c:manualLayout>
              </c:layout>
              <c:showVal val="1"/>
            </c:dLbl>
            <c:dLbl>
              <c:idx val="1"/>
              <c:layout>
                <c:manualLayout>
                  <c:x val="-1.9255733382880041E-2"/>
                  <c:y val="3.6510783128496677E-2"/>
                </c:manualLayout>
              </c:layout>
              <c:showVal val="1"/>
            </c:dLbl>
            <c:dLbl>
              <c:idx val="2"/>
              <c:layout>
                <c:manualLayout>
                  <c:x val="-2.4328160480255093E-3"/>
                  <c:y val="-4.7707500760791423E-2"/>
                </c:manualLayout>
              </c:layout>
              <c:showVal val="1"/>
            </c:dLbl>
            <c:dLbl>
              <c:idx val="3"/>
              <c:layout>
                <c:manualLayout>
                  <c:x val="1.2459254521913219E-2"/>
                  <c:y val="-5.0692258774393886E-2"/>
                </c:manualLayout>
              </c:layout>
              <c:showVal val="1"/>
            </c:dLbl>
            <c:dLbl>
              <c:idx val="4"/>
              <c:layout>
                <c:manualLayout>
                  <c:x val="2.735132509185241E-2"/>
                  <c:y val="-5.0692258774393886E-2"/>
                </c:manualLayout>
              </c:layout>
              <c:showVal val="1"/>
            </c:dLbl>
            <c:spPr>
              <a:noFill/>
              <a:ln w="16714">
                <a:noFill/>
              </a:ln>
            </c:spPr>
            <c:txPr>
              <a:bodyPr/>
              <a:lstStyle/>
              <a:p>
                <a:pPr>
                  <a:defRPr sz="1184" b="1" i="0" u="none" strike="noStrike" baseline="0">
                    <a:solidFill>
                      <a:schemeClr val="tx1"/>
                    </a:solidFill>
                    <a:latin typeface="Arial"/>
                    <a:ea typeface="Arial"/>
                    <a:cs typeface="Arial"/>
                  </a:defRPr>
                </a:pPr>
                <a:endParaRPr lang="en-US"/>
              </a:p>
            </c:txPr>
            <c:showVal val="1"/>
          </c:dLbls>
          <c:cat>
            <c:strRef>
              <c:f>Sheet1!$B$1:$F$1</c:f>
              <c:strCache>
                <c:ptCount val="5"/>
                <c:pt idx="0">
                  <c:v> Strongly disagree</c:v>
                </c:pt>
                <c:pt idx="1">
                  <c:v> Disagree</c:v>
                </c:pt>
                <c:pt idx="2">
                  <c:v> Don’t know</c:v>
                </c:pt>
                <c:pt idx="3">
                  <c:v> Agree</c:v>
                </c:pt>
                <c:pt idx="4">
                  <c:v> Strongly agree</c:v>
                </c:pt>
              </c:strCache>
            </c:strRef>
          </c:cat>
          <c:val>
            <c:numRef>
              <c:f>Sheet1!$B$2:$F$2</c:f>
              <c:numCache>
                <c:formatCode>General</c:formatCode>
                <c:ptCount val="5"/>
                <c:pt idx="2" formatCode="0%">
                  <c:v>3.0000000000000002E-2</c:v>
                </c:pt>
                <c:pt idx="3" formatCode="0%">
                  <c:v>0.5</c:v>
                </c:pt>
                <c:pt idx="4" formatCode="0%">
                  <c:v>0.47000000000000008</c:v>
                </c:pt>
              </c:numCache>
            </c:numRef>
          </c:val>
        </c:ser>
        <c:shape val="cylinder"/>
        <c:axId val="137816320"/>
        <c:axId val="140775424"/>
        <c:axId val="0"/>
      </c:bar3DChart>
      <c:catAx>
        <c:axId val="137816320"/>
        <c:scaling>
          <c:orientation val="minMax"/>
        </c:scaling>
        <c:axPos val="b"/>
        <c:numFmt formatCode="General" sourceLinked="1"/>
        <c:tickLblPos val="low"/>
        <c:spPr>
          <a:ln w="6268">
            <a:noFill/>
          </a:ln>
        </c:spPr>
        <c:txPr>
          <a:bodyPr rot="-2700000" vert="horz"/>
          <a:lstStyle/>
          <a:p>
            <a:pPr>
              <a:defRPr sz="790" b="1" i="0" u="none" strike="noStrike" baseline="0">
                <a:solidFill>
                  <a:schemeClr val="tx1"/>
                </a:solidFill>
                <a:latin typeface="Arial"/>
                <a:ea typeface="Arial"/>
                <a:cs typeface="Arial"/>
              </a:defRPr>
            </a:pPr>
            <a:endParaRPr lang="en-US"/>
          </a:p>
        </c:txPr>
        <c:crossAx val="140775424"/>
        <c:crosses val="autoZero"/>
        <c:auto val="1"/>
        <c:lblAlgn val="ctr"/>
        <c:lblOffset val="100"/>
        <c:tickLblSkip val="1"/>
        <c:tickMarkSkip val="1"/>
        <c:noMultiLvlLbl val="1"/>
      </c:catAx>
      <c:valAx>
        <c:axId val="140775424"/>
        <c:scaling>
          <c:orientation val="minMax"/>
        </c:scaling>
        <c:axPos val="l"/>
        <c:numFmt formatCode="General" sourceLinked="1"/>
        <c:tickLblPos val="none"/>
        <c:spPr>
          <a:ln w="6268">
            <a:noFill/>
          </a:ln>
        </c:spPr>
        <c:crossAx val="137816320"/>
        <c:crosses val="autoZero"/>
        <c:crossBetween val="between"/>
      </c:valAx>
      <c:spPr>
        <a:noFill/>
        <a:ln w="16714">
          <a:noFill/>
        </a:ln>
      </c:spPr>
    </c:plotArea>
    <c:plotVisOnly val="1"/>
    <c:dispBlanksAs val="span"/>
  </c:chart>
  <c:spPr>
    <a:noFill/>
    <a:ln>
      <a:noFill/>
    </a:ln>
  </c:spPr>
  <c:txPr>
    <a:bodyPr/>
    <a:lstStyle/>
    <a:p>
      <a:pPr>
        <a:defRPr sz="526" b="1" i="0" u="none" strike="noStrike" baseline="0">
          <a:solidFill>
            <a:schemeClr val="tx1"/>
          </a:solidFill>
          <a:latin typeface="Arial"/>
          <a:ea typeface="Arial"/>
          <a:cs typeface="Aria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chart>
    <c:autoTitleDeleted val="1"/>
    <c:view3D>
      <c:rotX val="0"/>
      <c:hPercent val="100"/>
      <c:rotY val="0"/>
      <c:depthPercent val="100"/>
      <c:perspective val="60"/>
    </c:view3D>
    <c:floor>
      <c:spPr>
        <a:solidFill>
          <a:srgbClr val="C0C0C0"/>
        </a:solidFill>
        <a:ln w="3175">
          <a:solidFill>
            <a:schemeClr val="tx1"/>
          </a:solidFill>
          <a:prstDash val="solid"/>
        </a:ln>
      </c:spPr>
    </c:floor>
    <c:sideWall>
      <c:spPr>
        <a:noFill/>
        <a:ln w="25400">
          <a:noFill/>
        </a:ln>
      </c:spPr>
    </c:sideWall>
    <c:backWall>
      <c:spPr>
        <a:noFill/>
        <a:ln w="25400">
          <a:noFill/>
        </a:ln>
      </c:spPr>
    </c:backWall>
    <c:plotArea>
      <c:layout>
        <c:manualLayout>
          <c:layoutTarget val="inner"/>
          <c:xMode val="edge"/>
          <c:yMode val="edge"/>
          <c:x val="0.2178312538205098"/>
          <c:y val="5.1794100202840414E-2"/>
          <c:w val="0.73404255319149025"/>
          <c:h val="0.74528301886792447"/>
        </c:manualLayout>
      </c:layout>
      <c:bar3DChart>
        <c:barDir val="col"/>
        <c:grouping val="clustered"/>
        <c:varyColors val="1"/>
        <c:ser>
          <c:idx val="0"/>
          <c:order val="0"/>
          <c:tx>
            <c:strRef>
              <c:f>Sheet1!$A$2</c:f>
              <c:strCache>
                <c:ptCount val="1"/>
              </c:strCache>
            </c:strRef>
          </c:tx>
          <c:spPr>
            <a:solidFill>
              <a:schemeClr val="accent1"/>
            </a:solidFill>
            <a:ln w="8357">
              <a:solidFill>
                <a:schemeClr val="tx1"/>
              </a:solidFill>
              <a:prstDash val="solid"/>
            </a:ln>
          </c:spPr>
          <c:dPt>
            <c:idx val="1"/>
            <c:spPr>
              <a:solidFill>
                <a:schemeClr val="accent2"/>
              </a:solidFill>
              <a:ln w="8357">
                <a:solidFill>
                  <a:schemeClr val="tx1"/>
                </a:solidFill>
                <a:prstDash val="solid"/>
              </a:ln>
            </c:spPr>
          </c:dPt>
          <c:dPt>
            <c:idx val="2"/>
            <c:spPr>
              <a:solidFill>
                <a:schemeClr val="hlink"/>
              </a:solidFill>
              <a:ln w="8357">
                <a:solidFill>
                  <a:schemeClr val="tx1"/>
                </a:solidFill>
                <a:prstDash val="solid"/>
              </a:ln>
            </c:spPr>
          </c:dPt>
          <c:dPt>
            <c:idx val="3"/>
            <c:spPr>
              <a:solidFill>
                <a:schemeClr val="folHlink"/>
              </a:solidFill>
              <a:ln w="8357">
                <a:solidFill>
                  <a:schemeClr val="tx1"/>
                </a:solidFill>
                <a:prstDash val="solid"/>
              </a:ln>
            </c:spPr>
          </c:dPt>
          <c:dPt>
            <c:idx val="4"/>
            <c:spPr>
              <a:solidFill>
                <a:schemeClr val="bg2"/>
              </a:solidFill>
              <a:ln w="8357">
                <a:solidFill>
                  <a:schemeClr val="tx1"/>
                </a:solidFill>
                <a:prstDash val="solid"/>
              </a:ln>
            </c:spPr>
          </c:dPt>
          <c:dLbls>
            <c:dLbl>
              <c:idx val="0"/>
              <c:layout>
                <c:manualLayout>
                  <c:x val="-2.8878006452139459E-2"/>
                  <c:y val="-2.6226912231204793E-2"/>
                </c:manualLayout>
              </c:layout>
              <c:showVal val="1"/>
            </c:dLbl>
            <c:dLbl>
              <c:idx val="1"/>
              <c:layout>
                <c:manualLayout>
                  <c:x val="-1.525457599305818E-2"/>
                  <c:y val="-4.8008719723143904E-2"/>
                </c:manualLayout>
              </c:layout>
              <c:showVal val="1"/>
            </c:dLbl>
            <c:dLbl>
              <c:idx val="2"/>
              <c:layout>
                <c:manualLayout>
                  <c:x val="-2.0130331499069809E-3"/>
                  <c:y val="-5.1389991801552286E-2"/>
                </c:manualLayout>
              </c:layout>
              <c:showVal val="1"/>
            </c:dLbl>
            <c:dLbl>
              <c:idx val="3"/>
              <c:layout>
                <c:manualLayout>
                  <c:x val="6.5915721254974635E-3"/>
                  <c:y val="-1.2701823917570604E-2"/>
                </c:manualLayout>
              </c:layout>
              <c:showVal val="1"/>
            </c:dLbl>
            <c:dLbl>
              <c:idx val="4"/>
              <c:layout>
                <c:manualLayout>
                  <c:x val="1.7705455394180634E-2"/>
                  <c:y val="3.424306314471541E-2"/>
                </c:manualLayout>
              </c:layout>
              <c:showVal val="1"/>
            </c:dLbl>
            <c:spPr>
              <a:noFill/>
              <a:ln w="16714">
                <a:noFill/>
              </a:ln>
            </c:spPr>
            <c:txPr>
              <a:bodyPr/>
              <a:lstStyle/>
              <a:p>
                <a:pPr>
                  <a:defRPr sz="1184" b="1" i="0" u="none" strike="noStrike" baseline="0">
                    <a:solidFill>
                      <a:schemeClr val="tx1"/>
                    </a:solidFill>
                    <a:latin typeface="Calibri"/>
                    <a:ea typeface="Calibri"/>
                    <a:cs typeface="Calibri"/>
                  </a:defRPr>
                </a:pPr>
                <a:endParaRPr lang="en-US"/>
              </a:p>
            </c:txPr>
            <c:showVal val="1"/>
          </c:dLbls>
          <c:cat>
            <c:strRef>
              <c:f>Sheet1!$B$1:$F$1</c:f>
              <c:strCache>
                <c:ptCount val="5"/>
                <c:pt idx="0">
                  <c:v> Strongly disagree</c:v>
                </c:pt>
                <c:pt idx="1">
                  <c:v> Disagree</c:v>
                </c:pt>
                <c:pt idx="2">
                  <c:v> Don’t know</c:v>
                </c:pt>
                <c:pt idx="3">
                  <c:v> Agree</c:v>
                </c:pt>
                <c:pt idx="4">
                  <c:v> Strongly agree</c:v>
                </c:pt>
              </c:strCache>
            </c:strRef>
          </c:cat>
          <c:val>
            <c:numRef>
              <c:f>Sheet1!$B$2:$F$2</c:f>
              <c:numCache>
                <c:formatCode>0%</c:formatCode>
                <c:ptCount val="5"/>
                <c:pt idx="0">
                  <c:v>0.169811320754717</c:v>
                </c:pt>
                <c:pt idx="1">
                  <c:v>3.7735849056603855E-2</c:v>
                </c:pt>
                <c:pt idx="2">
                  <c:v>1.88679245283019E-2</c:v>
                </c:pt>
                <c:pt idx="3">
                  <c:v>0.24528301886792536</c:v>
                </c:pt>
                <c:pt idx="4">
                  <c:v>0.52830188679245249</c:v>
                </c:pt>
              </c:numCache>
            </c:numRef>
          </c:val>
        </c:ser>
        <c:shape val="cylinder"/>
        <c:axId val="141254016"/>
        <c:axId val="142415360"/>
        <c:axId val="0"/>
      </c:bar3DChart>
      <c:catAx>
        <c:axId val="141254016"/>
        <c:scaling>
          <c:orientation val="minMax"/>
        </c:scaling>
        <c:axPos val="b"/>
        <c:numFmt formatCode="General" sourceLinked="1"/>
        <c:tickLblPos val="low"/>
        <c:spPr>
          <a:ln w="6268">
            <a:noFill/>
          </a:ln>
        </c:spPr>
        <c:txPr>
          <a:bodyPr rot="-2700000" vert="horz"/>
          <a:lstStyle/>
          <a:p>
            <a:pPr>
              <a:defRPr sz="790" b="1" i="0" u="none" strike="noStrike" baseline="0">
                <a:solidFill>
                  <a:schemeClr val="tx1"/>
                </a:solidFill>
                <a:latin typeface="Calibri"/>
                <a:ea typeface="Calibri"/>
                <a:cs typeface="Calibri"/>
              </a:defRPr>
            </a:pPr>
            <a:endParaRPr lang="en-US"/>
          </a:p>
        </c:txPr>
        <c:crossAx val="142415360"/>
        <c:crosses val="autoZero"/>
        <c:auto val="1"/>
        <c:lblAlgn val="ctr"/>
        <c:lblOffset val="100"/>
        <c:tickLblSkip val="1"/>
        <c:tickMarkSkip val="1"/>
        <c:noMultiLvlLbl val="1"/>
      </c:catAx>
      <c:valAx>
        <c:axId val="142415360"/>
        <c:scaling>
          <c:orientation val="minMax"/>
        </c:scaling>
        <c:axPos val="l"/>
        <c:numFmt formatCode="0%" sourceLinked="1"/>
        <c:tickLblPos val="none"/>
        <c:spPr>
          <a:ln w="6268">
            <a:noFill/>
          </a:ln>
        </c:spPr>
        <c:crossAx val="141254016"/>
        <c:crosses val="autoZero"/>
        <c:crossBetween val="between"/>
      </c:valAx>
      <c:spPr>
        <a:noFill/>
        <a:ln w="16714">
          <a:noFill/>
        </a:ln>
      </c:spPr>
    </c:plotArea>
    <c:plotVisOnly val="1"/>
    <c:dispBlanksAs val="span"/>
  </c:chart>
  <c:spPr>
    <a:noFill/>
    <a:ln>
      <a:noFill/>
    </a:ln>
  </c:spPr>
  <c:txPr>
    <a:bodyPr/>
    <a:lstStyle/>
    <a:p>
      <a:pPr>
        <a:defRPr sz="526" b="1" i="0" u="none" strike="noStrike" baseline="0">
          <a:solidFill>
            <a:schemeClr val="tx1"/>
          </a:solidFill>
          <a:latin typeface="Calibri"/>
          <a:ea typeface="Calibri"/>
          <a:cs typeface="Calibri"/>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GB"/>
  <c:chart>
    <c:autoTitleDeleted val="1"/>
    <c:view3D>
      <c:rotX val="0"/>
      <c:hPercent val="100"/>
      <c:rotY val="0"/>
      <c:depthPercent val="100"/>
      <c:perspective val="60"/>
    </c:view3D>
    <c:floor>
      <c:spPr>
        <a:solidFill>
          <a:srgbClr val="C0C0C0"/>
        </a:solidFill>
        <a:ln w="3175">
          <a:solidFill>
            <a:schemeClr val="tx1"/>
          </a:solidFill>
          <a:prstDash val="solid"/>
        </a:ln>
      </c:spPr>
    </c:floor>
    <c:sideWall>
      <c:spPr>
        <a:noFill/>
        <a:ln w="25400">
          <a:noFill/>
        </a:ln>
      </c:spPr>
    </c:sideWall>
    <c:backWall>
      <c:spPr>
        <a:noFill/>
        <a:ln w="25400">
          <a:noFill/>
        </a:ln>
      </c:spPr>
    </c:backWall>
    <c:plotArea>
      <c:layout>
        <c:manualLayout>
          <c:layoutTarget val="inner"/>
          <c:xMode val="edge"/>
          <c:yMode val="edge"/>
          <c:x val="0.22340425531914893"/>
          <c:y val="3.5849056603773626E-2"/>
          <c:w val="0.73404255319149025"/>
          <c:h val="0.74528301886792447"/>
        </c:manualLayout>
      </c:layout>
      <c:bar3DChart>
        <c:barDir val="col"/>
        <c:grouping val="clustered"/>
        <c:varyColors val="1"/>
        <c:ser>
          <c:idx val="0"/>
          <c:order val="0"/>
          <c:tx>
            <c:strRef>
              <c:f>Sheet1!$A$2</c:f>
              <c:strCache>
                <c:ptCount val="1"/>
              </c:strCache>
            </c:strRef>
          </c:tx>
          <c:spPr>
            <a:solidFill>
              <a:schemeClr val="accent1"/>
            </a:solidFill>
            <a:ln w="12700">
              <a:solidFill>
                <a:schemeClr val="tx1"/>
              </a:solidFill>
              <a:prstDash val="solid"/>
            </a:ln>
          </c:spPr>
          <c:dPt>
            <c:idx val="1"/>
            <c:spPr>
              <a:solidFill>
                <a:schemeClr val="accent2"/>
              </a:solidFill>
              <a:ln w="12700">
                <a:solidFill>
                  <a:schemeClr val="tx1"/>
                </a:solidFill>
                <a:prstDash val="solid"/>
              </a:ln>
            </c:spPr>
          </c:dPt>
          <c:dPt>
            <c:idx val="2"/>
            <c:spPr>
              <a:solidFill>
                <a:schemeClr val="hlink"/>
              </a:solidFill>
              <a:ln w="12700">
                <a:solidFill>
                  <a:schemeClr val="tx1"/>
                </a:solidFill>
                <a:prstDash val="solid"/>
              </a:ln>
            </c:spPr>
          </c:dPt>
          <c:dPt>
            <c:idx val="3"/>
            <c:spPr>
              <a:solidFill>
                <a:schemeClr val="folHlink"/>
              </a:solidFill>
              <a:ln w="12700">
                <a:solidFill>
                  <a:schemeClr val="tx1"/>
                </a:solidFill>
                <a:prstDash val="solid"/>
              </a:ln>
            </c:spPr>
          </c:dPt>
          <c:dPt>
            <c:idx val="4"/>
            <c:spPr>
              <a:solidFill>
                <a:schemeClr val="bg2"/>
              </a:solidFill>
              <a:ln w="12700">
                <a:solidFill>
                  <a:schemeClr val="tx1"/>
                </a:solidFill>
                <a:prstDash val="solid"/>
              </a:ln>
            </c:spPr>
          </c:dPt>
          <c:dLbls>
            <c:dLbl>
              <c:idx val="0"/>
              <c:layout>
                <c:manualLayout>
                  <c:x val="-2.9666894780815196E-2"/>
                  <c:y val="-5.1998520324211442E-2"/>
                </c:manualLayout>
              </c:layout>
              <c:showVal val="1"/>
            </c:dLbl>
            <c:dLbl>
              <c:idx val="1"/>
              <c:layout>
                <c:manualLayout>
                  <c:x val="-1.8787627690598097E-2"/>
                  <c:y val="-6.3434760106533733E-2"/>
                </c:manualLayout>
              </c:layout>
              <c:showVal val="1"/>
            </c:dLbl>
            <c:dLbl>
              <c:idx val="2"/>
              <c:layout>
                <c:manualLayout>
                  <c:x val="-8.3713306660241973E-3"/>
                  <c:y val="-4.056228054188931E-2"/>
                </c:manualLayout>
              </c:layout>
              <c:showVal val="1"/>
            </c:dLbl>
            <c:dLbl>
              <c:idx val="3"/>
              <c:layout>
                <c:manualLayout>
                  <c:x val="2.5079364241930259E-3"/>
                  <c:y val="2.4320002155521634E-2"/>
                </c:manualLayout>
              </c:layout>
              <c:showVal val="1"/>
            </c:dLbl>
            <c:dLbl>
              <c:idx val="4"/>
              <c:layout>
                <c:manualLayout>
                  <c:x val="1.3387027902111621E-2"/>
                  <c:y val="-1.3839358253308861E-2"/>
                </c:manualLayout>
              </c:layout>
              <c:showVal val="1"/>
            </c:dLbl>
            <c:spPr>
              <a:noFill/>
              <a:ln w="25400">
                <a:noFill/>
              </a:ln>
            </c:spPr>
            <c:txPr>
              <a:bodyPr/>
              <a:lstStyle/>
              <a:p>
                <a:pPr>
                  <a:defRPr sz="1800" b="1" i="0" u="none" strike="noStrike" baseline="0">
                    <a:solidFill>
                      <a:schemeClr val="tx1"/>
                    </a:solidFill>
                    <a:latin typeface="Calibri"/>
                    <a:ea typeface="Calibri"/>
                    <a:cs typeface="Calibri"/>
                  </a:defRPr>
                </a:pPr>
                <a:endParaRPr lang="en-US"/>
              </a:p>
            </c:txPr>
            <c:showVal val="1"/>
          </c:dLbls>
          <c:cat>
            <c:strRef>
              <c:f>Sheet1!$B$1:$F$1</c:f>
              <c:strCache>
                <c:ptCount val="5"/>
                <c:pt idx="0">
                  <c:v> Strongly disagree</c:v>
                </c:pt>
                <c:pt idx="1">
                  <c:v> Disagree</c:v>
                </c:pt>
                <c:pt idx="2">
                  <c:v> Don’t know</c:v>
                </c:pt>
                <c:pt idx="3">
                  <c:v> Agree</c:v>
                </c:pt>
                <c:pt idx="4">
                  <c:v> Strongly agree</c:v>
                </c:pt>
              </c:strCache>
            </c:strRef>
          </c:cat>
          <c:val>
            <c:numRef>
              <c:f>Sheet1!$B$2:$F$2</c:f>
              <c:numCache>
                <c:formatCode>0%</c:formatCode>
                <c:ptCount val="5"/>
                <c:pt idx="0">
                  <c:v>6.25E-2</c:v>
                </c:pt>
                <c:pt idx="1">
                  <c:v>0</c:v>
                </c:pt>
                <c:pt idx="2">
                  <c:v>0.125</c:v>
                </c:pt>
                <c:pt idx="3">
                  <c:v>0.52083333333333304</c:v>
                </c:pt>
                <c:pt idx="4">
                  <c:v>0.29166666666666746</c:v>
                </c:pt>
              </c:numCache>
            </c:numRef>
          </c:val>
        </c:ser>
        <c:shape val="cylinder"/>
        <c:axId val="142599680"/>
        <c:axId val="142604160"/>
        <c:axId val="0"/>
      </c:bar3DChart>
      <c:catAx>
        <c:axId val="142599680"/>
        <c:scaling>
          <c:orientation val="minMax"/>
        </c:scaling>
        <c:axPos val="b"/>
        <c:numFmt formatCode="General" sourceLinked="1"/>
        <c:tickLblPos val="low"/>
        <c:spPr>
          <a:ln w="9525">
            <a:noFill/>
          </a:ln>
        </c:spPr>
        <c:txPr>
          <a:bodyPr rot="-2700000" vert="horz"/>
          <a:lstStyle/>
          <a:p>
            <a:pPr>
              <a:defRPr sz="1200" b="1" i="0" u="none" strike="noStrike" baseline="0">
                <a:solidFill>
                  <a:schemeClr val="tx1"/>
                </a:solidFill>
                <a:latin typeface="Calibri"/>
                <a:ea typeface="Calibri"/>
                <a:cs typeface="Calibri"/>
              </a:defRPr>
            </a:pPr>
            <a:endParaRPr lang="en-US"/>
          </a:p>
        </c:txPr>
        <c:crossAx val="142604160"/>
        <c:crosses val="autoZero"/>
        <c:auto val="1"/>
        <c:lblAlgn val="ctr"/>
        <c:lblOffset val="100"/>
        <c:tickLblSkip val="1"/>
        <c:tickMarkSkip val="1"/>
        <c:noMultiLvlLbl val="1"/>
      </c:catAx>
      <c:valAx>
        <c:axId val="142604160"/>
        <c:scaling>
          <c:orientation val="minMax"/>
        </c:scaling>
        <c:axPos val="l"/>
        <c:numFmt formatCode="0%" sourceLinked="1"/>
        <c:tickLblPos val="none"/>
        <c:spPr>
          <a:ln w="9525">
            <a:noFill/>
          </a:ln>
        </c:spPr>
        <c:crossAx val="142599680"/>
        <c:crosses val="autoZero"/>
        <c:crossBetween val="between"/>
      </c:valAx>
      <c:spPr>
        <a:noFill/>
        <a:ln w="25400">
          <a:noFill/>
        </a:ln>
      </c:spPr>
    </c:plotArea>
    <c:plotVisOnly val="1"/>
    <c:dispBlanksAs val="span"/>
  </c:chart>
  <c:spPr>
    <a:noFill/>
    <a:ln>
      <a:noFill/>
    </a:ln>
  </c:spPr>
  <c:txPr>
    <a:bodyPr/>
    <a:lstStyle/>
    <a:p>
      <a:pPr>
        <a:defRPr sz="800" b="1" i="0" u="none" strike="noStrike" baseline="0">
          <a:solidFill>
            <a:schemeClr val="tx1"/>
          </a:solidFill>
          <a:latin typeface="Calibri"/>
          <a:ea typeface="Calibri"/>
          <a:cs typeface="Calibri"/>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GB"/>
  <c:chart>
    <c:autoTitleDeleted val="1"/>
    <c:view3D>
      <c:rotX val="0"/>
      <c:hPercent val="100"/>
      <c:rotY val="0"/>
      <c:depthPercent val="100"/>
      <c:perspective val="60"/>
    </c:view3D>
    <c:floor>
      <c:spPr>
        <a:solidFill>
          <a:srgbClr val="C0C0C0"/>
        </a:solidFill>
        <a:ln w="3175">
          <a:solidFill>
            <a:schemeClr val="tx1"/>
          </a:solidFill>
          <a:prstDash val="solid"/>
        </a:ln>
      </c:spPr>
    </c:floor>
    <c:sideWall>
      <c:spPr>
        <a:noFill/>
        <a:ln w="25400">
          <a:noFill/>
        </a:ln>
      </c:spPr>
    </c:sideWall>
    <c:backWall>
      <c:spPr>
        <a:noFill/>
        <a:ln w="25400">
          <a:noFill/>
        </a:ln>
      </c:spPr>
    </c:backWall>
    <c:plotArea>
      <c:layout>
        <c:manualLayout>
          <c:layoutTarget val="inner"/>
          <c:xMode val="edge"/>
          <c:yMode val="edge"/>
          <c:x val="0.22340425531914893"/>
          <c:y val="3.5849056603773639E-2"/>
          <c:w val="0.73404255319149059"/>
          <c:h val="0.74528301886792447"/>
        </c:manualLayout>
      </c:layout>
      <c:bar3DChart>
        <c:barDir val="col"/>
        <c:grouping val="clustered"/>
        <c:varyColors val="1"/>
        <c:ser>
          <c:idx val="0"/>
          <c:order val="0"/>
          <c:tx>
            <c:strRef>
              <c:f>Sheet1!$A$2</c:f>
              <c:strCache>
                <c:ptCount val="1"/>
              </c:strCache>
            </c:strRef>
          </c:tx>
          <c:spPr>
            <a:solidFill>
              <a:schemeClr val="accent1"/>
            </a:solidFill>
            <a:ln w="12700">
              <a:solidFill>
                <a:schemeClr val="tx1"/>
              </a:solidFill>
              <a:prstDash val="solid"/>
            </a:ln>
          </c:spPr>
          <c:dPt>
            <c:idx val="1"/>
            <c:spPr>
              <a:solidFill>
                <a:schemeClr val="accent2"/>
              </a:solidFill>
              <a:ln w="12700">
                <a:solidFill>
                  <a:schemeClr val="tx1"/>
                </a:solidFill>
                <a:prstDash val="solid"/>
              </a:ln>
            </c:spPr>
          </c:dPt>
          <c:dPt>
            <c:idx val="2"/>
            <c:spPr>
              <a:solidFill>
                <a:schemeClr val="hlink"/>
              </a:solidFill>
              <a:ln w="12700">
                <a:solidFill>
                  <a:schemeClr val="tx1"/>
                </a:solidFill>
                <a:prstDash val="solid"/>
              </a:ln>
            </c:spPr>
          </c:dPt>
          <c:dPt>
            <c:idx val="3"/>
            <c:spPr>
              <a:solidFill>
                <a:schemeClr val="folHlink"/>
              </a:solidFill>
              <a:ln w="12700">
                <a:solidFill>
                  <a:schemeClr val="tx1"/>
                </a:solidFill>
                <a:prstDash val="solid"/>
              </a:ln>
            </c:spPr>
          </c:dPt>
          <c:dPt>
            <c:idx val="4"/>
            <c:spPr>
              <a:solidFill>
                <a:schemeClr val="bg2"/>
              </a:solidFill>
              <a:ln w="12700">
                <a:solidFill>
                  <a:schemeClr val="tx1"/>
                </a:solidFill>
                <a:prstDash val="solid"/>
              </a:ln>
            </c:spPr>
          </c:dPt>
          <c:dLbls>
            <c:dLbl>
              <c:idx val="0"/>
              <c:layout>
                <c:manualLayout>
                  <c:x val="-2.9666894780815196E-2"/>
                  <c:y val="-5.199852032421147E-2"/>
                </c:manualLayout>
              </c:layout>
              <c:showVal val="1"/>
            </c:dLbl>
            <c:dLbl>
              <c:idx val="1"/>
              <c:layout>
                <c:manualLayout>
                  <c:x val="-1.8787627690598104E-2"/>
                  <c:y val="-6.3434760106533733E-2"/>
                </c:manualLayout>
              </c:layout>
              <c:showVal val="1"/>
            </c:dLbl>
            <c:dLbl>
              <c:idx val="2"/>
              <c:layout>
                <c:manualLayout>
                  <c:x val="-8.3713306660242008E-3"/>
                  <c:y val="-4.0562280541889331E-2"/>
                </c:manualLayout>
              </c:layout>
              <c:showVal val="1"/>
            </c:dLbl>
            <c:dLbl>
              <c:idx val="3"/>
              <c:layout>
                <c:manualLayout>
                  <c:x val="2.5079364241930259E-3"/>
                  <c:y val="2.4320002155521634E-2"/>
                </c:manualLayout>
              </c:layout>
              <c:showVal val="1"/>
            </c:dLbl>
            <c:dLbl>
              <c:idx val="4"/>
              <c:layout>
                <c:manualLayout>
                  <c:x val="1.3387027902111621E-2"/>
                  <c:y val="-1.3839358253308861E-2"/>
                </c:manualLayout>
              </c:layout>
              <c:showVal val="1"/>
            </c:dLbl>
            <c:spPr>
              <a:noFill/>
              <a:ln w="25400">
                <a:noFill/>
              </a:ln>
            </c:spPr>
            <c:txPr>
              <a:bodyPr/>
              <a:lstStyle/>
              <a:p>
                <a:pPr>
                  <a:defRPr sz="1800" b="1" i="0" u="none" strike="noStrike" baseline="0">
                    <a:solidFill>
                      <a:schemeClr val="tx1"/>
                    </a:solidFill>
                    <a:latin typeface="Calibri"/>
                    <a:ea typeface="Calibri"/>
                    <a:cs typeface="Calibri"/>
                  </a:defRPr>
                </a:pPr>
                <a:endParaRPr lang="en-US"/>
              </a:p>
            </c:txPr>
            <c:showVal val="1"/>
          </c:dLbls>
          <c:cat>
            <c:strRef>
              <c:f>Sheet1!$B$1:$F$1</c:f>
              <c:strCache>
                <c:ptCount val="5"/>
                <c:pt idx="0">
                  <c:v> Strongly disagree</c:v>
                </c:pt>
                <c:pt idx="1">
                  <c:v> Disagree</c:v>
                </c:pt>
                <c:pt idx="2">
                  <c:v> Don’t know</c:v>
                </c:pt>
                <c:pt idx="3">
                  <c:v> Agree</c:v>
                </c:pt>
                <c:pt idx="4">
                  <c:v> Strongly agree</c:v>
                </c:pt>
              </c:strCache>
            </c:strRef>
          </c:cat>
          <c:val>
            <c:numRef>
              <c:f>Sheet1!$B$2:$F$2</c:f>
              <c:numCache>
                <c:formatCode>0%</c:formatCode>
                <c:ptCount val="5"/>
                <c:pt idx="1">
                  <c:v>3.0000000000000002E-2</c:v>
                </c:pt>
                <c:pt idx="2">
                  <c:v>7.0000000000000021E-2</c:v>
                </c:pt>
                <c:pt idx="3">
                  <c:v>0.53</c:v>
                </c:pt>
                <c:pt idx="4">
                  <c:v>0.37000000000000027</c:v>
                </c:pt>
              </c:numCache>
            </c:numRef>
          </c:val>
        </c:ser>
        <c:shape val="cylinder"/>
        <c:axId val="142686464"/>
        <c:axId val="143786752"/>
        <c:axId val="0"/>
      </c:bar3DChart>
      <c:catAx>
        <c:axId val="142686464"/>
        <c:scaling>
          <c:orientation val="minMax"/>
        </c:scaling>
        <c:axPos val="b"/>
        <c:numFmt formatCode="General" sourceLinked="1"/>
        <c:tickLblPos val="low"/>
        <c:spPr>
          <a:ln w="9525">
            <a:noFill/>
          </a:ln>
        </c:spPr>
        <c:txPr>
          <a:bodyPr rot="-2700000" vert="horz"/>
          <a:lstStyle/>
          <a:p>
            <a:pPr>
              <a:defRPr sz="1200" b="1" i="0" u="none" strike="noStrike" baseline="0">
                <a:solidFill>
                  <a:schemeClr val="tx1"/>
                </a:solidFill>
                <a:latin typeface="Calibri"/>
                <a:ea typeface="Calibri"/>
                <a:cs typeface="Calibri"/>
              </a:defRPr>
            </a:pPr>
            <a:endParaRPr lang="en-US"/>
          </a:p>
        </c:txPr>
        <c:crossAx val="143786752"/>
        <c:crosses val="autoZero"/>
        <c:auto val="1"/>
        <c:lblAlgn val="ctr"/>
        <c:lblOffset val="100"/>
        <c:tickLblSkip val="1"/>
        <c:tickMarkSkip val="1"/>
        <c:noMultiLvlLbl val="1"/>
      </c:catAx>
      <c:valAx>
        <c:axId val="143786752"/>
        <c:scaling>
          <c:orientation val="minMax"/>
        </c:scaling>
        <c:axPos val="l"/>
        <c:numFmt formatCode="General" sourceLinked="1"/>
        <c:tickLblPos val="none"/>
        <c:spPr>
          <a:ln w="9525">
            <a:noFill/>
          </a:ln>
        </c:spPr>
        <c:crossAx val="142686464"/>
        <c:crosses val="autoZero"/>
        <c:crossBetween val="between"/>
      </c:valAx>
      <c:spPr>
        <a:noFill/>
        <a:ln w="25400">
          <a:noFill/>
        </a:ln>
      </c:spPr>
    </c:plotArea>
    <c:plotVisOnly val="1"/>
    <c:dispBlanksAs val="span"/>
  </c:chart>
  <c:spPr>
    <a:noFill/>
    <a:ln>
      <a:noFill/>
    </a:ln>
  </c:spPr>
  <c:txPr>
    <a:bodyPr/>
    <a:lstStyle/>
    <a:p>
      <a:pPr>
        <a:defRPr sz="800" b="1" i="0" u="none" strike="noStrike" baseline="0">
          <a:solidFill>
            <a:schemeClr val="tx1"/>
          </a:solidFill>
          <a:latin typeface="Calibri"/>
          <a:ea typeface="Calibri"/>
          <a:cs typeface="Calibri"/>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GB"/>
  <c:chart>
    <c:autoTitleDeleted val="1"/>
    <c:view3D>
      <c:rotX val="0"/>
      <c:hPercent val="100"/>
      <c:rotY val="0"/>
      <c:depthPercent val="100"/>
      <c:perspective val="60"/>
    </c:view3D>
    <c:floor>
      <c:spPr>
        <a:solidFill>
          <a:srgbClr val="C0C0C0"/>
        </a:solidFill>
        <a:ln w="3175">
          <a:solidFill>
            <a:schemeClr val="tx1"/>
          </a:solidFill>
          <a:prstDash val="solid"/>
        </a:ln>
      </c:spPr>
    </c:floor>
    <c:sideWall>
      <c:spPr>
        <a:noFill/>
        <a:ln w="25400">
          <a:noFill/>
        </a:ln>
      </c:spPr>
    </c:sideWall>
    <c:backWall>
      <c:spPr>
        <a:noFill/>
        <a:ln w="25400">
          <a:noFill/>
        </a:ln>
      </c:spPr>
    </c:backWall>
    <c:plotArea>
      <c:layout>
        <c:manualLayout>
          <c:layoutTarget val="inner"/>
          <c:xMode val="edge"/>
          <c:yMode val="edge"/>
          <c:x val="8.2962104004904821E-2"/>
          <c:y val="3.5849056603773653E-2"/>
          <c:w val="0.90714573380735475"/>
          <c:h val="0.74528301886792447"/>
        </c:manualLayout>
      </c:layout>
      <c:bar3DChart>
        <c:barDir val="col"/>
        <c:grouping val="clustered"/>
        <c:varyColors val="1"/>
        <c:ser>
          <c:idx val="0"/>
          <c:order val="0"/>
          <c:tx>
            <c:strRef>
              <c:f>Sheet1!$A$2</c:f>
              <c:strCache>
                <c:ptCount val="1"/>
              </c:strCache>
            </c:strRef>
          </c:tx>
          <c:spPr>
            <a:solidFill>
              <a:schemeClr val="accent1"/>
            </a:solidFill>
            <a:ln w="12700">
              <a:solidFill>
                <a:schemeClr val="tx1"/>
              </a:solidFill>
              <a:prstDash val="solid"/>
            </a:ln>
          </c:spPr>
          <c:dPt>
            <c:idx val="1"/>
            <c:spPr>
              <a:solidFill>
                <a:schemeClr val="accent2"/>
              </a:solidFill>
              <a:ln w="12700">
                <a:solidFill>
                  <a:schemeClr val="tx1"/>
                </a:solidFill>
                <a:prstDash val="solid"/>
              </a:ln>
            </c:spPr>
          </c:dPt>
          <c:dPt>
            <c:idx val="2"/>
            <c:spPr>
              <a:solidFill>
                <a:schemeClr val="hlink"/>
              </a:solidFill>
              <a:ln w="12700">
                <a:solidFill>
                  <a:schemeClr val="tx1"/>
                </a:solidFill>
                <a:prstDash val="solid"/>
              </a:ln>
            </c:spPr>
          </c:dPt>
          <c:dPt>
            <c:idx val="3"/>
            <c:spPr>
              <a:solidFill>
                <a:schemeClr val="folHlink"/>
              </a:solidFill>
              <a:ln w="12700">
                <a:solidFill>
                  <a:schemeClr val="tx1"/>
                </a:solidFill>
                <a:prstDash val="solid"/>
              </a:ln>
            </c:spPr>
          </c:dPt>
          <c:dPt>
            <c:idx val="4"/>
            <c:spPr>
              <a:solidFill>
                <a:schemeClr val="bg2"/>
              </a:solidFill>
              <a:ln w="12700">
                <a:solidFill>
                  <a:schemeClr val="tx1"/>
                </a:solidFill>
                <a:prstDash val="solid"/>
              </a:ln>
            </c:spPr>
          </c:dPt>
          <c:dLbls>
            <c:dLbl>
              <c:idx val="0"/>
              <c:layout>
                <c:manualLayout>
                  <c:x val="-1.9577513387120181E-2"/>
                  <c:y val="-3.0320788011272515E-3"/>
                </c:manualLayout>
              </c:layout>
              <c:spPr>
                <a:noFill/>
                <a:ln w="25400">
                  <a:noFill/>
                </a:ln>
              </c:spPr>
              <c:txPr>
                <a:bodyPr/>
                <a:lstStyle/>
                <a:p>
                  <a:pPr>
                    <a:defRPr sz="1800" b="0" i="0" u="none" strike="noStrike" baseline="0">
                      <a:solidFill>
                        <a:schemeClr val="tx1"/>
                      </a:solidFill>
                      <a:latin typeface="Calibri"/>
                      <a:ea typeface="Calibri"/>
                      <a:cs typeface="Calibri"/>
                    </a:defRPr>
                  </a:pPr>
                  <a:endParaRPr lang="en-US"/>
                </a:p>
              </c:txPr>
              <c:showVal val="1"/>
            </c:dLbl>
            <c:dLbl>
              <c:idx val="1"/>
              <c:layout>
                <c:manualLayout>
                  <c:x val="5.5251313539688004E-3"/>
                  <c:y val="2.31172626583478E-3"/>
                </c:manualLayout>
              </c:layout>
              <c:spPr>
                <a:noFill/>
                <a:ln w="25400">
                  <a:noFill/>
                </a:ln>
              </c:spPr>
              <c:txPr>
                <a:bodyPr/>
                <a:lstStyle/>
                <a:p>
                  <a:pPr>
                    <a:defRPr sz="1800" b="0" i="0" u="none" strike="noStrike" baseline="0">
                      <a:solidFill>
                        <a:schemeClr val="tx1"/>
                      </a:solidFill>
                      <a:latin typeface="Calibri"/>
                      <a:ea typeface="Calibri"/>
                      <a:cs typeface="Calibri"/>
                    </a:defRPr>
                  </a:pPr>
                  <a:endParaRPr lang="en-US"/>
                </a:p>
              </c:txPr>
              <c:showVal val="1"/>
            </c:dLbl>
            <c:dLbl>
              <c:idx val="2"/>
              <c:layout>
                <c:manualLayout>
                  <c:x val="-9.9779432745732664E-3"/>
                  <c:y val="-8.0851614129172564E-3"/>
                </c:manualLayout>
              </c:layout>
              <c:spPr>
                <a:noFill/>
                <a:ln w="25400">
                  <a:noFill/>
                </a:ln>
              </c:spPr>
              <c:txPr>
                <a:bodyPr/>
                <a:lstStyle/>
                <a:p>
                  <a:pPr>
                    <a:defRPr sz="1800" b="0" i="0" u="none" strike="noStrike" baseline="0">
                      <a:solidFill>
                        <a:schemeClr val="tx1"/>
                      </a:solidFill>
                      <a:latin typeface="Calibri"/>
                      <a:ea typeface="Calibri"/>
                      <a:cs typeface="Calibri"/>
                    </a:defRPr>
                  </a:pPr>
                  <a:endParaRPr lang="en-US"/>
                </a:p>
              </c:txPr>
              <c:showVal val="1"/>
            </c:dLbl>
            <c:dLbl>
              <c:idx val="3"/>
              <c:layout>
                <c:manualLayout>
                  <c:x val="-1.9638377082296281E-3"/>
                  <c:y val="9.9729746848806165E-3"/>
                </c:manualLayout>
              </c:layout>
              <c:spPr>
                <a:noFill/>
                <a:ln w="25400">
                  <a:noFill/>
                </a:ln>
              </c:spPr>
              <c:txPr>
                <a:bodyPr/>
                <a:lstStyle/>
                <a:p>
                  <a:pPr>
                    <a:defRPr sz="1800" b="0" i="0" u="none" strike="noStrike" baseline="0">
                      <a:solidFill>
                        <a:schemeClr val="tx1"/>
                      </a:solidFill>
                      <a:latin typeface="Calibri"/>
                      <a:ea typeface="Calibri"/>
                      <a:cs typeface="Calibri"/>
                    </a:defRPr>
                  </a:pPr>
                  <a:endParaRPr lang="en-US"/>
                </a:p>
              </c:txPr>
              <c:showVal val="1"/>
            </c:dLbl>
            <c:dLbl>
              <c:idx val="4"/>
              <c:layout>
                <c:manualLayout>
                  <c:x val="1.0142714951247826E-2"/>
                  <c:y val="-9.8064417372210576E-3"/>
                </c:manualLayout>
              </c:layout>
              <c:spPr>
                <a:noFill/>
                <a:ln w="25400">
                  <a:noFill/>
                </a:ln>
              </c:spPr>
              <c:txPr>
                <a:bodyPr/>
                <a:lstStyle/>
                <a:p>
                  <a:pPr>
                    <a:defRPr sz="1800" b="0" i="0" u="none" strike="noStrike" baseline="0">
                      <a:solidFill>
                        <a:schemeClr val="tx1"/>
                      </a:solidFill>
                      <a:latin typeface="Calibri"/>
                      <a:ea typeface="Calibri"/>
                      <a:cs typeface="Calibri"/>
                    </a:defRPr>
                  </a:pPr>
                  <a:endParaRPr lang="en-US"/>
                </a:p>
              </c:txPr>
              <c:showVal val="1"/>
            </c:dLbl>
            <c:spPr>
              <a:noFill/>
              <a:ln w="25400">
                <a:noFill/>
              </a:ln>
            </c:spPr>
            <c:txPr>
              <a:bodyPr/>
              <a:lstStyle/>
              <a:p>
                <a:pPr>
                  <a:defRPr sz="1800" b="1" i="0" u="none" strike="noStrike" baseline="0">
                    <a:solidFill>
                      <a:schemeClr val="tx1"/>
                    </a:solidFill>
                    <a:latin typeface="Calibri"/>
                    <a:ea typeface="Calibri"/>
                    <a:cs typeface="Calibri"/>
                  </a:defRPr>
                </a:pPr>
                <a:endParaRPr lang="en-US"/>
              </a:p>
            </c:txPr>
            <c:showVal val="1"/>
          </c:dLbls>
          <c:cat>
            <c:strRef>
              <c:f>Sheet1!$B$1:$F$1</c:f>
              <c:strCache>
                <c:ptCount val="5"/>
                <c:pt idx="0">
                  <c:v>Strongly disagree</c:v>
                </c:pt>
                <c:pt idx="1">
                  <c:v>Disagree</c:v>
                </c:pt>
                <c:pt idx="2">
                  <c:v> Don’t know</c:v>
                </c:pt>
                <c:pt idx="3">
                  <c:v>Agree</c:v>
                </c:pt>
                <c:pt idx="4">
                  <c:v>Strongly Agree</c:v>
                </c:pt>
              </c:strCache>
            </c:strRef>
          </c:cat>
          <c:val>
            <c:numRef>
              <c:f>Sheet1!$B$2:$F$2</c:f>
              <c:numCache>
                <c:formatCode>0%</c:formatCode>
                <c:ptCount val="5"/>
                <c:pt idx="0">
                  <c:v>7.0000000000000007E-2</c:v>
                </c:pt>
                <c:pt idx="1">
                  <c:v>7.0000000000000007E-2</c:v>
                </c:pt>
                <c:pt idx="2">
                  <c:v>0.21</c:v>
                </c:pt>
                <c:pt idx="3">
                  <c:v>0.48</c:v>
                </c:pt>
                <c:pt idx="4">
                  <c:v>0.17</c:v>
                </c:pt>
              </c:numCache>
            </c:numRef>
          </c:val>
        </c:ser>
        <c:shape val="cylinder"/>
        <c:axId val="121510528"/>
        <c:axId val="122070912"/>
        <c:axId val="0"/>
      </c:bar3DChart>
      <c:catAx>
        <c:axId val="121510528"/>
        <c:scaling>
          <c:orientation val="minMax"/>
        </c:scaling>
        <c:axPos val="b"/>
        <c:numFmt formatCode="General" sourceLinked="1"/>
        <c:tickLblPos val="low"/>
        <c:spPr>
          <a:ln w="9525">
            <a:noFill/>
          </a:ln>
        </c:spPr>
        <c:txPr>
          <a:bodyPr rot="-2700000" vert="horz"/>
          <a:lstStyle/>
          <a:p>
            <a:pPr>
              <a:defRPr sz="1200" b="1" i="0" u="none" strike="noStrike" baseline="0">
                <a:solidFill>
                  <a:schemeClr val="tx1"/>
                </a:solidFill>
                <a:latin typeface="Calibri"/>
                <a:ea typeface="Calibri"/>
                <a:cs typeface="Calibri"/>
              </a:defRPr>
            </a:pPr>
            <a:endParaRPr lang="en-US"/>
          </a:p>
        </c:txPr>
        <c:crossAx val="122070912"/>
        <c:crosses val="autoZero"/>
        <c:auto val="1"/>
        <c:lblAlgn val="ctr"/>
        <c:lblOffset val="100"/>
        <c:tickLblSkip val="1"/>
        <c:tickMarkSkip val="1"/>
        <c:noMultiLvlLbl val="1"/>
      </c:catAx>
      <c:valAx>
        <c:axId val="122070912"/>
        <c:scaling>
          <c:orientation val="minMax"/>
        </c:scaling>
        <c:axPos val="l"/>
        <c:numFmt formatCode="0%" sourceLinked="1"/>
        <c:tickLblPos val="none"/>
        <c:spPr>
          <a:ln w="9525">
            <a:noFill/>
          </a:ln>
        </c:spPr>
        <c:crossAx val="121510528"/>
        <c:crosses val="autoZero"/>
        <c:crossBetween val="between"/>
      </c:valAx>
      <c:spPr>
        <a:noFill/>
        <a:ln w="25400">
          <a:noFill/>
        </a:ln>
      </c:spPr>
    </c:plotArea>
    <c:plotVisOnly val="1"/>
    <c:dispBlanksAs val="span"/>
  </c:chart>
  <c:spPr>
    <a:noFill/>
    <a:ln>
      <a:noFill/>
    </a:ln>
  </c:spPr>
  <c:txPr>
    <a:bodyPr/>
    <a:lstStyle/>
    <a:p>
      <a:pPr>
        <a:defRPr sz="800" b="1" i="0" u="none" strike="noStrike" baseline="0">
          <a:solidFill>
            <a:schemeClr val="tx1"/>
          </a:solidFill>
          <a:latin typeface="Calibri"/>
          <a:ea typeface="Calibri"/>
          <a:cs typeface="Calibri"/>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GB"/>
  <c:chart>
    <c:autoTitleDeleted val="1"/>
    <c:view3D>
      <c:rotX val="0"/>
      <c:hPercent val="100"/>
      <c:rotY val="0"/>
      <c:depthPercent val="100"/>
      <c:perspective val="60"/>
    </c:view3D>
    <c:floor>
      <c:spPr>
        <a:solidFill>
          <a:srgbClr val="C0C0C0"/>
        </a:solidFill>
        <a:ln w="3175">
          <a:solidFill>
            <a:schemeClr val="tx1"/>
          </a:solidFill>
          <a:prstDash val="solid"/>
        </a:ln>
      </c:spPr>
    </c:floor>
    <c:sideWall>
      <c:spPr>
        <a:noFill/>
        <a:ln w="25400">
          <a:noFill/>
        </a:ln>
      </c:spPr>
    </c:sideWall>
    <c:backWall>
      <c:spPr>
        <a:noFill/>
        <a:ln w="25400">
          <a:noFill/>
        </a:ln>
      </c:spPr>
    </c:backWall>
    <c:plotArea>
      <c:layout>
        <c:manualLayout>
          <c:layoutTarget val="inner"/>
          <c:xMode val="edge"/>
          <c:yMode val="edge"/>
          <c:x val="0.25106382978723402"/>
          <c:y val="3.5849056603773626E-2"/>
          <c:w val="0.70638297872340428"/>
          <c:h val="0.7245283018867924"/>
        </c:manualLayout>
      </c:layout>
      <c:bar3DChart>
        <c:barDir val="col"/>
        <c:grouping val="clustered"/>
        <c:varyColors val="1"/>
        <c:ser>
          <c:idx val="0"/>
          <c:order val="0"/>
          <c:tx>
            <c:strRef>
              <c:f>Sheet1!$A$2</c:f>
              <c:strCache>
                <c:ptCount val="1"/>
              </c:strCache>
            </c:strRef>
          </c:tx>
          <c:spPr>
            <a:solidFill>
              <a:schemeClr val="accent1"/>
            </a:solidFill>
            <a:ln w="9599">
              <a:solidFill>
                <a:schemeClr val="tx1"/>
              </a:solidFill>
              <a:prstDash val="solid"/>
            </a:ln>
          </c:spPr>
          <c:dPt>
            <c:idx val="1"/>
            <c:spPr>
              <a:solidFill>
                <a:schemeClr val="accent2"/>
              </a:solidFill>
              <a:ln w="9599">
                <a:solidFill>
                  <a:schemeClr val="tx1"/>
                </a:solidFill>
                <a:prstDash val="solid"/>
              </a:ln>
            </c:spPr>
          </c:dPt>
          <c:dPt>
            <c:idx val="2"/>
            <c:spPr>
              <a:solidFill>
                <a:schemeClr val="hlink"/>
              </a:solidFill>
              <a:ln w="9599">
                <a:solidFill>
                  <a:schemeClr val="tx1"/>
                </a:solidFill>
                <a:prstDash val="solid"/>
              </a:ln>
            </c:spPr>
          </c:dPt>
          <c:dPt>
            <c:idx val="3"/>
            <c:spPr>
              <a:solidFill>
                <a:schemeClr val="folHlink"/>
              </a:solidFill>
              <a:ln w="9599">
                <a:solidFill>
                  <a:schemeClr val="tx1"/>
                </a:solidFill>
                <a:prstDash val="solid"/>
              </a:ln>
            </c:spPr>
          </c:dPt>
          <c:dPt>
            <c:idx val="4"/>
            <c:spPr>
              <a:solidFill>
                <a:schemeClr val="bg2"/>
              </a:solidFill>
              <a:ln w="9599">
                <a:solidFill>
                  <a:schemeClr val="tx1"/>
                </a:solidFill>
                <a:prstDash val="solid"/>
              </a:ln>
            </c:spPr>
          </c:dPt>
          <c:dLbls>
            <c:dLbl>
              <c:idx val="0"/>
              <c:layout>
                <c:manualLayout>
                  <c:x val="-4.3458521251015132E-2"/>
                  <c:y val="2.2641509433962294E-2"/>
                </c:manualLayout>
              </c:layout>
              <c:showVal val="1"/>
            </c:dLbl>
            <c:dLbl>
              <c:idx val="1"/>
              <c:layout>
                <c:manualLayout>
                  <c:x val="-2.4052833419909218E-2"/>
                  <c:y val="2.1280193982533252E-2"/>
                </c:manualLayout>
              </c:layout>
              <c:showVal val="1"/>
            </c:dLbl>
            <c:dLbl>
              <c:idx val="2"/>
              <c:layout>
                <c:manualLayout>
                  <c:x val="-4.5887516435661998E-3"/>
                  <c:y val="-4.8587257306303304E-2"/>
                </c:manualLayout>
              </c:layout>
              <c:showVal val="1"/>
            </c:dLbl>
            <c:dLbl>
              <c:idx val="3"/>
              <c:layout>
                <c:manualLayout>
                  <c:x val="1.2689496711345406E-2"/>
                  <c:y val="-5.8974146964485052E-2"/>
                </c:manualLayout>
              </c:layout>
              <c:showVal val="1"/>
            </c:dLbl>
            <c:dLbl>
              <c:idx val="4"/>
              <c:layout>
                <c:manualLayout>
                  <c:x val="2.9967745066257451E-2"/>
                  <c:y val="-6.3694129073836439E-2"/>
                </c:manualLayout>
              </c:layout>
              <c:showVal val="1"/>
            </c:dLbl>
            <c:spPr>
              <a:noFill/>
              <a:ln w="19199">
                <a:noFill/>
              </a:ln>
            </c:spPr>
            <c:txPr>
              <a:bodyPr/>
              <a:lstStyle/>
              <a:p>
                <a:pPr>
                  <a:defRPr sz="1361" b="1" i="0" u="none" strike="noStrike" baseline="0">
                    <a:solidFill>
                      <a:schemeClr val="tx1"/>
                    </a:solidFill>
                    <a:latin typeface="Arial"/>
                    <a:ea typeface="Arial"/>
                    <a:cs typeface="Arial"/>
                  </a:defRPr>
                </a:pPr>
                <a:endParaRPr lang="en-US"/>
              </a:p>
            </c:txPr>
            <c:showVal val="1"/>
          </c:dLbls>
          <c:cat>
            <c:strRef>
              <c:f>Sheet1!$B$1:$F$1</c:f>
              <c:strCache>
                <c:ptCount val="5"/>
                <c:pt idx="0">
                  <c:v> Strongly agree</c:v>
                </c:pt>
                <c:pt idx="1">
                  <c:v> Agree</c:v>
                </c:pt>
                <c:pt idx="2">
                  <c:v> Don’t know</c:v>
                </c:pt>
                <c:pt idx="3">
                  <c:v> Disagree</c:v>
                </c:pt>
                <c:pt idx="4">
                  <c:v> Strongly disagree</c:v>
                </c:pt>
              </c:strCache>
            </c:strRef>
          </c:cat>
          <c:val>
            <c:numRef>
              <c:f>Sheet1!$B$2:$F$2</c:f>
              <c:numCache>
                <c:formatCode>0%</c:formatCode>
                <c:ptCount val="5"/>
                <c:pt idx="0">
                  <c:v>0.5</c:v>
                </c:pt>
                <c:pt idx="1">
                  <c:v>0.40740740740740733</c:v>
                </c:pt>
                <c:pt idx="2">
                  <c:v>7.4074074074074098E-2</c:v>
                </c:pt>
                <c:pt idx="3">
                  <c:v>1.8518518518518521E-2</c:v>
                </c:pt>
                <c:pt idx="4">
                  <c:v>0</c:v>
                </c:pt>
              </c:numCache>
            </c:numRef>
          </c:val>
        </c:ser>
        <c:shape val="cylinder"/>
        <c:axId val="153646208"/>
        <c:axId val="153648512"/>
        <c:axId val="0"/>
      </c:bar3DChart>
      <c:catAx>
        <c:axId val="153646208"/>
        <c:scaling>
          <c:orientation val="minMax"/>
        </c:scaling>
        <c:axPos val="b"/>
        <c:numFmt formatCode="General" sourceLinked="1"/>
        <c:tickLblPos val="low"/>
        <c:spPr>
          <a:ln w="7200">
            <a:noFill/>
          </a:ln>
        </c:spPr>
        <c:txPr>
          <a:bodyPr rot="-2700000" vert="horz"/>
          <a:lstStyle/>
          <a:p>
            <a:pPr>
              <a:defRPr sz="907" b="1" i="0" u="none" strike="noStrike" baseline="0">
                <a:solidFill>
                  <a:schemeClr val="tx1"/>
                </a:solidFill>
                <a:latin typeface="Arial"/>
                <a:ea typeface="Arial"/>
                <a:cs typeface="Arial"/>
              </a:defRPr>
            </a:pPr>
            <a:endParaRPr lang="en-US"/>
          </a:p>
        </c:txPr>
        <c:crossAx val="153648512"/>
        <c:crosses val="autoZero"/>
        <c:auto val="1"/>
        <c:lblAlgn val="ctr"/>
        <c:lblOffset val="100"/>
        <c:tickLblSkip val="1"/>
        <c:tickMarkSkip val="1"/>
        <c:noMultiLvlLbl val="1"/>
      </c:catAx>
      <c:valAx>
        <c:axId val="153648512"/>
        <c:scaling>
          <c:orientation val="minMax"/>
        </c:scaling>
        <c:axPos val="l"/>
        <c:numFmt formatCode="0%" sourceLinked="1"/>
        <c:tickLblPos val="none"/>
        <c:spPr>
          <a:ln w="7200">
            <a:noFill/>
          </a:ln>
        </c:spPr>
        <c:crossAx val="153646208"/>
        <c:crosses val="autoZero"/>
        <c:crossBetween val="between"/>
      </c:valAx>
      <c:spPr>
        <a:noFill/>
        <a:ln w="19199">
          <a:noFill/>
        </a:ln>
      </c:spPr>
    </c:plotArea>
    <c:plotVisOnly val="1"/>
    <c:dispBlanksAs val="span"/>
  </c:chart>
  <c:spPr>
    <a:noFill/>
    <a:ln>
      <a:noFill/>
    </a:ln>
  </c:spPr>
  <c:txPr>
    <a:bodyPr/>
    <a:lstStyle/>
    <a:p>
      <a:pPr>
        <a:defRPr sz="605" b="1" i="0" u="none" strike="noStrike" baseline="0">
          <a:solidFill>
            <a:schemeClr val="tx1"/>
          </a:solidFill>
          <a:latin typeface="Arial"/>
          <a:ea typeface="Arial"/>
          <a:cs typeface="Arial"/>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GB"/>
  <c:chart>
    <c:autoTitleDeleted val="1"/>
    <c:view3D>
      <c:rotX val="0"/>
      <c:hPercent val="100"/>
      <c:rotY val="0"/>
      <c:depthPercent val="100"/>
      <c:perspective val="60"/>
    </c:view3D>
    <c:floor>
      <c:spPr>
        <a:solidFill>
          <a:srgbClr val="C0C0C0"/>
        </a:solidFill>
        <a:ln w="3175">
          <a:solidFill>
            <a:schemeClr val="tx1"/>
          </a:solidFill>
          <a:prstDash val="solid"/>
        </a:ln>
      </c:spPr>
    </c:floor>
    <c:sideWall>
      <c:spPr>
        <a:noFill/>
        <a:ln w="25400">
          <a:noFill/>
        </a:ln>
      </c:spPr>
    </c:sideWall>
    <c:backWall>
      <c:spPr>
        <a:noFill/>
        <a:ln w="25400">
          <a:noFill/>
        </a:ln>
      </c:spPr>
    </c:backWall>
    <c:plotArea>
      <c:layout>
        <c:manualLayout>
          <c:layoutTarget val="inner"/>
          <c:xMode val="edge"/>
          <c:yMode val="edge"/>
          <c:x val="0.25106382978723402"/>
          <c:y val="3.5849056603773639E-2"/>
          <c:w val="0.70638297872340428"/>
          <c:h val="0.7245283018867924"/>
        </c:manualLayout>
      </c:layout>
      <c:bar3DChart>
        <c:barDir val="col"/>
        <c:grouping val="clustered"/>
        <c:varyColors val="1"/>
        <c:ser>
          <c:idx val="0"/>
          <c:order val="0"/>
          <c:tx>
            <c:strRef>
              <c:f>Sheet1!$A$2</c:f>
              <c:strCache>
                <c:ptCount val="1"/>
              </c:strCache>
            </c:strRef>
          </c:tx>
          <c:spPr>
            <a:solidFill>
              <a:schemeClr val="accent1"/>
            </a:solidFill>
            <a:ln w="9599">
              <a:solidFill>
                <a:schemeClr val="tx1"/>
              </a:solidFill>
              <a:prstDash val="solid"/>
            </a:ln>
          </c:spPr>
          <c:dPt>
            <c:idx val="1"/>
            <c:spPr>
              <a:solidFill>
                <a:schemeClr val="accent2"/>
              </a:solidFill>
              <a:ln w="9599">
                <a:solidFill>
                  <a:schemeClr val="tx1"/>
                </a:solidFill>
                <a:prstDash val="solid"/>
              </a:ln>
            </c:spPr>
          </c:dPt>
          <c:dPt>
            <c:idx val="2"/>
            <c:spPr>
              <a:solidFill>
                <a:schemeClr val="hlink"/>
              </a:solidFill>
              <a:ln w="9599">
                <a:solidFill>
                  <a:schemeClr val="tx1"/>
                </a:solidFill>
                <a:prstDash val="solid"/>
              </a:ln>
            </c:spPr>
          </c:dPt>
          <c:dPt>
            <c:idx val="3"/>
            <c:spPr>
              <a:solidFill>
                <a:schemeClr val="folHlink"/>
              </a:solidFill>
              <a:ln w="9599">
                <a:solidFill>
                  <a:schemeClr val="tx1"/>
                </a:solidFill>
                <a:prstDash val="solid"/>
              </a:ln>
            </c:spPr>
          </c:dPt>
          <c:dPt>
            <c:idx val="4"/>
            <c:spPr>
              <a:solidFill>
                <a:schemeClr val="bg2"/>
              </a:solidFill>
              <a:ln w="9599">
                <a:solidFill>
                  <a:schemeClr val="tx1"/>
                </a:solidFill>
                <a:prstDash val="solid"/>
              </a:ln>
            </c:spPr>
          </c:dPt>
          <c:dLbls>
            <c:dLbl>
              <c:idx val="0"/>
              <c:layout>
                <c:manualLayout>
                  <c:x val="-4.3458521251015132E-2"/>
                  <c:y val="2.2641509433962301E-2"/>
                </c:manualLayout>
              </c:layout>
              <c:showVal val="1"/>
            </c:dLbl>
            <c:dLbl>
              <c:idx val="1"/>
              <c:layout>
                <c:manualLayout>
                  <c:x val="-2.4052833419909232E-2"/>
                  <c:y val="2.1280193982533252E-2"/>
                </c:manualLayout>
              </c:layout>
              <c:showVal val="1"/>
            </c:dLbl>
            <c:dLbl>
              <c:idx val="2"/>
              <c:layout>
                <c:manualLayout>
                  <c:x val="-4.5887516435662015E-3"/>
                  <c:y val="-4.8587257306303304E-2"/>
                </c:manualLayout>
              </c:layout>
              <c:showVal val="1"/>
            </c:dLbl>
            <c:dLbl>
              <c:idx val="3"/>
              <c:layout>
                <c:manualLayout>
                  <c:x val="1.2689496711345406E-2"/>
                  <c:y val="-5.8974146964485046E-2"/>
                </c:manualLayout>
              </c:layout>
              <c:showVal val="1"/>
            </c:dLbl>
            <c:dLbl>
              <c:idx val="4"/>
              <c:layout>
                <c:manualLayout>
                  <c:x val="2.9967745066257451E-2"/>
                  <c:y val="-6.3694129073836439E-2"/>
                </c:manualLayout>
              </c:layout>
              <c:showVal val="1"/>
            </c:dLbl>
            <c:spPr>
              <a:noFill/>
              <a:ln w="19199">
                <a:noFill/>
              </a:ln>
            </c:spPr>
            <c:txPr>
              <a:bodyPr/>
              <a:lstStyle/>
              <a:p>
                <a:pPr>
                  <a:defRPr sz="1361" b="1" i="0" u="none" strike="noStrike" baseline="0">
                    <a:solidFill>
                      <a:schemeClr val="tx1"/>
                    </a:solidFill>
                    <a:latin typeface="Arial"/>
                    <a:ea typeface="Arial"/>
                    <a:cs typeface="Arial"/>
                  </a:defRPr>
                </a:pPr>
                <a:endParaRPr lang="en-US"/>
              </a:p>
            </c:txPr>
            <c:showVal val="1"/>
          </c:dLbls>
          <c:cat>
            <c:strRef>
              <c:f>Sheet1!$B$1:$F$1</c:f>
              <c:strCache>
                <c:ptCount val="5"/>
                <c:pt idx="0">
                  <c:v> Strongly agree</c:v>
                </c:pt>
                <c:pt idx="1">
                  <c:v> Agree</c:v>
                </c:pt>
                <c:pt idx="2">
                  <c:v> Don’t know</c:v>
                </c:pt>
                <c:pt idx="3">
                  <c:v> Disagree</c:v>
                </c:pt>
                <c:pt idx="4">
                  <c:v> Strongly disagree</c:v>
                </c:pt>
              </c:strCache>
            </c:strRef>
          </c:cat>
          <c:val>
            <c:numRef>
              <c:f>Sheet1!$B$2:$F$2</c:f>
              <c:numCache>
                <c:formatCode>0%</c:formatCode>
                <c:ptCount val="5"/>
                <c:pt idx="0">
                  <c:v>0.35000000000000026</c:v>
                </c:pt>
                <c:pt idx="1">
                  <c:v>0.52</c:v>
                </c:pt>
                <c:pt idx="2">
                  <c:v>7.0000000000000021E-2</c:v>
                </c:pt>
                <c:pt idx="3">
                  <c:v>7.0000000000000021E-2</c:v>
                </c:pt>
              </c:numCache>
            </c:numRef>
          </c:val>
        </c:ser>
        <c:shape val="cylinder"/>
        <c:axId val="154478080"/>
        <c:axId val="154479616"/>
        <c:axId val="0"/>
      </c:bar3DChart>
      <c:catAx>
        <c:axId val="154478080"/>
        <c:scaling>
          <c:orientation val="minMax"/>
        </c:scaling>
        <c:axPos val="b"/>
        <c:numFmt formatCode="General" sourceLinked="1"/>
        <c:tickLblPos val="low"/>
        <c:spPr>
          <a:ln w="7200">
            <a:noFill/>
          </a:ln>
        </c:spPr>
        <c:txPr>
          <a:bodyPr rot="-2700000" vert="horz"/>
          <a:lstStyle/>
          <a:p>
            <a:pPr>
              <a:defRPr sz="907" b="1" i="0" u="none" strike="noStrike" baseline="0">
                <a:solidFill>
                  <a:schemeClr val="tx1"/>
                </a:solidFill>
                <a:latin typeface="Arial"/>
                <a:ea typeface="Arial"/>
                <a:cs typeface="Arial"/>
              </a:defRPr>
            </a:pPr>
            <a:endParaRPr lang="en-US"/>
          </a:p>
        </c:txPr>
        <c:crossAx val="154479616"/>
        <c:crosses val="autoZero"/>
        <c:auto val="1"/>
        <c:lblAlgn val="ctr"/>
        <c:lblOffset val="100"/>
        <c:tickLblSkip val="1"/>
        <c:tickMarkSkip val="1"/>
        <c:noMultiLvlLbl val="1"/>
      </c:catAx>
      <c:valAx>
        <c:axId val="154479616"/>
        <c:scaling>
          <c:orientation val="minMax"/>
        </c:scaling>
        <c:axPos val="l"/>
        <c:numFmt formatCode="0%" sourceLinked="1"/>
        <c:tickLblPos val="none"/>
        <c:spPr>
          <a:ln w="7200">
            <a:noFill/>
          </a:ln>
        </c:spPr>
        <c:crossAx val="154478080"/>
        <c:crosses val="autoZero"/>
        <c:crossBetween val="between"/>
      </c:valAx>
      <c:spPr>
        <a:noFill/>
        <a:ln w="19199">
          <a:noFill/>
        </a:ln>
      </c:spPr>
    </c:plotArea>
    <c:plotVisOnly val="1"/>
    <c:dispBlanksAs val="span"/>
  </c:chart>
  <c:spPr>
    <a:noFill/>
    <a:ln>
      <a:noFill/>
    </a:ln>
  </c:spPr>
  <c:txPr>
    <a:bodyPr/>
    <a:lstStyle/>
    <a:p>
      <a:pPr>
        <a:defRPr sz="605" b="1" i="0" u="none" strike="noStrike" baseline="0">
          <a:solidFill>
            <a:schemeClr val="tx1"/>
          </a:solidFill>
          <a:latin typeface="Arial"/>
          <a:ea typeface="Arial"/>
          <a:cs typeface="Arial"/>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05242BF-706C-4331-9C76-4C1A874E7A08}" type="datetimeFigureOut">
              <a:rPr lang="en-GB" smtClean="0"/>
              <a:pPr/>
              <a:t>13/11/2013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B5F18F0-859D-4CBB-B780-21121DCFC20F}"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0B06F47-1A19-4FB0-9BC0-0DFD1B08FE83}" type="datetimeFigureOut">
              <a:rPr lang="en-GB" smtClean="0"/>
              <a:pPr/>
              <a:t>13/11/2013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276ED11-2604-4095-AF03-0690F261238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Arial" pitchFamily="34" charset="0"/>
                <a:ea typeface="+mn-ea"/>
                <a:cs typeface="Arial" pitchFamily="34" charset="0"/>
              </a:rPr>
              <a:t>The </a:t>
            </a:r>
            <a:r>
              <a:rPr lang="en-GB" sz="1200" i="1" kern="1200" dirty="0" smtClean="0">
                <a:solidFill>
                  <a:schemeClr val="tx1"/>
                </a:solidFill>
                <a:latin typeface="Arial" pitchFamily="34" charset="0"/>
                <a:ea typeface="+mn-ea"/>
                <a:cs typeface="Arial" pitchFamily="34" charset="0"/>
              </a:rPr>
              <a:t>wicked problem</a:t>
            </a:r>
            <a:r>
              <a:rPr lang="en-GB" sz="1200" i="1" kern="1200" baseline="30000" dirty="0" smtClean="0">
                <a:solidFill>
                  <a:schemeClr val="tx1"/>
                </a:solidFill>
                <a:latin typeface="Arial" pitchFamily="34" charset="0"/>
                <a:ea typeface="+mn-ea"/>
                <a:cs typeface="Arial" pitchFamily="34" charset="0"/>
              </a:rPr>
              <a:t>1</a:t>
            </a:r>
            <a:r>
              <a:rPr lang="en-GB" sz="1200" kern="1200" dirty="0" smtClean="0">
                <a:solidFill>
                  <a:schemeClr val="tx1"/>
                </a:solidFill>
                <a:latin typeface="Arial" pitchFamily="34" charset="0"/>
                <a:ea typeface="+mn-ea"/>
                <a:cs typeface="Arial" pitchFamily="34" charset="0"/>
              </a:rPr>
              <a:t> facing all universities, is fundamentally a </a:t>
            </a:r>
            <a:r>
              <a:rPr lang="en-GB" sz="1200" i="1" kern="1200" dirty="0" smtClean="0">
                <a:solidFill>
                  <a:schemeClr val="tx1"/>
                </a:solidFill>
                <a:latin typeface="Arial" pitchFamily="34" charset="0"/>
                <a:ea typeface="+mn-ea"/>
                <a:cs typeface="Arial" pitchFamily="34" charset="0"/>
              </a:rPr>
              <a:t>developmental challenge</a:t>
            </a:r>
            <a:r>
              <a:rPr lang="en-GB" sz="1200" kern="1200" dirty="0" smtClean="0">
                <a:solidFill>
                  <a:schemeClr val="tx1"/>
                </a:solidFill>
                <a:latin typeface="Arial" pitchFamily="34" charset="0"/>
                <a:ea typeface="+mn-ea"/>
                <a:cs typeface="Arial" pitchFamily="34" charset="0"/>
              </a:rPr>
              <a:t> focused on the question of 'how we prepare learners for the challenges they will face in their future lives'. Nested in this challenge is the developmental problem of how teachers and other professionals directly involved in student development</a:t>
            </a:r>
            <a:r>
              <a:rPr lang="en-GB" sz="1200" kern="1200" baseline="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develop themselves</a:t>
            </a:r>
            <a:r>
              <a:rPr lang="en-GB" sz="1200" kern="1200" baseline="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so that they can support and enable students to develop themselves so that they can act effectively in the future worlds they will inhabit.  For institutional leaders the developmental challenge is concerned with the continual process of change so that the people who work in the organisation are able to engage effectively with this challenge. People</a:t>
            </a:r>
            <a:r>
              <a:rPr lang="en-GB" sz="1200" kern="1200" baseline="0" dirty="0" smtClean="0">
                <a:solidFill>
                  <a:schemeClr val="tx1"/>
                </a:solidFill>
                <a:latin typeface="Arial" pitchFamily="34" charset="0"/>
                <a:ea typeface="+mn-ea"/>
                <a:cs typeface="Arial" pitchFamily="34" charset="0"/>
              </a:rPr>
              <a:t> who work in a developmental role fulfil a unique role in enabling the institution to meet this challenge. </a:t>
            </a:r>
            <a:r>
              <a:rPr lang="en-GB" sz="1200" kern="1200" dirty="0" smtClean="0">
                <a:solidFill>
                  <a:schemeClr val="tx1"/>
                </a:solidFill>
                <a:latin typeface="Arial" pitchFamily="34" charset="0"/>
                <a:ea typeface="+mn-ea"/>
                <a:cs typeface="Arial" pitchFamily="34" charset="0"/>
              </a:rPr>
              <a:t>Fundamentally this is a story of development - at personal, professional, curriculum, infrastructure and whole institution levels</a:t>
            </a:r>
            <a:r>
              <a:rPr lang="en-GB" sz="1200" kern="1200" baseline="0" dirty="0" smtClean="0">
                <a:solidFill>
                  <a:schemeClr val="tx1"/>
                </a:solidFill>
                <a:latin typeface="Arial" pitchFamily="34" charset="0"/>
                <a:ea typeface="+mn-ea"/>
                <a:cs typeface="Arial" pitchFamily="34" charset="0"/>
              </a:rPr>
              <a:t> and what I will try and do is reveal the ways in which creativity contributes to this process.</a:t>
            </a:r>
            <a:endParaRPr lang="en-GB" sz="1200" kern="1200" dirty="0" smtClean="0">
              <a:solidFill>
                <a:schemeClr val="tx1"/>
              </a:solidFill>
              <a:latin typeface="Arial" pitchFamily="34" charset="0"/>
              <a:ea typeface="+mn-ea"/>
              <a:cs typeface="Arial" pitchFamily="34" charset="0"/>
            </a:endParaRPr>
          </a:p>
          <a:p>
            <a:endParaRPr lang="en-GB" sz="1200" kern="1200" dirty="0" smtClean="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7276ED11-2604-4095-AF03-0690F2612382}"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276ED11-2604-4095-AF03-0690F2612382}" type="slidenum">
              <a:rPr lang="en-GB" smtClean="0"/>
              <a:pPr/>
              <a:t>19</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GB" dirty="0" smtClean="0"/>
              <a:t>To summarise – faculty value their own creativity, they share similar understandings of what it means, they believe it can be developed, its not something that can be separated from context, capability and motivation, their role is not to define it for students but to encourage learners to understand their own creativity and communicate their understandings.</a:t>
            </a:r>
          </a:p>
        </p:txBody>
      </p:sp>
      <p:sp>
        <p:nvSpPr>
          <p:cNvPr id="40964" name="Slide Number Placeholder 3"/>
          <p:cNvSpPr>
            <a:spLocks noGrp="1"/>
          </p:cNvSpPr>
          <p:nvPr>
            <p:ph type="sldNum" sz="quarter" idx="5"/>
          </p:nvPr>
        </p:nvSpPr>
        <p:spPr>
          <a:noFill/>
        </p:spPr>
        <p:txBody>
          <a:bodyPr/>
          <a:lstStyle/>
          <a:p>
            <a:fld id="{67300967-A6B8-437F-BD79-AA4636B3B322}" type="slidenum">
              <a:rPr lang="en-GB" smtClean="0">
                <a:ea typeface="MS PGothic" pitchFamily="34" charset="-128"/>
              </a:rPr>
              <a:pPr/>
              <a:t>21</a:t>
            </a:fld>
            <a:endParaRPr lang="en-GB" smtClean="0">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GB" smtClean="0"/>
              <a:t>To summarise – faculty value their own creativity, they share similar understandings of what it means, they believe it can be developed, its not something that can be separated from context, capability and motivation, their role is not to define it for students but to encourage learners to understand their own creativity and communicate their understandings.</a:t>
            </a:r>
          </a:p>
        </p:txBody>
      </p:sp>
      <p:sp>
        <p:nvSpPr>
          <p:cNvPr id="40964" name="Slide Number Placeholder 3"/>
          <p:cNvSpPr>
            <a:spLocks noGrp="1"/>
          </p:cNvSpPr>
          <p:nvPr>
            <p:ph type="sldNum" sz="quarter" idx="5"/>
          </p:nvPr>
        </p:nvSpPr>
        <p:spPr>
          <a:noFill/>
        </p:spPr>
        <p:txBody>
          <a:bodyPr/>
          <a:lstStyle/>
          <a:p>
            <a:fld id="{67300967-A6B8-437F-BD79-AA4636B3B322}" type="slidenum">
              <a:rPr lang="en-GB" smtClean="0">
                <a:ea typeface="MS PGothic" pitchFamily="34" charset="-128"/>
              </a:rPr>
              <a:pPr/>
              <a:t>22</a:t>
            </a:fld>
            <a:endParaRPr lang="en-GB" smtClean="0">
              <a:ea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GB" dirty="0" smtClean="0"/>
          </a:p>
        </p:txBody>
      </p:sp>
      <p:sp>
        <p:nvSpPr>
          <p:cNvPr id="40964" name="Slide Number Placeholder 3"/>
          <p:cNvSpPr>
            <a:spLocks noGrp="1"/>
          </p:cNvSpPr>
          <p:nvPr>
            <p:ph type="sldNum" sz="quarter" idx="5"/>
          </p:nvPr>
        </p:nvSpPr>
        <p:spPr>
          <a:noFill/>
        </p:spPr>
        <p:txBody>
          <a:bodyPr/>
          <a:lstStyle/>
          <a:p>
            <a:fld id="{67300967-A6B8-437F-BD79-AA4636B3B322}" type="slidenum">
              <a:rPr lang="en-GB" smtClean="0">
                <a:ea typeface="MS PGothic" pitchFamily="34" charset="-128"/>
              </a:rPr>
              <a:pPr/>
              <a:t>23</a:t>
            </a:fld>
            <a:endParaRPr lang="en-GB" smtClean="0">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dirty="0" smtClean="0">
                <a:latin typeface="Arial" pitchFamily="34" charset="0"/>
                <a:ea typeface="ヒラギノ角ゴ Pro W3"/>
                <a:cs typeface="Arial" pitchFamily="34" charset="0"/>
              </a:rPr>
              <a:t>Ways and means to accomplish</a:t>
            </a: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Arial" pitchFamily="34" charset="0"/>
              <a:ea typeface="ヒラギノ角ゴ Pro W3"/>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200" dirty="0" smtClean="0">
                <a:latin typeface="Arial" pitchFamily="34" charset="0"/>
                <a:ea typeface="ヒラギノ角ゴ Pro W3"/>
                <a:cs typeface="Arial" pitchFamily="34" charset="0"/>
              </a:rPr>
              <a:t>C</a:t>
            </a:r>
            <a:r>
              <a:rPr kumimoji="0" lang="en-US" sz="1200" b="0" i="0" u="none" strike="noStrike" cap="none" normalizeH="0" baseline="0" dirty="0" smtClean="0">
                <a:ln>
                  <a:noFill/>
                </a:ln>
                <a:solidFill>
                  <a:schemeClr val="tx1"/>
                </a:solidFill>
                <a:effectLst/>
                <a:latin typeface="Arial" pitchFamily="34" charset="0"/>
                <a:ea typeface="ヒラギノ角ゴ Pro W3"/>
                <a:cs typeface="Arial" pitchFamily="34" charset="0"/>
              </a:rPr>
              <a:t>reativity is embedded and embodied in the ways and </a:t>
            </a:r>
            <a:r>
              <a:rPr kumimoji="0" lang="en-US" sz="1200" b="0" i="0" u="none" strike="noStrike" cap="none" normalizeH="0" baseline="0" smtClean="0">
                <a:ln>
                  <a:noFill/>
                </a:ln>
                <a:solidFill>
                  <a:schemeClr val="tx1"/>
                </a:solidFill>
                <a:effectLst/>
                <a:latin typeface="Arial" pitchFamily="34" charset="0"/>
                <a:ea typeface="ヒラギノ角ゴ Pro W3"/>
                <a:cs typeface="Arial" pitchFamily="34" charset="0"/>
              </a:rPr>
              <a:t>means  developers </a:t>
            </a:r>
            <a:r>
              <a:rPr kumimoji="0" lang="en-US" sz="1200" b="0" i="0" u="none" strike="noStrike" cap="none" normalizeH="0" baseline="0" dirty="0" smtClean="0">
                <a:ln>
                  <a:noFill/>
                </a:ln>
                <a:solidFill>
                  <a:schemeClr val="tx1"/>
                </a:solidFill>
                <a:effectLst/>
                <a:latin typeface="Arial" pitchFamily="34" charset="0"/>
                <a:ea typeface="ヒラギノ角ゴ Pro W3"/>
                <a:cs typeface="Arial" pitchFamily="34" charset="0"/>
              </a:rPr>
              <a:t>have for accomplishing what they value and what their institution or clients need them to do.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1"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dirty="0" smtClean="0">
                <a:ln>
                  <a:noFill/>
                </a:ln>
                <a:solidFill>
                  <a:schemeClr val="tx1"/>
                </a:solidFill>
                <a:effectLst/>
                <a:latin typeface="Arial" pitchFamily="34" charset="0"/>
                <a:ea typeface="Calibri" pitchFamily="34" charset="0"/>
                <a:cs typeface="Arial" pitchFamily="34" charset="0"/>
              </a:rPr>
              <a:t>Managing attention, using resources, getting grim messages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dirty="0" smtClean="0">
                <a:ln>
                  <a:noFill/>
                </a:ln>
                <a:solidFill>
                  <a:schemeClr val="tx1"/>
                </a:solidFill>
                <a:effectLst/>
                <a:latin typeface="Arial" pitchFamily="34" charset="0"/>
                <a:ea typeface="Calibri" pitchFamily="34" charset="0"/>
                <a:cs typeface="Arial" pitchFamily="34" charset="0"/>
              </a:rPr>
              <a:t>across, dealing with dilemmas, putting things into a palatable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dirty="0" smtClean="0">
                <a:ln>
                  <a:noFill/>
                </a:ln>
                <a:solidFill>
                  <a:schemeClr val="tx1"/>
                </a:solidFill>
                <a:effectLst/>
                <a:latin typeface="Arial" pitchFamily="34" charset="0"/>
                <a:ea typeface="Calibri" pitchFamily="34" charset="0"/>
                <a:cs typeface="Arial" pitchFamily="34" charset="0"/>
              </a:rPr>
              <a:t>form so that people who are turned off by text can engage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dirty="0" smtClean="0">
                <a:ln>
                  <a:noFill/>
                </a:ln>
                <a:solidFill>
                  <a:schemeClr val="tx1"/>
                </a:solidFill>
                <a:effectLst/>
                <a:latin typeface="Arial" pitchFamily="34" charset="0"/>
                <a:ea typeface="Calibri" pitchFamily="34" charset="0"/>
                <a:cs typeface="Arial" pitchFamily="34" charset="0"/>
              </a:rPr>
              <a:t>with ideas at a higher level  </a:t>
            </a:r>
            <a:r>
              <a:rPr kumimoji="0" lang="en-GB" sz="1200" b="0" u="none" strike="noStrike" cap="none" normalizeH="0" baseline="0" dirty="0" smtClean="0">
                <a:ln>
                  <a:noFill/>
                </a:ln>
                <a:solidFill>
                  <a:schemeClr val="tx1"/>
                </a:solidFill>
                <a:effectLst/>
                <a:latin typeface="Arial" pitchFamily="34" charset="0"/>
                <a:ea typeface="Calibri" pitchFamily="34" charset="0"/>
                <a:cs typeface="Arial" pitchFamily="34" charset="0"/>
              </a:rPr>
              <a:t>Educational Developer R</a:t>
            </a:r>
            <a:endParaRPr kumimoji="0" lang="en-GB" sz="1200" b="0" u="none" strike="noStrike" cap="none" normalizeH="0" baseline="0" dirty="0" smtClean="0">
              <a:ln>
                <a:noFill/>
              </a:ln>
              <a:solidFill>
                <a:schemeClr val="tx1"/>
              </a:solidFill>
              <a:effectLst/>
              <a:latin typeface="Arial" pitchFamily="34" charset="0"/>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7276ED11-2604-4095-AF03-0690F2612382}" type="slidenum">
              <a:rPr lang="en-GB" smtClean="0"/>
              <a:pPr/>
              <a:t>25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276ED11-2604-4095-AF03-0690F2612382}" type="slidenum">
              <a:rPr lang="en-GB" smtClean="0"/>
              <a:pPr/>
              <a:t>29</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ヒラギノ角ゴ Pro W3"/>
                <a:cs typeface="Arial" pitchFamily="34" charset="0"/>
              </a:rPr>
              <a:t>Factors</a:t>
            </a:r>
            <a:r>
              <a:rPr kumimoji="0" lang="en-US" sz="1600" b="1" i="0" u="none" strike="noStrike" cap="none" normalizeH="0" dirty="0" smtClean="0">
                <a:ln>
                  <a:noFill/>
                </a:ln>
                <a:solidFill>
                  <a:schemeClr val="tx1"/>
                </a:solidFill>
                <a:effectLst/>
                <a:latin typeface="Arial" pitchFamily="34" charset="0"/>
                <a:ea typeface="ヒラギノ角ゴ Pro W3"/>
                <a:cs typeface="Arial" pitchFamily="34" charset="0"/>
              </a:rPr>
              <a:t> that encourage creativity in development</a:t>
            </a:r>
            <a:endParaRPr kumimoji="0" lang="en-GB"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Microsoft Sans Serif" pitchFamily="34" charset="0"/>
              <a:ea typeface="ヒラギノ角ゴ Pro W3"/>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u="none" strike="noStrike" cap="none" normalizeH="0" baseline="0" dirty="0" smtClean="0">
                <a:ln>
                  <a:noFill/>
                </a:ln>
                <a:solidFill>
                  <a:schemeClr val="tx1"/>
                </a:solidFill>
                <a:effectLst/>
                <a:latin typeface="Microsoft Sans Serif" pitchFamily="34" charset="0"/>
                <a:ea typeface="ヒラギノ角ゴ Pro W3"/>
                <a:cs typeface="Microsoft Sans Serif" pitchFamily="34" charset="0"/>
              </a:rPr>
              <a:t>Personal</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u="none" strike="noStrike" cap="none" normalizeH="0" baseline="0" dirty="0" smtClean="0">
                <a:ln>
                  <a:noFill/>
                </a:ln>
                <a:solidFill>
                  <a:schemeClr val="tx1"/>
                </a:solidFill>
                <a:effectLst/>
                <a:latin typeface="Microsoft Sans Serif" pitchFamily="34" charset="0"/>
                <a:ea typeface="ヒラギノ角ゴ Pro W3"/>
                <a:cs typeface="Microsoft Sans Serif" pitchFamily="34" charset="0"/>
              </a:rPr>
              <a:t> Ability to think and act creatively</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u="none" strike="noStrike" cap="none" normalizeH="0" baseline="0" dirty="0" smtClean="0">
                <a:ln>
                  <a:noFill/>
                </a:ln>
                <a:solidFill>
                  <a:schemeClr val="tx1"/>
                </a:solidFill>
                <a:effectLst/>
                <a:latin typeface="Microsoft Sans Serif" pitchFamily="34" charset="0"/>
                <a:ea typeface="ヒラギノ角ゴ Pro W3"/>
                <a:cs typeface="Microsoft Sans Serif" pitchFamily="34" charset="0"/>
              </a:rPr>
              <a:t> Having the capability to undertake the work or the belief that the necessary knowledge and capability can be developed</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u="none" strike="noStrike" cap="none" normalizeH="0" baseline="0" dirty="0" smtClean="0">
                <a:ln>
                  <a:noFill/>
                </a:ln>
                <a:solidFill>
                  <a:schemeClr val="tx1"/>
                </a:solidFill>
                <a:effectLst/>
                <a:latin typeface="Microsoft Sans Serif" pitchFamily="34" charset="0"/>
                <a:ea typeface="ヒラギノ角ゴ Pro W3"/>
                <a:cs typeface="Microsoft Sans Serif" pitchFamily="34" charset="0"/>
              </a:rPr>
              <a:t> Having particular attitudes or orientations – like being open to new ideas, willing to take risks and to persevere when faced with obstacles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u="none" strike="noStrike" cap="none" normalizeH="0" baseline="0" dirty="0" smtClean="0">
                <a:ln>
                  <a:noFill/>
                </a:ln>
                <a:solidFill>
                  <a:schemeClr val="tx1"/>
                </a:solidFill>
                <a:effectLst/>
                <a:latin typeface="Microsoft Sans Serif" pitchFamily="34" charset="0"/>
                <a:ea typeface="ヒラギノ角ゴ Pro W3"/>
                <a:cs typeface="Microsoft Sans Serif" pitchFamily="34" charset="0"/>
              </a:rPr>
              <a:t> Having the ability to persuade others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u="none" strike="noStrike" cap="none" normalizeH="0" baseline="0" dirty="0" smtClean="0">
                <a:ln>
                  <a:noFill/>
                </a:ln>
                <a:solidFill>
                  <a:schemeClr val="tx1"/>
                </a:solidFill>
                <a:effectLst/>
                <a:latin typeface="Microsoft Sans Serif" pitchFamily="34" charset="0"/>
                <a:ea typeface="ヒラギノ角ゴ Pro W3"/>
                <a:cs typeface="Microsoft Sans Serif" pitchFamily="34" charset="0"/>
              </a:rPr>
              <a:t> Being motivated from within</a:t>
            </a:r>
            <a:r>
              <a:rPr kumimoji="0" lang="en-US" b="0" i="1" u="none" strike="noStrike" cap="none" normalizeH="0" baseline="0" dirty="0" smtClean="0">
                <a:ln>
                  <a:noFill/>
                </a:ln>
                <a:solidFill>
                  <a:schemeClr val="tx1"/>
                </a:solidFill>
                <a:effectLst/>
                <a:latin typeface="Microsoft Sans Serif" pitchFamily="34" charset="0"/>
                <a:ea typeface="ヒラギノ角ゴ Pro W3"/>
                <a:cs typeface="Microsoft Sans Serif" pitchFamily="34" charset="0"/>
              </a:rPr>
              <a:t> intrinsic motivations</a:t>
            </a:r>
            <a:r>
              <a:rPr kumimoji="0" lang="en-US" b="0" i="1" u="none" strike="noStrike" cap="none" normalizeH="0" dirty="0" smtClean="0">
                <a:ln>
                  <a:noFill/>
                </a:ln>
                <a:solidFill>
                  <a:schemeClr val="tx1"/>
                </a:solidFill>
                <a:effectLst/>
                <a:latin typeface="Microsoft Sans Serif" pitchFamily="34" charset="0"/>
                <a:ea typeface="ヒラギノ角ゴ Pro W3"/>
                <a:cs typeface="Microsoft Sans Serif" pitchFamily="34" charset="0"/>
              </a:rPr>
              <a:t> </a:t>
            </a:r>
            <a:r>
              <a:rPr kumimoji="0" lang="en-US" b="0" i="1" u="none" strike="noStrike" cap="none" normalizeH="0" baseline="0" dirty="0" smtClean="0">
                <a:ln>
                  <a:noFill/>
                </a:ln>
                <a:solidFill>
                  <a:schemeClr val="tx1"/>
                </a:solidFill>
                <a:effectLst/>
                <a:latin typeface="Microsoft Sans Serif" pitchFamily="34" charset="0"/>
                <a:ea typeface="ヒラギノ角ゴ Pro W3"/>
                <a:cs typeface="Microsoft Sans Serif" pitchFamily="34" charset="0"/>
              </a:rPr>
              <a:t>might be triggered by:</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chemeClr val="tx1"/>
                </a:solidFill>
                <a:effectLst/>
                <a:latin typeface="Microsoft Sans Serif" pitchFamily="34" charset="0"/>
                <a:ea typeface="ヒラギノ角ゴ Pro W3"/>
                <a:cs typeface="Microsoft Sans Serif" pitchFamily="34" charset="0"/>
              </a:rPr>
              <a:t> a problem or issue needing resolution</a:t>
            </a:r>
            <a:r>
              <a:rPr kumimoji="0" lang="en-US" b="0" i="0" u="none" strike="noStrike" cap="none" normalizeH="0" dirty="0" smtClean="0">
                <a:ln>
                  <a:noFill/>
                </a:ln>
                <a:solidFill>
                  <a:schemeClr val="tx1"/>
                </a:solidFill>
                <a:effectLst/>
                <a:latin typeface="Microsoft Sans Serif" pitchFamily="34" charset="0"/>
                <a:ea typeface="ヒラギノ角ゴ Pro W3"/>
                <a:cs typeface="Microsoft Sans Serif" pitchFamily="34" charset="0"/>
              </a:rPr>
              <a:t> </a:t>
            </a:r>
            <a:r>
              <a:rPr kumimoji="0" lang="en-US" b="0" i="0" u="none" strike="noStrike" cap="none" normalizeH="0" baseline="0" dirty="0" smtClean="0">
                <a:ln>
                  <a:noFill/>
                </a:ln>
                <a:solidFill>
                  <a:schemeClr val="tx1"/>
                </a:solidFill>
                <a:effectLst/>
                <a:latin typeface="Microsoft Sans Serif" pitchFamily="34" charset="0"/>
                <a:ea typeface="ヒラギノ角ゴ Pro W3"/>
                <a:cs typeface="Microsoft Sans Serif" pitchFamily="34" charset="0"/>
              </a:rPr>
              <a:t>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dirty="0" smtClean="0">
                <a:latin typeface="Microsoft Sans Serif" pitchFamily="34" charset="0"/>
                <a:ea typeface="ヒラギノ角ゴ Pro W3"/>
                <a:cs typeface="Microsoft Sans Serif" pitchFamily="34" charset="0"/>
              </a:rPr>
              <a:t> exposure to an exiting idea or practice</a:t>
            </a:r>
            <a:r>
              <a:rPr kumimoji="0" lang="en-US" b="0" i="0" u="none" strike="noStrike" cap="none" normalizeH="0" baseline="0" dirty="0" smtClean="0">
                <a:ln>
                  <a:noFill/>
                </a:ln>
                <a:solidFill>
                  <a:schemeClr val="tx1"/>
                </a:solidFill>
                <a:effectLst/>
                <a:latin typeface="Microsoft Sans Serif" pitchFamily="34" charset="0"/>
                <a:ea typeface="ヒラギノ角ゴ Pro W3"/>
                <a:cs typeface="Microsoft Sans Serif" pitchFamily="34" charset="0"/>
              </a:rPr>
              <a:t>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dirty="0" smtClean="0">
                <a:latin typeface="Microsoft Sans Serif" pitchFamily="34" charset="0"/>
                <a:ea typeface="ヒラギノ角ゴ Pro W3"/>
                <a:cs typeface="Microsoft Sans Serif" pitchFamily="34" charset="0"/>
              </a:rPr>
              <a:t> </a:t>
            </a:r>
            <a:r>
              <a:rPr kumimoji="0" lang="en-US" b="0" i="0" u="none" strike="noStrike" cap="none" normalizeH="0" baseline="0" dirty="0" smtClean="0">
                <a:ln>
                  <a:noFill/>
                </a:ln>
                <a:solidFill>
                  <a:schemeClr val="tx1"/>
                </a:solidFill>
                <a:effectLst/>
                <a:latin typeface="Microsoft Sans Serif" pitchFamily="34" charset="0"/>
                <a:ea typeface="ヒラギノ角ゴ Pro W3"/>
                <a:cs typeface="Microsoft Sans Serif" pitchFamily="34" charset="0"/>
              </a:rPr>
              <a:t>feelings of boredom and staleness</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Microsoft Sans Serif" pitchFamily="34" charset="0"/>
              <a:ea typeface="ヒラギノ角ゴ Pro W3"/>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Microsoft Sans Serif" pitchFamily="34" charset="0"/>
                <a:ea typeface="ヒラギノ角ゴ Pro W3"/>
                <a:cs typeface="Microsoft Sans Serif" pitchFamily="34" charset="0"/>
              </a:rPr>
              <a:t>Process factors</a:t>
            </a:r>
            <a:r>
              <a:rPr kumimoji="0" lang="en-US" b="0" i="0" u="none" strike="noStrike" cap="none" normalizeH="0" baseline="0" dirty="0" smtClean="0">
                <a:ln>
                  <a:noFill/>
                </a:ln>
                <a:solidFill>
                  <a:schemeClr val="tx1"/>
                </a:solidFill>
                <a:effectLst/>
                <a:latin typeface="Microsoft Sans Serif" pitchFamily="34" charset="0"/>
                <a:ea typeface="ヒラギノ角ゴ Pro W3"/>
                <a:cs typeface="Microsoft Sans Serif" pitchFamily="34" charset="0"/>
              </a:rPr>
              <a:t> relate</a:t>
            </a:r>
            <a:r>
              <a:rPr kumimoji="0" lang="en-US" b="0" i="0" u="none" strike="noStrike" cap="none" normalizeH="0" dirty="0" smtClean="0">
                <a:ln>
                  <a:noFill/>
                </a:ln>
                <a:solidFill>
                  <a:schemeClr val="tx1"/>
                </a:solidFill>
                <a:effectLst/>
                <a:latin typeface="Microsoft Sans Serif" pitchFamily="34" charset="0"/>
                <a:ea typeface="ヒラギノ角ゴ Pro W3"/>
                <a:cs typeface="Microsoft Sans Serif" pitchFamily="34" charset="0"/>
              </a:rPr>
              <a:t> to</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dirty="0" smtClean="0">
                <a:latin typeface="Microsoft Sans Serif" pitchFamily="34" charset="0"/>
                <a:ea typeface="ヒラギノ角ゴ Pro W3"/>
                <a:cs typeface="Microsoft Sans Serif" pitchFamily="34" charset="0"/>
              </a:rPr>
              <a:t> </a:t>
            </a:r>
            <a:r>
              <a:rPr kumimoji="0" lang="en-US" b="0" i="0" u="none" strike="noStrike" cap="none" normalizeH="0" baseline="0" dirty="0" smtClean="0">
                <a:ln>
                  <a:noFill/>
                </a:ln>
                <a:solidFill>
                  <a:schemeClr val="tx1"/>
                </a:solidFill>
                <a:effectLst/>
                <a:latin typeface="Microsoft Sans Serif" pitchFamily="34" charset="0"/>
                <a:ea typeface="ヒラギノ角ゴ Pro W3"/>
                <a:cs typeface="Microsoft Sans Serif" pitchFamily="34" charset="0"/>
              </a:rPr>
              <a:t> the dynamics of engagement and interaction – belief that good things will emerge from good work processes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dirty="0" smtClean="0">
                <a:ln>
                  <a:noFill/>
                </a:ln>
                <a:solidFill>
                  <a:schemeClr val="tx1"/>
                </a:solidFill>
                <a:effectLst/>
                <a:latin typeface="Microsoft Sans Serif" pitchFamily="34" charset="0"/>
                <a:ea typeface="ヒラギノ角ゴ Pro W3"/>
                <a:cs typeface="Microsoft Sans Serif" pitchFamily="34" charset="0"/>
              </a:rPr>
              <a:t>  the opportunities</a:t>
            </a:r>
            <a:r>
              <a:rPr kumimoji="0" lang="en-US" b="0" i="0" u="none" strike="noStrike" cap="none" normalizeH="0" baseline="0" dirty="0" smtClean="0">
                <a:ln>
                  <a:noFill/>
                </a:ln>
                <a:solidFill>
                  <a:schemeClr val="tx1"/>
                </a:solidFill>
                <a:effectLst/>
                <a:latin typeface="Microsoft Sans Serif" pitchFamily="34" charset="0"/>
                <a:ea typeface="ヒラギノ角ゴ Pro W3"/>
                <a:cs typeface="Microsoft Sans Serif" pitchFamily="34" charset="0"/>
              </a:rPr>
              <a:t> for </a:t>
            </a:r>
            <a:r>
              <a:rPr kumimoji="0" lang="en-US" b="0" i="0" u="none" strike="noStrike" cap="none" normalizeH="0" dirty="0" smtClean="0">
                <a:ln>
                  <a:noFill/>
                </a:ln>
                <a:solidFill>
                  <a:schemeClr val="tx1"/>
                </a:solidFill>
                <a:effectLst/>
                <a:latin typeface="Microsoft Sans Serif" pitchFamily="34" charset="0"/>
                <a:ea typeface="ヒラギノ角ゴ Pro W3"/>
                <a:cs typeface="Microsoft Sans Serif" pitchFamily="34" charset="0"/>
              </a:rPr>
              <a:t>communication in order to persuade or involve people </a:t>
            </a:r>
            <a:endParaRPr lang="en-US" dirty="0" smtClean="0">
              <a:latin typeface="Microsoft Sans Serif" pitchFamily="34" charset="0"/>
              <a:ea typeface="ヒラギノ角ゴ Pro W3"/>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dirty="0" smtClean="0">
                <a:ln>
                  <a:noFill/>
                </a:ln>
                <a:solidFill>
                  <a:schemeClr val="tx1"/>
                </a:solidFill>
                <a:effectLst/>
                <a:latin typeface="Microsoft Sans Serif" pitchFamily="34" charset="0"/>
                <a:ea typeface="ヒラギノ角ゴ Pro W3"/>
                <a:cs typeface="Microsoft Sans Serif" pitchFamily="34" charset="0"/>
              </a:rPr>
              <a:t>  meaningful and productive working relationships</a:t>
            </a:r>
            <a:r>
              <a:rPr lang="en-US" dirty="0" smtClean="0">
                <a:latin typeface="Microsoft Sans Serif" pitchFamily="34" charset="0"/>
                <a:ea typeface="ヒラギノ角ゴ Pro W3"/>
                <a:cs typeface="Microsoft Sans Serif" pitchFamily="34" charset="0"/>
              </a:rPr>
              <a:t> with colleagues/clients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dirty="0" smtClean="0">
                <a:ln>
                  <a:noFill/>
                </a:ln>
                <a:solidFill>
                  <a:schemeClr val="tx1"/>
                </a:solidFill>
                <a:effectLst/>
                <a:latin typeface="Microsoft Sans Serif" pitchFamily="34" charset="0"/>
                <a:ea typeface="ヒラギノ角ゴ Pro W3"/>
                <a:cs typeface="Microsoft Sans Serif" pitchFamily="34" charset="0"/>
              </a:rPr>
              <a:t>  h</a:t>
            </a:r>
            <a:r>
              <a:rPr kumimoji="0" lang="en-US" b="0" i="0" u="none" strike="noStrike" cap="none" normalizeH="0" baseline="0" dirty="0" smtClean="0">
                <a:ln>
                  <a:noFill/>
                </a:ln>
                <a:solidFill>
                  <a:schemeClr val="tx1"/>
                </a:solidFill>
                <a:effectLst/>
                <a:latin typeface="Microsoft Sans Serif" pitchFamily="34" charset="0"/>
                <a:ea typeface="ヒラギノ角ゴ Pro W3"/>
                <a:cs typeface="Microsoft Sans Serif" pitchFamily="34" charset="0"/>
              </a:rPr>
              <a:t>aving the freedom, time and space to develop something in a particular way</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Microsoft Sans Serif" pitchFamily="34" charset="0"/>
              <a:ea typeface="ヒラギノ角ゴ Pro W3"/>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tx1"/>
                </a:solidFill>
                <a:effectLst/>
                <a:latin typeface="Microsoft Sans Serif" pitchFamily="34" charset="0"/>
                <a:ea typeface="ヒラギノ角ゴ Pro W3"/>
                <a:cs typeface="Microsoft Sans Serif" pitchFamily="34" charset="0"/>
              </a:rPr>
              <a:t>Organisational</a:t>
            </a:r>
            <a:r>
              <a:rPr kumimoji="0" lang="en-US" b="1" i="0" u="none" strike="noStrike" cap="none" normalizeH="0" baseline="0" dirty="0" smtClean="0">
                <a:ln>
                  <a:noFill/>
                </a:ln>
                <a:solidFill>
                  <a:schemeClr val="tx1"/>
                </a:solidFill>
                <a:effectLst/>
                <a:latin typeface="Microsoft Sans Serif" pitchFamily="34" charset="0"/>
                <a:ea typeface="ヒラギノ角ゴ Pro W3"/>
                <a:cs typeface="Microsoft Sans Serif" pitchFamily="34" charset="0"/>
              </a:rPr>
              <a:t> / cultural / environmental factors</a:t>
            </a:r>
            <a:r>
              <a:rPr kumimoji="0" lang="en-US" b="0" i="0" u="none" strike="noStrike" cap="none" normalizeH="0" baseline="0" dirty="0" smtClean="0">
                <a:ln>
                  <a:noFill/>
                </a:ln>
                <a:solidFill>
                  <a:schemeClr val="tx1"/>
                </a:solidFill>
                <a:effectLst/>
                <a:latin typeface="Microsoft Sans Serif" pitchFamily="34" charset="0"/>
                <a:ea typeface="ヒラギノ角ゴ Pro W3"/>
                <a:cs typeface="Microsoft Sans Serif" pitchFamily="34" charset="0"/>
              </a:rPr>
              <a:t> that encourage include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dirty="0" smtClean="0">
                <a:latin typeface="Microsoft Sans Serif" pitchFamily="34" charset="0"/>
                <a:ea typeface="ヒラギノ角ゴ Pro W3"/>
                <a:cs typeface="Microsoft Sans Serif" pitchFamily="34" charset="0"/>
              </a:rPr>
              <a:t> </a:t>
            </a:r>
            <a:r>
              <a:rPr kumimoji="0" lang="en-US" b="0" i="0" u="none" strike="noStrike" cap="none" normalizeH="0" baseline="0" dirty="0" smtClean="0">
                <a:ln>
                  <a:noFill/>
                </a:ln>
                <a:solidFill>
                  <a:schemeClr val="tx1"/>
                </a:solidFill>
                <a:effectLst/>
                <a:latin typeface="Microsoft Sans Serif" pitchFamily="34" charset="0"/>
                <a:ea typeface="ヒラギノ角ゴ Pro W3"/>
                <a:cs typeface="Microsoft Sans Serif" pitchFamily="34" charset="0"/>
              </a:rPr>
              <a:t>managerial regimes that trusts and empowers developers and appreciates and values their efforts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dirty="0" smtClean="0">
                <a:latin typeface="Microsoft Sans Serif" pitchFamily="34" charset="0"/>
                <a:ea typeface="ヒラギノ角ゴ Pro W3"/>
                <a:cs typeface="Microsoft Sans Serif" pitchFamily="34" charset="0"/>
              </a:rPr>
              <a:t> </a:t>
            </a:r>
            <a:r>
              <a:rPr kumimoji="0" lang="en-US" b="0" i="0" u="none" strike="noStrike" cap="none" normalizeH="0" baseline="0" dirty="0" smtClean="0">
                <a:ln>
                  <a:noFill/>
                </a:ln>
                <a:solidFill>
                  <a:schemeClr val="tx1"/>
                </a:solidFill>
                <a:effectLst/>
                <a:latin typeface="Microsoft Sans Serif" pitchFamily="34" charset="0"/>
                <a:ea typeface="ヒラギノ角ゴ Pro W3"/>
                <a:cs typeface="Microsoft Sans Serif" pitchFamily="34" charset="0"/>
              </a:rPr>
              <a:t>being part of a supportive and productive team </a:t>
            </a:r>
            <a:endParaRPr lang="en-US" dirty="0" smtClean="0">
              <a:latin typeface="Microsoft Sans Serif" pitchFamily="34" charset="0"/>
              <a:ea typeface="ヒラギノ角ゴ Pro W3"/>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dirty="0" smtClean="0">
                <a:ln>
                  <a:noFill/>
                </a:ln>
                <a:solidFill>
                  <a:schemeClr val="tx1"/>
                </a:solidFill>
                <a:effectLst/>
                <a:latin typeface="Microsoft Sans Serif" pitchFamily="34" charset="0"/>
                <a:ea typeface="ヒラギノ角ゴ Pro W3"/>
                <a:cs typeface="Microsoft Sans Serif" pitchFamily="34" charset="0"/>
              </a:rPr>
              <a:t> </a:t>
            </a:r>
            <a:r>
              <a:rPr kumimoji="0" lang="en-US" b="0" i="0" u="none" strike="noStrike" cap="none" normalizeH="0" baseline="0" dirty="0" smtClean="0">
                <a:ln>
                  <a:noFill/>
                </a:ln>
                <a:solidFill>
                  <a:schemeClr val="tx1"/>
                </a:solidFill>
                <a:effectLst/>
                <a:latin typeface="Microsoft Sans Serif" pitchFamily="34" charset="0"/>
                <a:ea typeface="ヒラギノ角ゴ Pro W3"/>
                <a:cs typeface="Microsoft Sans Serif" pitchFamily="34" charset="0"/>
              </a:rPr>
              <a:t>a culture/community which values and cares about people</a:t>
            </a:r>
            <a:endParaRPr lang="en-GB"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GB" dirty="0" smtClean="0">
                <a:latin typeface="Arial" pitchFamily="34" charset="0"/>
                <a:ea typeface="ヒラギノ角ゴ Pro W3"/>
                <a:cs typeface="Arial" pitchFamily="34" charset="0"/>
              </a:rPr>
              <a:t> </a:t>
            </a:r>
            <a:r>
              <a:rPr lang="en-US" dirty="0" smtClean="0">
                <a:latin typeface="Microsoft Sans Serif" pitchFamily="34" charset="0"/>
                <a:ea typeface="ヒラギノ角ゴ Pro W3"/>
                <a:cs typeface="Microsoft Sans Serif" pitchFamily="34" charset="0"/>
              </a:rPr>
              <a:t>h</a:t>
            </a:r>
            <a:r>
              <a:rPr kumimoji="0" lang="en-US" b="0" i="0" u="none" strike="noStrike" cap="none" normalizeH="0" baseline="0" dirty="0" smtClean="0">
                <a:ln>
                  <a:noFill/>
                </a:ln>
                <a:solidFill>
                  <a:schemeClr val="tx1"/>
                </a:solidFill>
                <a:effectLst/>
                <a:latin typeface="Microsoft Sans Serif" pitchFamily="34" charset="0"/>
                <a:ea typeface="ヒラギノ角ゴ Pro W3"/>
                <a:cs typeface="Microsoft Sans Serif" pitchFamily="34" charset="0"/>
              </a:rPr>
              <a:t>aving sufficient resources. </a:t>
            </a:r>
            <a:r>
              <a:rPr kumimoji="0" lang="en-US" b="0" i="1" u="none" strike="noStrike" cap="none" normalizeH="0" baseline="0" dirty="0" smtClean="0">
                <a:ln>
                  <a:noFill/>
                </a:ln>
                <a:solidFill>
                  <a:schemeClr val="tx1"/>
                </a:solidFill>
                <a:effectLst/>
                <a:latin typeface="Microsoft Sans Serif" pitchFamily="34" charset="0"/>
                <a:ea typeface="ヒラギノ角ゴ Pro W3"/>
                <a:cs typeface="Microsoft Sans Serif" pitchFamily="34" charset="0"/>
              </a:rPr>
              <a:t>Limited resources do not necessarily stifle creativity as it is can be an incentive for resourcefulness.</a:t>
            </a:r>
            <a:endParaRPr kumimoji="0" lang="en-GB"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100" b="1" dirty="0" smtClean="0">
              <a:latin typeface="Microsoft Sans Serif" pitchFamily="34" charset="0"/>
              <a:ea typeface="Times New Roman" pitchFamily="18"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Microsoft Sans Serif" pitchFamily="34" charset="0"/>
                <a:ea typeface="Times New Roman" pitchFamily="18" charset="0"/>
                <a:cs typeface="Microsoft Sans Serif" pitchFamily="34" charset="0"/>
              </a:rPr>
              <a:t>Employment conditions</a:t>
            </a:r>
            <a:r>
              <a:rPr kumimoji="0" lang="en-GB" b="0" i="0" u="none" strike="noStrike" cap="none" normalizeH="0" baseline="0" dirty="0" smtClean="0">
                <a:ln>
                  <a:noFill/>
                </a:ln>
                <a:solidFill>
                  <a:schemeClr val="tx1"/>
                </a:solidFill>
                <a:effectLst/>
                <a:latin typeface="Microsoft Sans Serif" pitchFamily="34" charset="0"/>
                <a:ea typeface="Times New Roman" pitchFamily="18" charset="0"/>
                <a:cs typeface="Microsoft Sans Serif" pitchFamily="34" charset="0"/>
              </a:rPr>
              <a:t> or situations that provide the developer with the freedom/ autonomy/ flexibility/independence they need to fulfil their role.</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7276ED11-2604-4095-AF03-0690F2612382}" type="slidenum">
              <a:rPr lang="en-GB" smtClean="0"/>
              <a:pPr/>
              <a:t>32</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ヒラギノ角ゴ Pro W3" charset="0"/>
                <a:cs typeface="Arial" pitchFamily="34" charset="0"/>
              </a:rPr>
              <a:t>Personal factors like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1200" b="1" dirty="0" smtClean="0">
                <a:latin typeface="Arial" pitchFamily="34" charset="0"/>
                <a:ea typeface="ヒラギノ角ゴ Pro W3"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ヒラギノ角ゴ Pro W3" charset="0"/>
                <a:cs typeface="Arial" pitchFamily="34" charset="0"/>
              </a:rPr>
              <a:t>perceived shortcomings like lacking certain knowledge or skill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ea typeface="ヒラギノ角ゴ Pro W3" charset="0"/>
                <a:cs typeface="Arial" pitchFamily="34" charset="0"/>
              </a:rPr>
              <a:t> lack of new ideas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1200" dirty="0" smtClean="0">
                <a:latin typeface="Arial" pitchFamily="34" charset="0"/>
                <a:ea typeface="ヒラギノ角ゴ Pro W3" charset="0"/>
                <a:cs typeface="Arial" pitchFamily="34" charset="0"/>
              </a:rPr>
              <a:t> lack of</a:t>
            </a:r>
            <a:r>
              <a:rPr lang="en-US" sz="1200" baseline="0" dirty="0" smtClean="0">
                <a:latin typeface="Arial" pitchFamily="34" charset="0"/>
                <a:ea typeface="ヒラギノ角ゴ Pro W3" charset="0"/>
                <a:cs typeface="Arial" pitchFamily="34" charset="0"/>
              </a:rPr>
              <a:t> motivation, </a:t>
            </a:r>
            <a:r>
              <a:rPr lang="en-US" sz="1200" dirty="0" smtClean="0">
                <a:latin typeface="Arial" pitchFamily="34" charset="0"/>
                <a:ea typeface="ヒラギノ角ゴ Pro W3" charset="0"/>
                <a:cs typeface="Arial" pitchFamily="34" charset="0"/>
              </a:rPr>
              <a:t> feeling tired or stressed and </a:t>
            </a:r>
            <a:r>
              <a:rPr kumimoji="0" lang="en-US" sz="1200" b="0" i="0" u="none" strike="noStrike" cap="none" normalizeH="0" baseline="0" dirty="0" smtClean="0">
                <a:ln>
                  <a:noFill/>
                </a:ln>
                <a:solidFill>
                  <a:schemeClr val="tx1"/>
                </a:solidFill>
                <a:effectLst/>
                <a:latin typeface="Arial" pitchFamily="34" charset="0"/>
                <a:ea typeface="ヒラギノ角ゴ Pro W3" charset="0"/>
                <a:cs typeface="Arial" pitchFamily="34" charset="0"/>
              </a:rPr>
              <a:t>states of mind that affect ‘the will to be creative’ such as the impact of negative responses work, and</a:t>
            </a:r>
            <a:r>
              <a:rPr kumimoji="0" lang="en-US" sz="1200" b="0" i="0" u="none" strike="noStrike" cap="none" normalizeH="0" dirty="0" smtClean="0">
                <a:ln>
                  <a:noFill/>
                </a:ln>
                <a:solidFill>
                  <a:schemeClr val="tx1"/>
                </a:solidFill>
                <a:effectLst/>
                <a:latin typeface="Arial" pitchFamily="34" charset="0"/>
                <a:ea typeface="ヒラギノ角ゴ Pro W3"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ヒラギノ角ゴ Pro W3" charset="0"/>
                <a:cs typeface="Arial" pitchFamily="34" charset="0"/>
              </a:rPr>
              <a:t>not feeling supported or</a:t>
            </a:r>
            <a:r>
              <a:rPr lang="en-US" sz="1200" dirty="0" smtClean="0">
                <a:latin typeface="Arial" pitchFamily="34" charset="0"/>
                <a:ea typeface="ヒラギノ角ゴ Pro W3"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ヒラギノ角ゴ Pro W3" charset="0"/>
                <a:cs typeface="Arial" pitchFamily="34" charset="0"/>
              </a:rPr>
              <a:t>valued</a:t>
            </a:r>
          </a:p>
          <a:p>
            <a:pPr fontAlgn="base">
              <a:spcBef>
                <a:spcPct val="0"/>
              </a:spcBef>
              <a:spcAft>
                <a:spcPct val="0"/>
              </a:spcAft>
              <a:buFont typeface="Arial" pitchFamily="34" charset="0"/>
              <a:buChar char="•"/>
            </a:pPr>
            <a:r>
              <a:rPr lang="en-GB" sz="1200" dirty="0" smtClean="0">
                <a:solidFill>
                  <a:srgbClr val="000000"/>
                </a:solidFill>
                <a:latin typeface="Arial" pitchFamily="34" charset="0"/>
                <a:ea typeface="ヒラギノ角ゴ Pro W3" charset="0"/>
                <a:cs typeface="Arial" pitchFamily="34" charset="0"/>
              </a:rPr>
              <a:t> f</a:t>
            </a:r>
            <a:r>
              <a:rPr lang="en-US" sz="1200" dirty="0" smtClean="0">
                <a:solidFill>
                  <a:srgbClr val="000000"/>
                </a:solidFill>
                <a:latin typeface="Arial" pitchFamily="34" charset="0"/>
                <a:ea typeface="ヒラギノ角ゴ Pro W3" charset="0"/>
                <a:cs typeface="Arial" pitchFamily="34" charset="0"/>
              </a:rPr>
              <a:t>ear of ridicule</a:t>
            </a:r>
            <a:endParaRPr kumimoji="0" lang="en-US" sz="1200" b="0" i="0" u="none" strike="noStrike" cap="none" normalizeH="0" baseline="0" dirty="0" smtClean="0">
              <a:ln>
                <a:noFill/>
              </a:ln>
              <a:solidFill>
                <a:schemeClr val="tx1"/>
              </a:solidFill>
              <a:effectLst/>
              <a:latin typeface="Arial" pitchFamily="34" charset="0"/>
              <a:ea typeface="ヒラギノ角ゴ Pro W3"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r>
              <a:rPr lang="en-US" sz="1200" dirty="0" smtClean="0">
                <a:latin typeface="Arial" pitchFamily="34" charset="0"/>
                <a:ea typeface="ヒラギノ角ゴ Pro W3" charset="0"/>
                <a:cs typeface="Arial" pitchFamily="34" charset="0"/>
              </a:rPr>
              <a:t> l</a:t>
            </a:r>
            <a:r>
              <a:rPr kumimoji="0" lang="en-US" sz="1200" b="0" i="0" u="none" strike="noStrike" cap="none" normalizeH="0" baseline="0" dirty="0" smtClean="0">
                <a:ln>
                  <a:noFill/>
                </a:ln>
                <a:solidFill>
                  <a:schemeClr val="tx1"/>
                </a:solidFill>
                <a:effectLst/>
                <a:latin typeface="Arial" pitchFamily="34" charset="0"/>
                <a:ea typeface="ヒラギノ角ゴ Pro W3" charset="0"/>
                <a:cs typeface="Arial" pitchFamily="34" charset="0"/>
              </a:rPr>
              <a:t>ack of autonomy and feelings of disempowerment</a:t>
            </a: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r>
              <a:rPr lang="en-US" sz="1200" dirty="0" smtClean="0">
                <a:latin typeface="Arial" pitchFamily="34" charset="0"/>
                <a:ea typeface="ヒラギノ角ゴ Pro W3" charset="0"/>
                <a:cs typeface="Arial" pitchFamily="34" charset="0"/>
              </a:rPr>
              <a:t> e</a:t>
            </a:r>
            <a:r>
              <a:rPr kumimoji="0" lang="en-US" sz="1200" b="0" i="0" u="none" strike="noStrike" cap="none" normalizeH="0" baseline="0" dirty="0" smtClean="0">
                <a:ln>
                  <a:noFill/>
                </a:ln>
                <a:solidFill>
                  <a:srgbClr val="000000"/>
                </a:solidFill>
                <a:effectLst/>
                <a:latin typeface="Arial" pitchFamily="34" charset="0"/>
                <a:ea typeface="ヒラギノ角ゴ Pro W3" charset="0"/>
                <a:cs typeface="Arial" pitchFamily="34" charset="0"/>
              </a:rPr>
              <a:t>xcessive involvement in trivial tasks</a:t>
            </a:r>
            <a:endPar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dirty="0" smtClean="0">
              <a:latin typeface="Arial" pitchFamily="34" charset="0"/>
              <a:ea typeface="ヒラギノ角ゴ Pro W3"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ヒラギノ角ゴ Pro W3" charset="0"/>
                <a:cs typeface="Arial" pitchFamily="34" charset="0"/>
              </a:rPr>
              <a:t>Interpersonal factors like</a:t>
            </a:r>
            <a:endPar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000000"/>
                </a:solidFill>
                <a:effectLst/>
                <a:latin typeface="Arial" pitchFamily="34" charset="0"/>
                <a:ea typeface="ヒラギノ角ゴ Pro W3" charset="0"/>
                <a:cs typeface="Arial" pitchFamily="34" charset="0"/>
              </a:rPr>
              <a:t> other people with different priorities</a:t>
            </a:r>
            <a:endParaRPr lang="en-GB" sz="1200" dirty="0" smtClean="0">
              <a:latin typeface="Arial" pitchFamily="34" charset="0"/>
              <a:ea typeface="ヒラギノ角ゴ Pro W3"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GB" sz="1200" b="1" i="0" u="none" strike="noStrike" cap="none" normalizeH="0" dirty="0" smtClean="0">
                <a:ln>
                  <a:noFill/>
                </a:ln>
                <a:solidFill>
                  <a:schemeClr val="tx1"/>
                </a:solidFill>
                <a:effectLst/>
                <a:latin typeface="Arial" pitchFamily="34" charset="0"/>
                <a:ea typeface="ヒラギノ角ゴ Pro W3" charset="0"/>
                <a:cs typeface="Arial" pitchFamily="34" charset="0"/>
              </a:rPr>
              <a:t> </a:t>
            </a:r>
            <a:r>
              <a:rPr kumimoji="0" lang="en-US" sz="1200" i="0" u="none" strike="noStrike" cap="none" normalizeH="0" baseline="0" dirty="0" smtClean="0">
                <a:ln>
                  <a:noFill/>
                </a:ln>
                <a:solidFill>
                  <a:schemeClr val="tx1"/>
                </a:solidFill>
                <a:effectLst/>
                <a:latin typeface="Arial" pitchFamily="34" charset="0"/>
                <a:ea typeface="ヒラギノ角ゴ Pro W3" charset="0"/>
                <a:cs typeface="Arial" pitchFamily="34" charset="0"/>
              </a:rPr>
              <a:t>r</a:t>
            </a:r>
            <a:r>
              <a:rPr kumimoji="0" lang="en-US" sz="1200" b="0" i="0" u="none" strike="noStrike" cap="none" normalizeH="0" baseline="0" dirty="0" smtClean="0">
                <a:ln>
                  <a:noFill/>
                </a:ln>
                <a:solidFill>
                  <a:schemeClr val="tx1"/>
                </a:solidFill>
                <a:effectLst/>
                <a:latin typeface="Arial" pitchFamily="34" charset="0"/>
                <a:ea typeface="ヒラギノ角ゴ Pro W3" charset="0"/>
                <a:cs typeface="Arial" pitchFamily="34" charset="0"/>
              </a:rPr>
              <a:t>esistance to new ideas and general apathy</a:t>
            </a:r>
            <a:endParaRPr lang="en-GB" sz="1200" dirty="0" smtClean="0">
              <a:latin typeface="Arial" pitchFamily="34" charset="0"/>
              <a:ea typeface="ヒラギノ角ゴ Pro W3"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GB" sz="1200" b="0" i="0" u="none" strike="noStrike" cap="none" normalizeH="0" dirty="0" smtClean="0">
                <a:ln>
                  <a:noFill/>
                </a:ln>
                <a:solidFill>
                  <a:schemeClr val="tx1"/>
                </a:solidFill>
                <a:effectLst/>
                <a:latin typeface="Arial" pitchFamily="34" charset="0"/>
                <a:ea typeface="ヒラギノ角ゴ Pro W3" charset="0"/>
                <a:cs typeface="Arial" pitchFamily="34" charset="0"/>
              </a:rPr>
              <a:t> h</a:t>
            </a:r>
            <a:r>
              <a:rPr kumimoji="0" lang="en-US" sz="1200" b="0" i="0" u="none" strike="noStrike" cap="none" normalizeH="0" baseline="0" dirty="0" err="1" smtClean="0">
                <a:ln>
                  <a:noFill/>
                </a:ln>
                <a:solidFill>
                  <a:schemeClr val="tx1"/>
                </a:solidFill>
                <a:effectLst/>
                <a:latin typeface="Arial" pitchFamily="34" charset="0"/>
                <a:ea typeface="ヒラギノ角ゴ Pro W3" charset="0"/>
                <a:cs typeface="Arial" pitchFamily="34" charset="0"/>
              </a:rPr>
              <a:t>aving</a:t>
            </a:r>
            <a:r>
              <a:rPr kumimoji="0" lang="en-US" sz="1200" b="0" i="0" u="none" strike="noStrike" cap="none" normalizeH="0" baseline="0" dirty="0" smtClean="0">
                <a:ln>
                  <a:noFill/>
                </a:ln>
                <a:solidFill>
                  <a:schemeClr val="tx1"/>
                </a:solidFill>
                <a:effectLst/>
                <a:latin typeface="Arial" pitchFamily="34" charset="0"/>
                <a:ea typeface="ヒラギノ角ゴ Pro W3" charset="0"/>
                <a:cs typeface="Arial" pitchFamily="34" charset="0"/>
              </a:rPr>
              <a:t> to persuade a whole team before we start</a:t>
            </a:r>
            <a:endParaRPr lang="en-GB" sz="1200" dirty="0" smtClean="0">
              <a:latin typeface="Arial" pitchFamily="34" charset="0"/>
              <a:ea typeface="ヒラギノ角ゴ Pro W3"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GB" sz="1200" b="0" i="0" u="none" strike="noStrike" cap="none" normalizeH="0" dirty="0" smtClean="0">
                <a:ln>
                  <a:noFill/>
                </a:ln>
                <a:solidFill>
                  <a:schemeClr val="tx1"/>
                </a:solidFill>
                <a:effectLst/>
                <a:latin typeface="Arial" pitchFamily="34" charset="0"/>
                <a:ea typeface="ヒラギノ角ゴ Pro W3" charset="0"/>
                <a:cs typeface="Arial" pitchFamily="34" charset="0"/>
              </a:rPr>
              <a:t> h</a:t>
            </a:r>
            <a:r>
              <a:rPr kumimoji="0" lang="en-US" sz="1200" b="0" i="0" u="none" strike="noStrike" cap="none" normalizeH="0" baseline="0" dirty="0" err="1" smtClean="0">
                <a:ln>
                  <a:noFill/>
                </a:ln>
                <a:solidFill>
                  <a:schemeClr val="tx1"/>
                </a:solidFill>
                <a:effectLst/>
                <a:latin typeface="Arial" pitchFamily="34" charset="0"/>
                <a:ea typeface="ヒラギノ角ゴ Pro W3" charset="0"/>
                <a:cs typeface="Arial" pitchFamily="34" charset="0"/>
              </a:rPr>
              <a:t>aving</a:t>
            </a:r>
            <a:r>
              <a:rPr kumimoji="0" lang="en-US" sz="1200" b="0" i="0" u="none" strike="noStrike" cap="none" normalizeH="0" baseline="0" dirty="0" smtClean="0">
                <a:ln>
                  <a:noFill/>
                </a:ln>
                <a:solidFill>
                  <a:schemeClr val="tx1"/>
                </a:solidFill>
                <a:effectLst/>
                <a:latin typeface="Arial" pitchFamily="34" charset="0"/>
                <a:ea typeface="ヒラギノ角ゴ Pro W3" charset="0"/>
                <a:cs typeface="Arial" pitchFamily="34" charset="0"/>
              </a:rPr>
              <a:t> the credit for my idea hijacked </a:t>
            </a:r>
            <a:endParaRPr lang="en-GB" sz="1200" dirty="0" smtClean="0">
              <a:latin typeface="Arial" pitchFamily="34" charset="0"/>
              <a:ea typeface="ヒラギノ角ゴ Pro W3"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GB" sz="1200" b="0" i="0" u="none" strike="noStrike" cap="none" normalizeH="0" dirty="0" smtClean="0">
                <a:ln>
                  <a:noFill/>
                </a:ln>
                <a:solidFill>
                  <a:srgbClr val="000000"/>
                </a:solidFill>
                <a:effectLst/>
                <a:latin typeface="Arial" pitchFamily="34" charset="0"/>
                <a:ea typeface="ヒラギノ角ゴ Pro W3" charset="0"/>
                <a:cs typeface="Arial" pitchFamily="34" charset="0"/>
              </a:rPr>
              <a:t> m</a:t>
            </a:r>
            <a:r>
              <a:rPr kumimoji="0" lang="en-US" sz="1200" b="0" i="0" u="none" strike="noStrike" cap="none" normalizeH="0" baseline="0" dirty="0" err="1" smtClean="0">
                <a:ln>
                  <a:noFill/>
                </a:ln>
                <a:solidFill>
                  <a:srgbClr val="000000"/>
                </a:solidFill>
                <a:effectLst/>
                <a:latin typeface="Arial" pitchFamily="34" charset="0"/>
                <a:ea typeface="ヒラギノ角ゴ Pro W3" charset="0"/>
                <a:cs typeface="Arial" pitchFamily="34" charset="0"/>
              </a:rPr>
              <a:t>yopic</a:t>
            </a:r>
            <a:r>
              <a:rPr kumimoji="0" lang="en-US" sz="1200" b="0" i="0" u="none" strike="noStrike" cap="none" normalizeH="0" baseline="0" dirty="0" smtClean="0">
                <a:ln>
                  <a:noFill/>
                </a:ln>
                <a:solidFill>
                  <a:srgbClr val="000000"/>
                </a:solidFill>
                <a:effectLst/>
                <a:latin typeface="Arial" pitchFamily="34" charset="0"/>
                <a:ea typeface="ヒラギノ角ゴ Pro W3" charset="0"/>
                <a:cs typeface="Arial" pitchFamily="34" charset="0"/>
              </a:rPr>
              <a:t>/ instrumental/ intransigent senior staff</a:t>
            </a:r>
            <a:endParaRPr lang="en-GB" sz="1200" dirty="0" smtClean="0">
              <a:latin typeface="Arial" pitchFamily="34" charset="0"/>
              <a:ea typeface="ヒラギノ角ゴ Pro W3"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GB" sz="1200" b="0" i="0" u="none" strike="noStrike" cap="none" normalizeH="0" dirty="0" smtClean="0">
                <a:ln>
                  <a:noFill/>
                </a:ln>
                <a:solidFill>
                  <a:srgbClr val="000000"/>
                </a:solidFill>
                <a:effectLst/>
                <a:latin typeface="Arial" pitchFamily="34" charset="0"/>
                <a:ea typeface="ヒラギノ角ゴ Pro W3" charset="0"/>
                <a:cs typeface="Arial" pitchFamily="34" charset="0"/>
              </a:rPr>
              <a:t> o</a:t>
            </a:r>
            <a:r>
              <a:rPr kumimoji="0" lang="en-US" sz="1200" b="0" i="0" u="none" strike="noStrike" cap="none" normalizeH="0" baseline="0" dirty="0" err="1" smtClean="0">
                <a:ln>
                  <a:noFill/>
                </a:ln>
                <a:solidFill>
                  <a:srgbClr val="000000"/>
                </a:solidFill>
                <a:effectLst/>
                <a:latin typeface="Arial" pitchFamily="34" charset="0"/>
                <a:ea typeface="ヒラギノ角ゴ Pro W3" charset="0"/>
                <a:cs typeface="Arial" pitchFamily="34" charset="0"/>
              </a:rPr>
              <a:t>ther</a:t>
            </a:r>
            <a:r>
              <a:rPr kumimoji="0" lang="en-US" sz="1200" b="0" i="0" u="none" strike="noStrike" cap="none" normalizeH="0" baseline="0" dirty="0" smtClean="0">
                <a:ln>
                  <a:noFill/>
                </a:ln>
                <a:solidFill>
                  <a:srgbClr val="000000"/>
                </a:solidFill>
                <a:effectLst/>
                <a:latin typeface="Arial" pitchFamily="34" charset="0"/>
                <a:ea typeface="ヒラギノ角ゴ Pro W3" charset="0"/>
                <a:cs typeface="Arial" pitchFamily="34" charset="0"/>
              </a:rPr>
              <a:t> developers who dismiss anything that is different and challenges the status-quo</a:t>
            </a:r>
            <a:endParaRPr lang="en-GB" sz="1200" dirty="0" smtClean="0">
              <a:latin typeface="Arial" pitchFamily="34" charset="0"/>
              <a:ea typeface="ヒラギノ角ゴ Pro W3"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GB" sz="1200" b="0" i="0" u="none" strike="noStrike" cap="none" normalizeH="0" dirty="0" smtClean="0">
                <a:ln>
                  <a:noFill/>
                </a:ln>
                <a:solidFill>
                  <a:srgbClr val="000000"/>
                </a:solidFill>
                <a:effectLst/>
                <a:latin typeface="Arial" pitchFamily="34" charset="0"/>
                <a:ea typeface="ヒラギノ角ゴ Pro W3" charset="0"/>
                <a:cs typeface="Arial" pitchFamily="34" charset="0"/>
              </a:rPr>
              <a:t> </a:t>
            </a:r>
            <a:r>
              <a:rPr kumimoji="0" lang="en-US" sz="1200" b="0" i="0" u="none" strike="noStrike" cap="none" normalizeH="0" baseline="0" dirty="0" smtClean="0">
                <a:ln>
                  <a:noFill/>
                </a:ln>
                <a:solidFill>
                  <a:srgbClr val="000000"/>
                </a:solidFill>
                <a:effectLst/>
                <a:latin typeface="Arial" pitchFamily="34" charset="0"/>
                <a:ea typeface="ヒラギノ角ゴ Pro W3" charset="0"/>
                <a:cs typeface="Arial" pitchFamily="34" charset="0"/>
              </a:rPr>
              <a:t>academic staff who assert that more creative approaches are inappropriate and not academic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1200" dirty="0" smtClean="0">
                <a:solidFill>
                  <a:srgbClr val="000000"/>
                </a:solidFill>
                <a:latin typeface="Arial" pitchFamily="34" charset="0"/>
                <a:ea typeface="ヒラギノ角ゴ Pro W3" charset="0"/>
                <a:cs typeface="Arial" pitchFamily="34" charset="0"/>
              </a:rPr>
              <a:t> p</a:t>
            </a:r>
            <a:r>
              <a:rPr kumimoji="0" lang="en-US" sz="1200" b="0" i="0" u="none" strike="noStrike" cap="none" normalizeH="0" baseline="0" dirty="0" smtClean="0">
                <a:ln>
                  <a:noFill/>
                </a:ln>
                <a:solidFill>
                  <a:srgbClr val="000000"/>
                </a:solidFill>
                <a:effectLst/>
                <a:latin typeface="Arial" pitchFamily="34" charset="0"/>
                <a:ea typeface="ヒラギノ角ゴ Pro W3" charset="0"/>
                <a:cs typeface="Arial" pitchFamily="34" charset="0"/>
              </a:rPr>
              <a:t>eople who just don't get it.</a:t>
            </a:r>
            <a:endPar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sz="1200" b="1" dirty="0" err="1" smtClean="0">
                <a:latin typeface="Arial" pitchFamily="34" charset="0"/>
                <a:ea typeface="ヒラギノ角ゴ Pro W3" charset="0"/>
                <a:cs typeface="Arial" pitchFamily="34" charset="0"/>
              </a:rPr>
              <a:t>Organisational</a:t>
            </a:r>
            <a:r>
              <a:rPr lang="en-US" sz="1200" b="1" dirty="0" smtClean="0">
                <a:latin typeface="Arial" pitchFamily="34" charset="0"/>
                <a:ea typeface="ヒラギノ角ゴ Pro W3" charset="0"/>
                <a:cs typeface="Arial" pitchFamily="34" charset="0"/>
              </a:rPr>
              <a:t>/managerial/cultural/environmental factors like</a:t>
            </a:r>
            <a:endParaRPr lang="en-GB" sz="1200" dirty="0" smtClean="0">
              <a:latin typeface="Arial" pitchFamily="34" charset="0"/>
              <a:ea typeface="Times New Roman" pitchFamily="18" charset="0"/>
              <a:cs typeface="Arial" pitchFamily="34" charset="0"/>
            </a:endParaRPr>
          </a:p>
          <a:p>
            <a:pPr eaLnBrk="0" fontAlgn="base" hangingPunct="0">
              <a:spcBef>
                <a:spcPct val="0"/>
              </a:spcBef>
              <a:spcAft>
                <a:spcPct val="0"/>
              </a:spcAft>
              <a:buFont typeface="Arial" pitchFamily="34" charset="0"/>
              <a:buChar char="•"/>
            </a:pPr>
            <a:r>
              <a:rPr lang="en-US" sz="1200" dirty="0" smtClean="0">
                <a:latin typeface="Arial" pitchFamily="34" charset="0"/>
                <a:ea typeface="Times New Roman" pitchFamily="18" charset="0"/>
                <a:cs typeface="Arial" pitchFamily="34" charset="0"/>
              </a:rPr>
              <a:t> intimidating management styles</a:t>
            </a:r>
            <a:r>
              <a:rPr lang="en-GB" sz="1200" dirty="0" smtClean="0">
                <a:latin typeface="Arial" pitchFamily="34" charset="0"/>
                <a:ea typeface="Times New Roman" pitchFamily="18" charset="0"/>
                <a:cs typeface="Arial" pitchFamily="34" charset="0"/>
              </a:rPr>
              <a:t> - managers who don’t understand what academic</a:t>
            </a:r>
          </a:p>
          <a:p>
            <a:pPr eaLnBrk="0" fontAlgn="base" hangingPunct="0">
              <a:spcBef>
                <a:spcPct val="0"/>
              </a:spcBef>
              <a:spcAft>
                <a:spcPct val="0"/>
              </a:spcAft>
            </a:pPr>
            <a:r>
              <a:rPr lang="en-GB" sz="1200" dirty="0" smtClean="0">
                <a:latin typeface="Arial" pitchFamily="34" charset="0"/>
                <a:ea typeface="Times New Roman" pitchFamily="18" charset="0"/>
                <a:cs typeface="Arial" pitchFamily="34" charset="0"/>
              </a:rPr>
              <a:t>  development is and don’t value or encourage more risky and creative approaches</a:t>
            </a:r>
          </a:p>
          <a:p>
            <a:pPr eaLnBrk="0" fontAlgn="base" hangingPunct="0">
              <a:spcBef>
                <a:spcPct val="0"/>
              </a:spcBef>
              <a:spcAft>
                <a:spcPct val="0"/>
              </a:spcAft>
              <a:buFont typeface="Arial" pitchFamily="34" charset="0"/>
              <a:buChar char="•"/>
            </a:pPr>
            <a:r>
              <a:rPr lang="en-GB" sz="1200" dirty="0" smtClean="0">
                <a:latin typeface="Arial" pitchFamily="34" charset="0"/>
                <a:ea typeface="ヒラギノ角ゴ Pro W3" charset="0"/>
                <a:cs typeface="Arial" pitchFamily="34" charset="0"/>
              </a:rPr>
              <a:t> a</a:t>
            </a:r>
            <a:r>
              <a:rPr lang="en-US" sz="1200" dirty="0" err="1" smtClean="0">
                <a:latin typeface="Arial" pitchFamily="34" charset="0"/>
                <a:ea typeface="ヒラギノ角ゴ Pro W3" charset="0"/>
                <a:cs typeface="Arial" pitchFamily="34" charset="0"/>
              </a:rPr>
              <a:t>cademic</a:t>
            </a:r>
            <a:r>
              <a:rPr lang="en-US" sz="1200" dirty="0" smtClean="0">
                <a:latin typeface="Arial" pitchFamily="34" charset="0"/>
                <a:ea typeface="ヒラギノ角ゴ Pro W3" charset="0"/>
                <a:cs typeface="Arial" pitchFamily="34" charset="0"/>
              </a:rPr>
              <a:t> or managerial bureaucracy </a:t>
            </a:r>
            <a:r>
              <a:rPr lang="en-GB" sz="1200" dirty="0" smtClean="0">
                <a:latin typeface="Arial" pitchFamily="34" charset="0"/>
                <a:ea typeface="ヒラギノ角ゴ Pro W3" charset="0"/>
                <a:cs typeface="Arial" pitchFamily="34" charset="0"/>
              </a:rPr>
              <a:t>: </a:t>
            </a:r>
            <a:r>
              <a:rPr lang="en-GB" sz="1200" dirty="0" smtClean="0">
                <a:latin typeface="Arial" pitchFamily="34" charset="0"/>
                <a:ea typeface="Times New Roman" pitchFamily="18" charset="0"/>
                <a:cs typeface="Arial" pitchFamily="34" charset="0"/>
              </a:rPr>
              <a:t>KPIs applied to development</a:t>
            </a:r>
          </a:p>
          <a:p>
            <a:pPr eaLnBrk="0" fontAlgn="base" hangingPunct="0">
              <a:spcBef>
                <a:spcPct val="0"/>
              </a:spcBef>
              <a:spcAft>
                <a:spcPct val="0"/>
              </a:spcAft>
              <a:buFont typeface="Arial" pitchFamily="34" charset="0"/>
              <a:buChar char="•"/>
            </a:pPr>
            <a:r>
              <a:rPr lang="en-GB" sz="1200" dirty="0" smtClean="0">
                <a:latin typeface="Arial" pitchFamily="34" charset="0"/>
                <a:ea typeface="Times New Roman" pitchFamily="18" charset="0"/>
                <a:cs typeface="Arial" pitchFamily="34" charset="0"/>
              </a:rPr>
              <a:t> accountability regimes which make people/managers risk averse </a:t>
            </a:r>
          </a:p>
          <a:p>
            <a:pPr eaLnBrk="0" fontAlgn="base" hangingPunct="0">
              <a:spcBef>
                <a:spcPct val="0"/>
              </a:spcBef>
              <a:spcAft>
                <a:spcPct val="0"/>
              </a:spcAft>
              <a:buFont typeface="Arial" pitchFamily="34" charset="0"/>
              <a:buChar char="•"/>
            </a:pPr>
            <a:r>
              <a:rPr lang="en-GB" sz="1200" dirty="0" smtClean="0">
                <a:latin typeface="Arial" pitchFamily="34" charset="0"/>
                <a:ea typeface="Times New Roman" pitchFamily="18" charset="0"/>
                <a:cs typeface="Arial" pitchFamily="34" charset="0"/>
              </a:rPr>
              <a:t> </a:t>
            </a:r>
            <a:r>
              <a:rPr lang="en-GB" sz="1200" dirty="0" err="1" smtClean="0">
                <a:latin typeface="Arial" pitchFamily="34" charset="0"/>
                <a:ea typeface="Times New Roman" pitchFamily="18" charset="0"/>
                <a:cs typeface="Arial" pitchFamily="34" charset="0"/>
              </a:rPr>
              <a:t>i</a:t>
            </a:r>
            <a:r>
              <a:rPr lang="en-US" sz="1200" dirty="0" err="1" smtClean="0">
                <a:latin typeface="Arial" pitchFamily="34" charset="0"/>
                <a:ea typeface="Times New Roman" pitchFamily="18" charset="0"/>
                <a:cs typeface="Arial" pitchFamily="34" charset="0"/>
              </a:rPr>
              <a:t>nherent</a:t>
            </a:r>
            <a:r>
              <a:rPr lang="en-US" sz="1200" dirty="0" smtClean="0">
                <a:latin typeface="Arial" pitchFamily="34" charset="0"/>
                <a:ea typeface="Times New Roman" pitchFamily="18" charset="0"/>
                <a:cs typeface="Arial" pitchFamily="34" charset="0"/>
              </a:rPr>
              <a:t> conservatism</a:t>
            </a:r>
          </a:p>
          <a:p>
            <a:pPr eaLnBrk="0" fontAlgn="base" hangingPunct="0">
              <a:spcBef>
                <a:spcPct val="0"/>
              </a:spcBef>
              <a:spcAft>
                <a:spcPct val="0"/>
              </a:spcAft>
              <a:buFont typeface="Arial" pitchFamily="34" charset="0"/>
              <a:buChar char="•"/>
            </a:pPr>
            <a:r>
              <a:rPr lang="en-US" sz="1200" dirty="0" smtClean="0">
                <a:latin typeface="Arial" pitchFamily="34" charset="0"/>
                <a:ea typeface="Times New Roman" pitchFamily="18" charset="0"/>
                <a:cs typeface="Arial" pitchFamily="34" charset="0"/>
              </a:rPr>
              <a:t> lack of clarity and agreement on “the big picture” </a:t>
            </a:r>
            <a:endParaRPr lang="en-GB" sz="1200" dirty="0" smtClean="0">
              <a:latin typeface="Arial" pitchFamily="34" charset="0"/>
              <a:ea typeface="Times New Roman" pitchFamily="18" charset="0"/>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7276ED11-2604-4095-AF03-0690F2612382}" type="slidenum">
              <a:rPr lang="en-GB" smtClean="0"/>
              <a:pPr/>
              <a:t>33</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276ED11-2604-4095-AF03-0690F2612382}" type="slidenum">
              <a:rPr lang="en-GB" smtClean="0"/>
              <a:pPr/>
              <a:t>36</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r>
              <a:rPr lang="en-GB" b="1" dirty="0" smtClean="0"/>
              <a:t>The importance of significant others in creating an ‘inner life’ conducive to personal creativity</a:t>
            </a:r>
            <a:endParaRPr lang="en-GB" dirty="0" smtClean="0"/>
          </a:p>
          <a:p>
            <a:pPr>
              <a:defRPr/>
            </a:pPr>
            <a:r>
              <a:rPr lang="en-GB" dirty="0" smtClean="0"/>
              <a:t>Our ability to be creative is often constrained or enabled through the social environment we inhabit. Some aspects of our life, like work or education, involve social situations in which we interact, communicate with and engage in activity with other people to learn, accomplish things, provide services or produce things that we, and perhaps others, value. </a:t>
            </a:r>
          </a:p>
          <a:p>
            <a:pPr>
              <a:defRPr/>
            </a:pPr>
            <a:r>
              <a:rPr lang="en-GB" dirty="0" smtClean="0"/>
              <a:t> </a:t>
            </a:r>
          </a:p>
          <a:p>
            <a:pPr>
              <a:defRPr/>
            </a:pPr>
            <a:r>
              <a:rPr lang="en-GB" dirty="0" smtClean="0"/>
              <a:t>In such environments personal creativity may be a co-creative process in which we engage in collaborative activity to achieve shared goals. Recent research (</a:t>
            </a:r>
            <a:r>
              <a:rPr lang="en-GB" dirty="0" err="1" smtClean="0"/>
              <a:t>Amabile</a:t>
            </a:r>
            <a:r>
              <a:rPr lang="en-GB" dirty="0" smtClean="0"/>
              <a:t> and Kramer 2012) indicates that the single most important factor in igniting creativity, joy, trust, and productivity in workplace situations is simply a </a:t>
            </a:r>
            <a:r>
              <a:rPr lang="en-GB" b="1" dirty="0" smtClean="0"/>
              <a:t>sense of making progress on meaningful work.</a:t>
            </a:r>
            <a:r>
              <a:rPr lang="en-GB" dirty="0" smtClean="0"/>
              <a:t> </a:t>
            </a:r>
          </a:p>
          <a:p>
            <a:pPr>
              <a:defRPr/>
            </a:pPr>
            <a:endParaRPr lang="en-GB" dirty="0" smtClean="0"/>
          </a:p>
          <a:p>
            <a:pPr>
              <a:defRPr/>
            </a:pPr>
            <a:r>
              <a:rPr lang="en-GB" dirty="0" smtClean="0"/>
              <a:t>But creating an environment that fosters progress, and which promotes intrinsic motivation and attitudes that are more likely to engage people in creative activity requires effort. Using a diary-based method </a:t>
            </a:r>
            <a:r>
              <a:rPr lang="en-GB" dirty="0" err="1" smtClean="0"/>
              <a:t>Amabile</a:t>
            </a:r>
            <a:r>
              <a:rPr lang="en-GB" dirty="0" smtClean="0"/>
              <a:t> and Kramer collected and analysed confidential, personal stories from over 200 employees at seven companies in a variety of industries (over 12,000 daily diaries in total) looking for commonalities that influenced "inner work life," which the book defines as "the confluence of perceptions, emotions, and motivations that individuals experience as they react to and make sense of the events of their workday." Tangible incentives—salaries and bonuses—barely registered in the diaries. But the subject of progress, or lack of it featured prominently. Diary entries that reported work progress often showed an inner work life surge, which, in turn, increased the likelihood of creative productivity.</a:t>
            </a:r>
          </a:p>
          <a:p>
            <a:pPr>
              <a:defRPr/>
            </a:pPr>
            <a:r>
              <a:rPr lang="en-GB" dirty="0" smtClean="0"/>
              <a:t> </a:t>
            </a:r>
          </a:p>
          <a:p>
            <a:pPr>
              <a:defRPr/>
            </a:pPr>
            <a:r>
              <a:rPr lang="en-GB" dirty="0" smtClean="0"/>
              <a:t>In addition to studying the effect of progress, the researchers analysed the workday diaries to determine the factors that facilitated progress: catalysts (events that helped a project move forward) and "</a:t>
            </a:r>
            <a:r>
              <a:rPr lang="en-GB" dirty="0" err="1" smtClean="0"/>
              <a:t>nourishers</a:t>
            </a:r>
            <a:r>
              <a:rPr lang="en-GB" dirty="0" smtClean="0"/>
              <a:t>" (interpersonal interactions that lifted people's spirits). They also analysed the negative forms: inhibitors (events that induced setbacks) and toxins (interpersonal interactions that served to undermine employees' spirits.) Using analyses of stories in the diaries, the book outlines seven major catalysts for progress:</a:t>
            </a:r>
          </a:p>
          <a:p>
            <a:pPr>
              <a:defRPr/>
            </a:pPr>
            <a:r>
              <a:rPr lang="en-GB" dirty="0" smtClean="0"/>
              <a:t> </a:t>
            </a:r>
          </a:p>
          <a:p>
            <a:pPr>
              <a:defRPr/>
            </a:pPr>
            <a:r>
              <a:rPr lang="en-GB" b="1" dirty="0" smtClean="0"/>
              <a:t>Setting clear goals:</a:t>
            </a:r>
            <a:r>
              <a:rPr lang="en-GB" dirty="0" smtClean="0"/>
              <a:t>  it's important that the goals be reachable in a realistic time frame- achieving small wins is important to maintaining a sense of progress. </a:t>
            </a:r>
          </a:p>
          <a:p>
            <a:pPr>
              <a:defRPr/>
            </a:pPr>
            <a:r>
              <a:rPr lang="en-GB" b="1" dirty="0" smtClean="0"/>
              <a:t>Allowing autonomy:</a:t>
            </a:r>
            <a:r>
              <a:rPr lang="en-GB" dirty="0" smtClean="0"/>
              <a:t> people have to have autonomy in order to get there</a:t>
            </a:r>
          </a:p>
          <a:p>
            <a:pPr>
              <a:defRPr/>
            </a:pPr>
            <a:r>
              <a:rPr lang="en-GB" b="1" dirty="0" smtClean="0"/>
              <a:t>Providing resources:</a:t>
            </a:r>
            <a:r>
              <a:rPr lang="en-GB" dirty="0" smtClean="0"/>
              <a:t> that are sufficient and timely to accomplish whatever is being attempted</a:t>
            </a:r>
          </a:p>
          <a:p>
            <a:pPr>
              <a:defRPr/>
            </a:pPr>
            <a:r>
              <a:rPr lang="en-GB" b="1" dirty="0" smtClean="0"/>
              <a:t>Having enough time—but not too much—to complete a project</a:t>
            </a:r>
            <a:r>
              <a:rPr lang="en-GB" dirty="0" smtClean="0"/>
              <a:t> : extreme time pressure is bad for creative productivity, but low-to-moderate time pressure is good</a:t>
            </a:r>
          </a:p>
          <a:p>
            <a:pPr>
              <a:defRPr/>
            </a:pPr>
            <a:r>
              <a:rPr lang="en-GB" b="1" dirty="0" smtClean="0"/>
              <a:t>Offering help with the work</a:t>
            </a:r>
            <a:endParaRPr lang="en-GB" dirty="0" smtClean="0"/>
          </a:p>
          <a:p>
            <a:pPr>
              <a:defRPr/>
            </a:pPr>
            <a:r>
              <a:rPr lang="en-GB" b="1" dirty="0" smtClean="0"/>
              <a:t>Learning from both problems and successes : </a:t>
            </a:r>
            <a:r>
              <a:rPr lang="en-GB" dirty="0" smtClean="0"/>
              <a:t> an environment in which you are not punished or ridiculed if you do not succeed</a:t>
            </a:r>
          </a:p>
          <a:p>
            <a:pPr>
              <a:defRPr/>
            </a:pPr>
            <a:r>
              <a:rPr lang="en-GB" b="1" dirty="0" smtClean="0"/>
              <a:t>Allowing ideas to flow</a:t>
            </a:r>
            <a:endParaRPr lang="en-GB" dirty="0" smtClean="0"/>
          </a:p>
          <a:p>
            <a:pPr>
              <a:defRPr/>
            </a:pPr>
            <a:r>
              <a:rPr lang="en-GB" dirty="0" smtClean="0"/>
              <a:t> </a:t>
            </a:r>
          </a:p>
          <a:p>
            <a:pPr>
              <a:defRPr/>
            </a:pPr>
            <a:r>
              <a:rPr lang="en-GB" dirty="0" smtClean="0"/>
              <a:t>The research identified four </a:t>
            </a:r>
            <a:r>
              <a:rPr lang="en-GB" i="1" dirty="0" err="1" smtClean="0"/>
              <a:t>nourishers</a:t>
            </a:r>
            <a:r>
              <a:rPr lang="en-GB" dirty="0" smtClean="0"/>
              <a:t> necessary for a healthy inner work life: respect and recognition, encouragement, emotional support, and, finally, affiliation—any action that serves to develop mutual trust, appreciation, and even affection among co-workers. People are more likely to engage in creative activity when they encounter such environments. Perhaps there is something here we can learn from in the design and delivery of higher education experiences!</a:t>
            </a:r>
          </a:p>
          <a:p>
            <a:pPr>
              <a:defRPr/>
            </a:pPr>
            <a:endParaRPr lang="en-GB" dirty="0"/>
          </a:p>
        </p:txBody>
      </p:sp>
      <p:sp>
        <p:nvSpPr>
          <p:cNvPr id="41988" name="Slide Number Placeholder 3"/>
          <p:cNvSpPr>
            <a:spLocks noGrp="1"/>
          </p:cNvSpPr>
          <p:nvPr>
            <p:ph type="sldNum" sz="quarter" idx="5"/>
          </p:nvPr>
        </p:nvSpPr>
        <p:spPr>
          <a:noFill/>
        </p:spPr>
        <p:txBody>
          <a:bodyPr/>
          <a:lstStyle/>
          <a:p>
            <a:fld id="{790813D3-F54C-4249-A451-5800D93D0586}" type="slidenum">
              <a:rPr lang="en-GB" smtClean="0">
                <a:latin typeface="Arial" pitchFamily="34" charset="0"/>
                <a:ea typeface="MS PGothic" pitchFamily="34" charset="-128"/>
              </a:rPr>
              <a:pPr/>
              <a:t>37</a:t>
            </a:fld>
            <a:endParaRPr lang="en-GB" smtClean="0">
              <a:latin typeface="Arial" pitchFamily="34" charset="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We all</a:t>
            </a:r>
            <a:r>
              <a:rPr lang="en-GB" baseline="0" dirty="0" smtClean="0"/>
              <a:t> have histories of involvement and this is part of my history of involvement in creativity in higher ed. It’s a story of personal development, and my attempts develop thinking about a higher education.</a:t>
            </a:r>
            <a:endParaRPr lang="en-GB" dirty="0"/>
          </a:p>
        </p:txBody>
      </p:sp>
      <p:sp>
        <p:nvSpPr>
          <p:cNvPr id="4" name="Slide Number Placeholder 3"/>
          <p:cNvSpPr>
            <a:spLocks noGrp="1"/>
          </p:cNvSpPr>
          <p:nvPr>
            <p:ph type="sldNum" sz="quarter" idx="10"/>
          </p:nvPr>
        </p:nvSpPr>
        <p:spPr/>
        <p:txBody>
          <a:bodyPr/>
          <a:lstStyle/>
          <a:p>
            <a:fld id="{7276ED11-2604-4095-AF03-0690F2612382}"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b="0" kern="1200" dirty="0" smtClean="0">
                <a:solidFill>
                  <a:schemeClr val="tx1"/>
                </a:solidFill>
                <a:latin typeface="+mn-lt"/>
                <a:ea typeface="+mn-ea"/>
                <a:cs typeface="+mn-cs"/>
              </a:rPr>
              <a:t>The study of strategic change demonstrated the value and importance of bottom-up innovation within a comprehensive and sustained strategic change project. While top down initiatives, like the introduction of new business systems</a:t>
            </a:r>
            <a:r>
              <a:rPr lang="en-GB" sz="1200" b="0" kern="1200" baseline="0" dirty="0" smtClean="0">
                <a:solidFill>
                  <a:schemeClr val="tx1"/>
                </a:solidFill>
                <a:latin typeface="+mn-lt"/>
                <a:ea typeface="+mn-ea"/>
                <a:cs typeface="+mn-cs"/>
              </a:rPr>
              <a:t> </a:t>
            </a:r>
            <a:r>
              <a:rPr lang="en-GB" sz="1200" b="0" kern="1200" dirty="0" smtClean="0">
                <a:solidFill>
                  <a:schemeClr val="tx1"/>
                </a:solidFill>
                <a:latin typeface="+mn-lt"/>
                <a:ea typeface="+mn-ea"/>
                <a:cs typeface="+mn-cs"/>
              </a:rPr>
              <a:t>and processes are essential to enabling a university to be more effective, responsive and adaptive in its educational work, it is the innovators who provide the key resource to enact and embody the significant educational changes a university is trying to make. The study reveals that innovators thrive in an organisational culture where leaders and managers are encouraging, supporting and enabling. Where they have the resources - especially time to make change happen. Where the institution's systems and procedures  enable rather than hinder progress. Where they have the respect, emotional support and encouragement of managers and colleagues and where they can find help when they need it</a:t>
            </a:r>
            <a:r>
              <a:rPr lang="en-GB" sz="1200" b="0" kern="1200" baseline="0" dirty="0" smtClean="0">
                <a:solidFill>
                  <a:schemeClr val="tx1"/>
                </a:solidFill>
                <a:latin typeface="+mn-lt"/>
                <a:ea typeface="+mn-ea"/>
                <a:cs typeface="+mn-cs"/>
              </a:rPr>
              <a:t> and</a:t>
            </a:r>
            <a:r>
              <a:rPr lang="en-GB" sz="1200" b="0" kern="1200" dirty="0" smtClean="0">
                <a:solidFill>
                  <a:schemeClr val="tx1"/>
                </a:solidFill>
                <a:latin typeface="+mn-lt"/>
                <a:ea typeface="+mn-ea"/>
                <a:cs typeface="+mn-cs"/>
              </a:rPr>
              <a:t> where they feel their efforts have been valued and have made a positive difference.</a:t>
            </a:r>
          </a:p>
          <a:p>
            <a:r>
              <a:rPr lang="en-GB" sz="1200" b="0" kern="1200" dirty="0" smtClean="0">
                <a:solidFill>
                  <a:schemeClr val="tx1"/>
                </a:solidFill>
                <a:latin typeface="+mn-lt"/>
                <a:ea typeface="+mn-ea"/>
                <a:cs typeface="+mn-cs"/>
              </a:rPr>
              <a:t> </a:t>
            </a:r>
          </a:p>
          <a:p>
            <a:r>
              <a:rPr lang="en-GB" sz="1200" b="0" kern="1200" dirty="0" smtClean="0">
                <a:solidFill>
                  <a:schemeClr val="tx1"/>
                </a:solidFill>
                <a:latin typeface="+mn-lt"/>
                <a:ea typeface="+mn-ea"/>
                <a:cs typeface="+mn-cs"/>
              </a:rPr>
              <a:t>It stands to reason that for organisational change to be successful the conditions and situations embodied in the factors that innovators consider to be important in accomplishing significant change have to be supported and realised. Twelve factors </a:t>
            </a:r>
            <a:r>
              <a:rPr lang="en-GB" sz="1200" b="0" kern="1200" baseline="0" dirty="0" smtClean="0">
                <a:solidFill>
                  <a:schemeClr val="tx1"/>
                </a:solidFill>
                <a:latin typeface="+mn-lt"/>
                <a:ea typeface="+mn-ea"/>
                <a:cs typeface="+mn-cs"/>
              </a:rPr>
              <a:t>grouped under 1) leadership, management &amp; facilitation or 2) environment/culture </a:t>
            </a:r>
            <a:r>
              <a:rPr lang="en-GB" sz="1200" b="0" kern="1200" dirty="0" smtClean="0">
                <a:solidFill>
                  <a:schemeClr val="tx1"/>
                </a:solidFill>
                <a:latin typeface="+mn-lt"/>
                <a:ea typeface="+mn-ea"/>
                <a:cs typeface="+mn-cs"/>
              </a:rPr>
              <a:t>provide an overarching framework within which bottom-up innovation is more likely to be encouraged, supported and facilitated within a process of strategic change.</a:t>
            </a:r>
          </a:p>
          <a:p>
            <a:r>
              <a:rPr lang="en-GB" sz="1200" b="0" kern="120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7276ED11-2604-4095-AF03-0690F2612382}" type="slidenum">
              <a:rPr lang="en-GB" smtClean="0"/>
              <a:pPr/>
              <a:t>38</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276ED11-2604-4095-AF03-0690F2612382}" type="slidenum">
              <a:rPr lang="en-GB" smtClean="0"/>
              <a:pPr/>
              <a:t>39</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marL="457200" indent="-457200">
              <a:spcBef>
                <a:spcPct val="50000"/>
              </a:spcBef>
              <a:buFontTx/>
              <a:buNone/>
            </a:pPr>
            <a:r>
              <a:rPr lang="en-US" dirty="0" smtClean="0">
                <a:cs typeface="Times New Roman" pitchFamily="18" charset="0"/>
              </a:rPr>
              <a:t>WE ARE ALL CREATIVE TO VARYING DEGREES AND IN VARYING WAYS. The pathway to becoming who</a:t>
            </a:r>
            <a:r>
              <a:rPr lang="en-US" baseline="0" dirty="0" smtClean="0">
                <a:cs typeface="Times New Roman" pitchFamily="18" charset="0"/>
              </a:rPr>
              <a:t> we want to become i</a:t>
            </a:r>
            <a:r>
              <a:rPr lang="en-US" dirty="0" smtClean="0">
                <a:cs typeface="Times New Roman" pitchFamily="18" charset="0"/>
              </a:rPr>
              <a:t>s a something we create for ourselves – in fact the idea of an ecology for</a:t>
            </a:r>
            <a:r>
              <a:rPr lang="en-US" baseline="0" dirty="0" smtClean="0">
                <a:cs typeface="Times New Roman" pitchFamily="18" charset="0"/>
              </a:rPr>
              <a:t> learning and development is probably a better metaphor and it is one of the fundamental ways in which we </a:t>
            </a:r>
            <a:r>
              <a:rPr lang="en-US" baseline="0" dirty="0" err="1" smtClean="0">
                <a:cs typeface="Times New Roman" pitchFamily="18" charset="0"/>
              </a:rPr>
              <a:t>utilise</a:t>
            </a:r>
            <a:r>
              <a:rPr lang="en-US" baseline="0" dirty="0" smtClean="0">
                <a:cs typeface="Times New Roman" pitchFamily="18" charset="0"/>
              </a:rPr>
              <a:t> creativity  Ultimately it is the way we engage with the experiences we create or encounter that determines the development we gain.</a:t>
            </a:r>
          </a:p>
          <a:p>
            <a:pPr marL="457200" indent="-457200">
              <a:spcBef>
                <a:spcPct val="50000"/>
              </a:spcBef>
              <a:buFontTx/>
              <a:buNone/>
            </a:pPr>
            <a:endParaRPr lang="en-US" baseline="0" dirty="0" smtClean="0">
              <a:cs typeface="Times New Roman" pitchFamily="18" charset="0"/>
            </a:endParaRPr>
          </a:p>
          <a:p>
            <a:pPr marL="457200" indent="-457200">
              <a:spcBef>
                <a:spcPct val="50000"/>
              </a:spcBef>
              <a:buFontTx/>
              <a:buNone/>
            </a:pPr>
            <a:endParaRPr lang="en-US" dirty="0" smtClean="0">
              <a:cs typeface="Times New Roman" pitchFamily="18" charset="0"/>
            </a:endParaRPr>
          </a:p>
          <a:p>
            <a:pPr marL="457200" indent="-457200">
              <a:spcBef>
                <a:spcPct val="50000"/>
              </a:spcBef>
              <a:buFontTx/>
              <a:buNone/>
            </a:pPr>
            <a:endParaRPr lang="en-US" dirty="0" smtClean="0">
              <a:cs typeface="Times New Roman" pitchFamily="18" charset="0"/>
            </a:endParaRPr>
          </a:p>
          <a:p>
            <a:pPr marL="457200" indent="-457200">
              <a:spcBef>
                <a:spcPct val="50000"/>
              </a:spcBef>
              <a:buFontTx/>
              <a:buNone/>
            </a:pPr>
            <a:endParaRPr lang="en-US" dirty="0" smtClean="0">
              <a:cs typeface="Times New Roman" pitchFamily="18" charset="0"/>
            </a:endParaRPr>
          </a:p>
        </p:txBody>
      </p:sp>
      <p:sp>
        <p:nvSpPr>
          <p:cNvPr id="55300" name="Slide Number Placeholder 3"/>
          <p:cNvSpPr>
            <a:spLocks noGrp="1"/>
          </p:cNvSpPr>
          <p:nvPr>
            <p:ph type="sldNum" sz="quarter" idx="5"/>
          </p:nvPr>
        </p:nvSpPr>
        <p:spPr>
          <a:noFill/>
        </p:spPr>
        <p:txBody>
          <a:bodyPr/>
          <a:lstStyle/>
          <a:p>
            <a:fld id="{C705350D-16DF-4B7B-A202-37C4DBE43581}" type="slidenum">
              <a:rPr lang="en-GB" smtClean="0">
                <a:ea typeface="MS PGothic" pitchFamily="34" charset="-128"/>
              </a:rPr>
              <a:pPr/>
              <a:t>40</a:t>
            </a:fld>
            <a:endParaRPr lang="en-GB" smtClean="0">
              <a:ea typeface="MS PGothic"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276ED11-2604-4095-AF03-0690F2612382}" type="slidenum">
              <a:rPr lang="en-GB" smtClean="0"/>
              <a:pPr/>
              <a:t>41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When</a:t>
            </a:r>
            <a:r>
              <a:rPr lang="en-GB" baseline="0" dirty="0" smtClean="0"/>
              <a:t> we think about creativity we often overlook the most fundamental thing. The process we create to learn and achieve through which we develop</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7276ED11-2604-4095-AF03-0690F2612382}"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very act of bringing such processes into existence is an act of creativity.</a:t>
            </a:r>
            <a:endParaRPr lang="en-GB" sz="1200" b="0" dirty="0" smtClean="0">
              <a:latin typeface="Arial" pitchFamily="34" charset="0"/>
              <a:cs typeface="Arial" pitchFamily="34" charset="0"/>
            </a:endParaRPr>
          </a:p>
          <a:p>
            <a:pPr algn="l"/>
            <a:endParaRPr lang="en-GB" sz="1200" b="0" dirty="0" smtClean="0">
              <a:latin typeface="Arial" pitchFamily="34" charset="0"/>
              <a:cs typeface="Arial" pitchFamily="34" charset="0"/>
            </a:endParaRPr>
          </a:p>
          <a:p>
            <a:pPr algn="l"/>
            <a:r>
              <a:rPr lang="en-GB" sz="1200" b="0" dirty="0" smtClean="0">
                <a:latin typeface="Arial" pitchFamily="34" charset="0"/>
                <a:cs typeface="Arial" pitchFamily="34" charset="0"/>
              </a:rPr>
              <a:t>'the emergence in action of a novel relational </a:t>
            </a:r>
            <a:r>
              <a:rPr lang="en-GB" sz="1200" b="0" i="1" dirty="0" err="1" smtClean="0">
                <a:latin typeface="Arial" pitchFamily="34" charset="0"/>
                <a:cs typeface="Arial" pitchFamily="34" charset="0"/>
              </a:rPr>
              <a:t>proocess</a:t>
            </a:r>
            <a:r>
              <a:rPr lang="en-GB" sz="1200" b="0" i="1" baseline="0" dirty="0" smtClean="0">
                <a:latin typeface="Arial" pitchFamily="34" charset="0"/>
                <a:cs typeface="Arial" pitchFamily="34" charset="0"/>
              </a:rPr>
              <a:t> </a:t>
            </a:r>
            <a:r>
              <a:rPr lang="en-GB" sz="1200" b="0" dirty="0" smtClean="0">
                <a:latin typeface="Arial" pitchFamily="34" charset="0"/>
                <a:cs typeface="Arial" pitchFamily="34" charset="0"/>
              </a:rPr>
              <a:t>growing out of the uniqueness of the individual on the one hand, and the materials, events, people, or circumstances of his life' </a:t>
            </a:r>
          </a:p>
          <a:p>
            <a:pPr algn="l"/>
            <a:endParaRPr lang="en-GB" sz="1200" b="0" dirty="0" smtClean="0">
              <a:latin typeface="Arial" pitchFamily="34" charset="0"/>
              <a:cs typeface="Arial" pitchFamily="34" charset="0"/>
            </a:endParaRPr>
          </a:p>
          <a:p>
            <a:pPr algn="l"/>
            <a:r>
              <a:rPr lang="en-GB" sz="1200" b="0" dirty="0" smtClean="0">
                <a:latin typeface="Arial" pitchFamily="34" charset="0"/>
                <a:cs typeface="Arial" pitchFamily="34" charset="0"/>
              </a:rPr>
              <a:t>Carl Rogers (1960)</a:t>
            </a:r>
          </a:p>
          <a:p>
            <a:endParaRPr lang="en-GB" dirty="0"/>
          </a:p>
        </p:txBody>
      </p:sp>
      <p:sp>
        <p:nvSpPr>
          <p:cNvPr id="4" name="Slide Number Placeholder 3"/>
          <p:cNvSpPr>
            <a:spLocks noGrp="1"/>
          </p:cNvSpPr>
          <p:nvPr>
            <p:ph type="sldNum" sz="quarter" idx="10"/>
          </p:nvPr>
        </p:nvSpPr>
        <p:spPr/>
        <p:txBody>
          <a:bodyPr/>
          <a:lstStyle/>
          <a:p>
            <a:fld id="{7276ED11-2604-4095-AF03-0690F2612382}"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GB" dirty="0" smtClean="0"/>
              <a:t>What learners need is reassurance that they are creative. They need conceptions of creativity that they can readily relate to in their own lives.</a:t>
            </a:r>
          </a:p>
          <a:p>
            <a:pPr>
              <a:defRPr/>
            </a:pPr>
            <a:endParaRPr lang="en-GB" dirty="0" smtClean="0"/>
          </a:p>
          <a:p>
            <a:pPr>
              <a:defRPr/>
            </a:pPr>
            <a:r>
              <a:rPr lang="en-GB" dirty="0" err="1" smtClean="0"/>
              <a:t>Vygotsky</a:t>
            </a:r>
            <a:r>
              <a:rPr lang="en-GB" dirty="0" smtClean="0"/>
              <a:t>, one of the great thought leaders in learning and development,</a:t>
            </a:r>
            <a:r>
              <a:rPr lang="en-GB" dirty="0" smtClean="0">
                <a:latin typeface="Microsoft Sans Serif" pitchFamily="34" charset="0"/>
                <a:cs typeface="Microsoft Sans Serif" pitchFamily="34" charset="0"/>
              </a:rPr>
              <a:t> 'any human act that gives rise to something new </a:t>
            </a:r>
          </a:p>
          <a:p>
            <a:pPr>
              <a:defRPr/>
            </a:pPr>
            <a:r>
              <a:rPr lang="en-GB" dirty="0" smtClean="0">
                <a:latin typeface="Microsoft Sans Serif" pitchFamily="34" charset="0"/>
                <a:cs typeface="Microsoft Sans Serif" pitchFamily="34" charset="0"/>
              </a:rPr>
              <a:t>is.... a creative act, regardless of whether what  was created is a physical object or some mental or emotional construct that lives within </a:t>
            </a:r>
          </a:p>
          <a:p>
            <a:pPr>
              <a:defRPr/>
            </a:pPr>
            <a:r>
              <a:rPr lang="en-GB" dirty="0" smtClean="0">
                <a:latin typeface="Microsoft Sans Serif" pitchFamily="34" charset="0"/>
                <a:cs typeface="Microsoft Sans Serif" pitchFamily="34" charset="0"/>
              </a:rPr>
              <a:t>the person who created it and is known only to him’ Lev </a:t>
            </a:r>
            <a:r>
              <a:rPr lang="en-GB" dirty="0" err="1" smtClean="0">
                <a:latin typeface="Microsoft Sans Serif" pitchFamily="34" charset="0"/>
                <a:cs typeface="Microsoft Sans Serif" pitchFamily="34" charset="0"/>
              </a:rPr>
              <a:t>Vygotsky</a:t>
            </a:r>
            <a:r>
              <a:rPr lang="en-GB" dirty="0" smtClean="0">
                <a:latin typeface="Microsoft Sans Serif" pitchFamily="34" charset="0"/>
                <a:cs typeface="Microsoft Sans Serif" pitchFamily="34" charset="0"/>
              </a:rPr>
              <a:t> </a:t>
            </a:r>
          </a:p>
          <a:p>
            <a:pPr>
              <a:defRPr/>
            </a:pPr>
            <a:endParaRPr lang="en-GB" dirty="0" smtClean="0"/>
          </a:p>
          <a:p>
            <a:pPr>
              <a:defRPr/>
            </a:pPr>
            <a:endParaRPr lang="en-GB" dirty="0" smtClean="0"/>
          </a:p>
          <a:p>
            <a:pPr>
              <a:defRPr/>
            </a:pPr>
            <a:endParaRPr lang="en-GB" dirty="0" smtClean="0"/>
          </a:p>
          <a:p>
            <a:pPr>
              <a:defRPr/>
            </a:pPr>
            <a:endParaRPr lang="en-GB" dirty="0" smtClean="0"/>
          </a:p>
          <a:p>
            <a:pPr>
              <a:defRPr/>
            </a:pPr>
            <a:endParaRPr lang="en-GB" dirty="0" smtClean="0"/>
          </a:p>
          <a:p>
            <a:pPr>
              <a:defRPr/>
            </a:pPr>
            <a:endParaRPr lang="en-GB" dirty="0" smtClean="0"/>
          </a:p>
          <a:p>
            <a:pPr>
              <a:defRPr/>
            </a:pPr>
            <a:r>
              <a:rPr lang="en-GB" dirty="0" smtClean="0"/>
              <a:t> view provides a powerful way of embedding our creativity in our own mental and emotional lives. If we accept his conception then we are all creative and all more or less continuously creating. It is a fundamentally human characteristic.</a:t>
            </a:r>
          </a:p>
          <a:p>
            <a:pPr>
              <a:defRPr/>
            </a:pPr>
            <a:endParaRPr lang="en-GB" dirty="0" smtClean="0"/>
          </a:p>
          <a:p>
            <a:pPr>
              <a:defRPr/>
            </a:pPr>
            <a:r>
              <a:rPr lang="en-GB" dirty="0" smtClean="0"/>
              <a:t>Rogers provides a useful definition of personal creativity that we can all relate to and which can explain our creative acts.</a:t>
            </a:r>
          </a:p>
          <a:p>
            <a:pPr>
              <a:defRPr/>
            </a:pPr>
            <a:endParaRPr lang="en-GB" dirty="0" smtClean="0"/>
          </a:p>
          <a:p>
            <a:pPr>
              <a:defRPr/>
            </a:pPr>
            <a:endParaRPr lang="en-GB" dirty="0"/>
          </a:p>
        </p:txBody>
      </p:sp>
      <p:sp>
        <p:nvSpPr>
          <p:cNvPr id="44036" name="Slide Number Placeholder 3"/>
          <p:cNvSpPr>
            <a:spLocks noGrp="1"/>
          </p:cNvSpPr>
          <p:nvPr>
            <p:ph type="sldNum" sz="quarter" idx="5"/>
          </p:nvPr>
        </p:nvSpPr>
        <p:spPr>
          <a:noFill/>
        </p:spPr>
        <p:txBody>
          <a:bodyPr/>
          <a:lstStyle/>
          <a:p>
            <a:fld id="{01D7D021-1731-4F3F-8055-541903626B40}" type="slidenum">
              <a:rPr lang="en-GB" smtClean="0">
                <a:ea typeface="MS PGothic" pitchFamily="34" charset="-128"/>
              </a:rPr>
              <a:pPr/>
              <a:t>9</a:t>
            </a:fld>
            <a:endParaRPr lang="en-GB" smtClean="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All are relevant at the 70% agree/strongly agree level. All but one at 80% level. </a:t>
            </a:r>
          </a:p>
          <a:p>
            <a:r>
              <a:rPr lang="en-GB" dirty="0" smtClean="0"/>
              <a:t>Eight perceptions are relevant at the 90% agree/strongly agree level. </a:t>
            </a:r>
            <a:endParaRPr lang="en-GB" dirty="0"/>
          </a:p>
        </p:txBody>
      </p:sp>
      <p:sp>
        <p:nvSpPr>
          <p:cNvPr id="4" name="Slide Number Placeholder 3"/>
          <p:cNvSpPr>
            <a:spLocks noGrp="1"/>
          </p:cNvSpPr>
          <p:nvPr>
            <p:ph type="sldNum" sz="quarter" idx="10"/>
          </p:nvPr>
        </p:nvSpPr>
        <p:spPr/>
        <p:txBody>
          <a:bodyPr/>
          <a:lstStyle/>
          <a:p>
            <a:fld id="{7276ED11-2604-4095-AF03-0690F2612382}" type="slidenum">
              <a:rPr lang="en-GB" smtClean="0"/>
              <a:pPr/>
              <a:t>11</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7EAA01F9-1A56-4B5E-BAB0-7F249B537568}" type="slidenum">
              <a:rPr lang="en-GB" smtClean="0">
                <a:ea typeface="MS PGothic" pitchFamily="34" charset="-128"/>
              </a:rPr>
              <a:pPr/>
              <a:t>15</a:t>
            </a:fld>
            <a:endParaRPr lang="en-GB" smtClean="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GB" dirty="0" smtClean="0"/>
              <a:t>By combining Rogers definition or creativity with </a:t>
            </a:r>
            <a:r>
              <a:rPr lang="en-GB" dirty="0" err="1" smtClean="0"/>
              <a:t>Teressa</a:t>
            </a:r>
            <a:r>
              <a:rPr lang="en-GB" dirty="0" smtClean="0"/>
              <a:t> </a:t>
            </a:r>
            <a:r>
              <a:rPr lang="en-GB" dirty="0" err="1" smtClean="0"/>
              <a:t>Amabile’s</a:t>
            </a:r>
            <a:r>
              <a:rPr lang="en-GB" dirty="0" smtClean="0"/>
              <a:t> model and adding context because creative responses are context dependent – we can create a useful tool to help students understand their creativity. </a:t>
            </a:r>
          </a:p>
          <a:p>
            <a:pPr marL="228600" indent="-228600">
              <a:defRPr/>
            </a:pPr>
            <a:endParaRPr lang="en-GB" dirty="0" smtClean="0"/>
          </a:p>
          <a:p>
            <a:pPr marL="228600" indent="-228600">
              <a:defRPr/>
            </a:pPr>
            <a:endParaRPr lang="en-GB" dirty="0" smtClean="0"/>
          </a:p>
          <a:p>
            <a:pPr marL="228600" indent="-228600">
              <a:defRPr/>
            </a:pPr>
            <a:endParaRPr lang="en-GB" dirty="0" smtClean="0"/>
          </a:p>
          <a:p>
            <a:pPr>
              <a:defRPr/>
            </a:pPr>
            <a:endParaRPr lang="en-GB" dirty="0"/>
          </a:p>
        </p:txBody>
      </p:sp>
      <p:sp>
        <p:nvSpPr>
          <p:cNvPr id="48132" name="Slide Number Placeholder 3"/>
          <p:cNvSpPr>
            <a:spLocks noGrp="1"/>
          </p:cNvSpPr>
          <p:nvPr>
            <p:ph type="sldNum" sz="quarter" idx="5"/>
          </p:nvPr>
        </p:nvSpPr>
        <p:spPr>
          <a:noFill/>
        </p:spPr>
        <p:txBody>
          <a:bodyPr/>
          <a:lstStyle/>
          <a:p>
            <a:fld id="{16D77064-0AB9-45C8-80D9-B4342829BD8C}" type="slidenum">
              <a:rPr lang="en-GB" smtClean="0">
                <a:latin typeface="Arial" pitchFamily="34" charset="0"/>
                <a:ea typeface="MS PGothic" pitchFamily="34" charset="-128"/>
              </a:rPr>
              <a:pPr/>
              <a:t>16</a:t>
            </a:fld>
            <a:endParaRPr lang="en-GB" smtClean="0">
              <a:latin typeface="Arial" pitchFamily="34" charset="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GB" dirty="0" smtClean="0"/>
              <a:t>What learners need is reassurance that they are creative. They need conceptions of creativity that they can readily relate to in their own lives.</a:t>
            </a:r>
          </a:p>
          <a:p>
            <a:pPr>
              <a:defRPr/>
            </a:pPr>
            <a:endParaRPr lang="en-GB" dirty="0" smtClean="0"/>
          </a:p>
          <a:p>
            <a:pPr>
              <a:defRPr/>
            </a:pPr>
            <a:r>
              <a:rPr lang="en-GB" dirty="0" err="1" smtClean="0"/>
              <a:t>Vygotsky</a:t>
            </a:r>
            <a:r>
              <a:rPr lang="en-GB" dirty="0" smtClean="0"/>
              <a:t>, one of the great thought leaders in learning and development,</a:t>
            </a:r>
            <a:r>
              <a:rPr lang="en-GB" dirty="0" smtClean="0">
                <a:latin typeface="Microsoft Sans Serif" pitchFamily="34" charset="0"/>
                <a:cs typeface="Microsoft Sans Serif" pitchFamily="34" charset="0"/>
              </a:rPr>
              <a:t> 'any human act that gives rise to something new </a:t>
            </a:r>
          </a:p>
          <a:p>
            <a:pPr>
              <a:defRPr/>
            </a:pPr>
            <a:r>
              <a:rPr lang="en-GB" dirty="0" smtClean="0">
                <a:latin typeface="Microsoft Sans Serif" pitchFamily="34" charset="0"/>
                <a:cs typeface="Microsoft Sans Serif" pitchFamily="34" charset="0"/>
              </a:rPr>
              <a:t>is.... a creative act, regardless of whether what  was created is a physical object or some mental or emotional construct that lives within </a:t>
            </a:r>
          </a:p>
          <a:p>
            <a:pPr>
              <a:defRPr/>
            </a:pPr>
            <a:r>
              <a:rPr lang="en-GB" dirty="0" smtClean="0">
                <a:latin typeface="Microsoft Sans Serif" pitchFamily="34" charset="0"/>
                <a:cs typeface="Microsoft Sans Serif" pitchFamily="34" charset="0"/>
              </a:rPr>
              <a:t>the person who created it and is known only to him’ Lev </a:t>
            </a:r>
            <a:r>
              <a:rPr lang="en-GB" dirty="0" err="1" smtClean="0">
                <a:latin typeface="Microsoft Sans Serif" pitchFamily="34" charset="0"/>
                <a:cs typeface="Microsoft Sans Serif" pitchFamily="34" charset="0"/>
              </a:rPr>
              <a:t>Vygotsky</a:t>
            </a:r>
            <a:r>
              <a:rPr lang="en-GB" dirty="0" smtClean="0">
                <a:latin typeface="Microsoft Sans Serif" pitchFamily="34" charset="0"/>
                <a:cs typeface="Microsoft Sans Serif" pitchFamily="34" charset="0"/>
              </a:rPr>
              <a:t> </a:t>
            </a:r>
          </a:p>
          <a:p>
            <a:pPr>
              <a:defRPr/>
            </a:pPr>
            <a:endParaRPr lang="en-GB" dirty="0" smtClean="0"/>
          </a:p>
          <a:p>
            <a:pPr>
              <a:defRPr/>
            </a:pPr>
            <a:endParaRPr lang="en-GB" dirty="0" smtClean="0"/>
          </a:p>
          <a:p>
            <a:pPr>
              <a:defRPr/>
            </a:pPr>
            <a:endParaRPr lang="en-GB" dirty="0" smtClean="0"/>
          </a:p>
          <a:p>
            <a:pPr>
              <a:defRPr/>
            </a:pPr>
            <a:endParaRPr lang="en-GB" dirty="0" smtClean="0"/>
          </a:p>
          <a:p>
            <a:pPr>
              <a:defRPr/>
            </a:pPr>
            <a:endParaRPr lang="en-GB" dirty="0" smtClean="0"/>
          </a:p>
          <a:p>
            <a:pPr>
              <a:defRPr/>
            </a:pPr>
            <a:endParaRPr lang="en-GB" dirty="0" smtClean="0"/>
          </a:p>
          <a:p>
            <a:pPr>
              <a:defRPr/>
            </a:pPr>
            <a:r>
              <a:rPr lang="en-GB" dirty="0" smtClean="0"/>
              <a:t> view provides a powerful way of embedding our creativity in our own mental and emotional lives. If we accept his conception then we are all creative and all more or less continuously creating. It is a fundamentally human characteristic.</a:t>
            </a:r>
          </a:p>
          <a:p>
            <a:pPr>
              <a:defRPr/>
            </a:pPr>
            <a:endParaRPr lang="en-GB" dirty="0" smtClean="0"/>
          </a:p>
          <a:p>
            <a:pPr>
              <a:defRPr/>
            </a:pPr>
            <a:r>
              <a:rPr lang="en-GB" dirty="0" smtClean="0"/>
              <a:t>Rogers provides a useful definition of personal creativity that we can all relate to and which can explain our creative acts.</a:t>
            </a:r>
          </a:p>
          <a:p>
            <a:pPr>
              <a:defRPr/>
            </a:pPr>
            <a:endParaRPr lang="en-GB" dirty="0" smtClean="0"/>
          </a:p>
          <a:p>
            <a:pPr>
              <a:defRPr/>
            </a:pPr>
            <a:endParaRPr lang="en-GB" dirty="0"/>
          </a:p>
        </p:txBody>
      </p:sp>
      <p:sp>
        <p:nvSpPr>
          <p:cNvPr id="44036" name="Slide Number Placeholder 3"/>
          <p:cNvSpPr>
            <a:spLocks noGrp="1"/>
          </p:cNvSpPr>
          <p:nvPr>
            <p:ph type="sldNum" sz="quarter" idx="5"/>
          </p:nvPr>
        </p:nvSpPr>
        <p:spPr>
          <a:noFill/>
        </p:spPr>
        <p:txBody>
          <a:bodyPr/>
          <a:lstStyle/>
          <a:p>
            <a:fld id="{01D7D021-1731-4F3F-8055-541903626B40}" type="slidenum">
              <a:rPr lang="en-GB" smtClean="0">
                <a:ea typeface="MS PGothic" pitchFamily="34" charset="-128"/>
              </a:rPr>
              <a:pPr/>
              <a:t>18</a:t>
            </a:fld>
            <a:endParaRPr lang="en-GB" smtClean="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E36461-D1AB-4777-9F95-65DBAB68606E}" type="datetimeFigureOut">
              <a:rPr lang="en-GB" smtClean="0"/>
              <a:pPr/>
              <a:t>13/11/2013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68C486-FEF8-4722-911F-C2F963EE467D}" type="slidenum">
              <a:rPr lang="en-GB" smtClean="0"/>
              <a:pPr/>
              <a:t>‹#›</a:t>
            </a:fld>
            <a:endParaRPr lang="en-GB"/>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E36461-D1AB-4777-9F95-65DBAB68606E}" type="datetimeFigureOut">
              <a:rPr lang="en-GB" smtClean="0"/>
              <a:pPr/>
              <a:t>13/11/2013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68C486-FEF8-4722-911F-C2F963EE467D}" type="slidenum">
              <a:rPr lang="en-GB" smtClean="0"/>
              <a:pPr/>
              <a:t>‹#›</a:t>
            </a:fld>
            <a:endParaRPr lang="en-GB"/>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E36461-D1AB-4777-9F95-65DBAB68606E}" type="datetimeFigureOut">
              <a:rPr lang="en-GB" smtClean="0"/>
              <a:pPr/>
              <a:t>13/11/2013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68C486-FEF8-4722-911F-C2F963EE467D}" type="slidenum">
              <a:rPr lang="en-GB" smtClean="0"/>
              <a:pPr/>
              <a:t>‹#›</a:t>
            </a:fld>
            <a:endParaRPr lang="en-GB"/>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E36461-D1AB-4777-9F95-65DBAB68606E}" type="datetimeFigureOut">
              <a:rPr lang="en-GB" smtClean="0"/>
              <a:pPr/>
              <a:t>13/11/2013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68C486-FEF8-4722-911F-C2F963EE467D}" type="slidenum">
              <a:rPr lang="en-GB" smtClean="0"/>
              <a:pPr/>
              <a:t>‹#›</a:t>
            </a:fld>
            <a:endParaRPr lang="en-GB"/>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E36461-D1AB-4777-9F95-65DBAB68606E}" type="datetimeFigureOut">
              <a:rPr lang="en-GB" smtClean="0"/>
              <a:pPr/>
              <a:t>13/11/2013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68C486-FEF8-4722-911F-C2F963EE467D}" type="slidenum">
              <a:rPr lang="en-GB" smtClean="0"/>
              <a:pPr/>
              <a:t>‹#›</a:t>
            </a:fld>
            <a:endParaRPr lang="en-GB"/>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E36461-D1AB-4777-9F95-65DBAB68606E}" type="datetimeFigureOut">
              <a:rPr lang="en-GB" smtClean="0"/>
              <a:pPr/>
              <a:t>13/11/2013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68C486-FEF8-4722-911F-C2F963EE467D}" type="slidenum">
              <a:rPr lang="en-GB" smtClean="0"/>
              <a:pPr/>
              <a:t>‹#›</a:t>
            </a:fld>
            <a:endParaRPr lang="en-GB"/>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E36461-D1AB-4777-9F95-65DBAB68606E}" type="datetimeFigureOut">
              <a:rPr lang="en-GB" smtClean="0"/>
              <a:pPr/>
              <a:t>13/11/2013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68C486-FEF8-4722-911F-C2F963EE467D}" type="slidenum">
              <a:rPr lang="en-GB" smtClean="0"/>
              <a:pPr/>
              <a:t>‹#›</a:t>
            </a:fld>
            <a:endParaRPr lang="en-GB"/>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E36461-D1AB-4777-9F95-65DBAB68606E}" type="datetimeFigureOut">
              <a:rPr lang="en-GB" smtClean="0"/>
              <a:pPr/>
              <a:t>13/11/2013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68C486-FEF8-4722-911F-C2F963EE467D}" type="slidenum">
              <a:rPr lang="en-GB" smtClean="0"/>
              <a:pPr/>
              <a:t>‹#›</a:t>
            </a:fld>
            <a:endParaRPr lang="en-GB"/>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36461-D1AB-4777-9F95-65DBAB68606E}" type="datetimeFigureOut">
              <a:rPr lang="en-GB" smtClean="0"/>
              <a:pPr/>
              <a:t>13/11/2013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68C486-FEF8-4722-911F-C2F963EE467D}" type="slidenum">
              <a:rPr lang="en-GB" smtClean="0"/>
              <a:pPr/>
              <a:t>‹#›</a:t>
            </a:fld>
            <a:endParaRPr lang="en-GB"/>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36461-D1AB-4777-9F95-65DBAB68606E}" type="datetimeFigureOut">
              <a:rPr lang="en-GB" smtClean="0"/>
              <a:pPr/>
              <a:t>13/11/2013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68C486-FEF8-4722-911F-C2F963EE467D}" type="slidenum">
              <a:rPr lang="en-GB" smtClean="0"/>
              <a:pPr/>
              <a:t>‹#›</a:t>
            </a:fld>
            <a:endParaRPr lang="en-GB"/>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36461-D1AB-4777-9F95-65DBAB68606E}" type="datetimeFigureOut">
              <a:rPr lang="en-GB" smtClean="0"/>
              <a:pPr/>
              <a:t>13/11/2013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68C486-FEF8-4722-911F-C2F963EE467D}" type="slidenum">
              <a:rPr lang="en-GB" smtClean="0"/>
              <a:pPr/>
              <a:t>‹#›</a:t>
            </a:fld>
            <a:endParaRPr lang="en-GB"/>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36461-D1AB-4777-9F95-65DBAB68606E}" type="datetimeFigureOut">
              <a:rPr lang="en-GB" smtClean="0"/>
              <a:pPr/>
              <a:t>13/11/2013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8C486-FEF8-4722-911F-C2F963EE467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normanjackson.co.uk/seda.htm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1.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chart" Target="../charts/char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gif"/><Relationship Id="rId4" Type="http://schemas.openxmlformats.org/officeDocument/2006/relationships/image" Target="../media/image3.jpe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chart" Target="../charts/chart9.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chart" Target="../charts/chart11.xml"/><Relationship Id="rId4" Type="http://schemas.openxmlformats.org/officeDocument/2006/relationships/chart" Target="../charts/chart1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chart" Target="../charts/chart13.xml"/><Relationship Id="rId4" Type="http://schemas.openxmlformats.org/officeDocument/2006/relationships/chart" Target="../charts/char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chart" Target="../charts/chart14.xml"/></Relationships>
</file>

<file path=ppt/slides/_rels/slide24.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pn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 Id="rId5" Type="http://schemas.openxmlformats.org/officeDocument/2006/relationships/chart" Target="../charts/chart18.xml"/><Relationship Id="rId4" Type="http://schemas.openxmlformats.org/officeDocument/2006/relationships/chart" Target="../charts/chart17.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7.xml"/><Relationship Id="rId5" Type="http://schemas.openxmlformats.org/officeDocument/2006/relationships/chart" Target="../charts/chart22.xml"/><Relationship Id="rId4" Type="http://schemas.openxmlformats.org/officeDocument/2006/relationships/chart" Target="../charts/char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18" Type="http://schemas.openxmlformats.org/officeDocument/2006/relationships/image" Target="../media/image27.gif"/><Relationship Id="rId3" Type="http://schemas.openxmlformats.org/officeDocument/2006/relationships/image" Target="../media/image13.jpeg"/><Relationship Id="rId21" Type="http://schemas.openxmlformats.org/officeDocument/2006/relationships/image" Target="../media/image30.gif"/><Relationship Id="rId7" Type="http://schemas.openxmlformats.org/officeDocument/2006/relationships/image" Target="../media/image17.jpeg"/><Relationship Id="rId12" Type="http://schemas.openxmlformats.org/officeDocument/2006/relationships/image" Target="../media/image21.png"/><Relationship Id="rId17" Type="http://schemas.openxmlformats.org/officeDocument/2006/relationships/image" Target="../media/image26.gif"/><Relationship Id="rId2" Type="http://schemas.openxmlformats.org/officeDocument/2006/relationships/notesSlide" Target="../notesSlides/notesSlide3.xml"/><Relationship Id="rId16" Type="http://schemas.openxmlformats.org/officeDocument/2006/relationships/image" Target="../media/image25.jpeg"/><Relationship Id="rId20" Type="http://schemas.openxmlformats.org/officeDocument/2006/relationships/image" Target="../media/image29.gif"/><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0.png"/><Relationship Id="rId5" Type="http://schemas.openxmlformats.org/officeDocument/2006/relationships/image" Target="../media/image15.jpeg"/><Relationship Id="rId15" Type="http://schemas.openxmlformats.org/officeDocument/2006/relationships/image" Target="../media/image24.jpe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9.gif"/><Relationship Id="rId14" Type="http://schemas.openxmlformats.org/officeDocument/2006/relationships/image" Target="../media/image23.jpeg"/></Relationships>
</file>

<file path=ppt/slides/_rels/slide3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5.gi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18" Type="http://schemas.openxmlformats.org/officeDocument/2006/relationships/image" Target="../media/image27.gif"/><Relationship Id="rId3" Type="http://schemas.openxmlformats.org/officeDocument/2006/relationships/image" Target="../media/image13.jpeg"/><Relationship Id="rId21" Type="http://schemas.openxmlformats.org/officeDocument/2006/relationships/image" Target="../media/image30.gif"/><Relationship Id="rId7" Type="http://schemas.openxmlformats.org/officeDocument/2006/relationships/image" Target="../media/image17.jpeg"/><Relationship Id="rId12" Type="http://schemas.openxmlformats.org/officeDocument/2006/relationships/image" Target="../media/image21.png"/><Relationship Id="rId17" Type="http://schemas.openxmlformats.org/officeDocument/2006/relationships/image" Target="../media/image26.gif"/><Relationship Id="rId2" Type="http://schemas.openxmlformats.org/officeDocument/2006/relationships/notesSlide" Target="../notesSlides/notesSlide4.xml"/><Relationship Id="rId16" Type="http://schemas.openxmlformats.org/officeDocument/2006/relationships/image" Target="../media/image25.jpeg"/><Relationship Id="rId20" Type="http://schemas.openxmlformats.org/officeDocument/2006/relationships/image" Target="../media/image29.gif"/><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0.png"/><Relationship Id="rId5" Type="http://schemas.openxmlformats.org/officeDocument/2006/relationships/image" Target="../media/image15.jpeg"/><Relationship Id="rId15" Type="http://schemas.openxmlformats.org/officeDocument/2006/relationships/image" Target="../media/image24.jpe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9.gif"/><Relationship Id="rId14" Type="http://schemas.openxmlformats.org/officeDocument/2006/relationships/image" Target="../media/image23.jpeg"/></Relationships>
</file>

<file path=ppt/slides/_rels/slide40.xml.rels><?xml version="1.0" encoding="UTF-8" standalone="yes"?>
<Relationships xmlns="http://schemas.openxmlformats.org/package/2006/relationships"><Relationship Id="rId8" Type="http://schemas.openxmlformats.org/officeDocument/2006/relationships/hyperlink" Target="http://www.lifewideeducation.com/" TargetMode="External"/><Relationship Id="rId3" Type="http://schemas.openxmlformats.org/officeDocument/2006/relationships/image" Target="../media/image57.jpeg"/><Relationship Id="rId7" Type="http://schemas.openxmlformats.org/officeDocument/2006/relationships/image" Target="../media/image9.gi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www.normanjackson.co.uk/hrworkshop.html" TargetMode="External"/><Relationship Id="rId5" Type="http://schemas.openxmlformats.org/officeDocument/2006/relationships/hyperlink" Target="http://www.normanjackson.co.uk/seda-conference.html" TargetMode="External"/><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lifewide.vxcommunity.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8.jpeg"/><Relationship Id="rId4" Type="http://schemas.openxmlformats.org/officeDocument/2006/relationships/hyperlink" Target="http://upload.wikimedia.org/wikipedia/en/3/36/Carlrogers.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orman\Documents\CHALKMOUNTAIN KEY INFORMATION\CARTOONS\KIBOKO\GREATIVITY &amp; DEVELOPMENT\REVISED COVER IMAGE.jpg"/>
          <p:cNvPicPr>
            <a:picLocks noChangeAspect="1" noChangeArrowheads="1"/>
          </p:cNvPicPr>
          <p:nvPr/>
        </p:nvPicPr>
        <p:blipFill>
          <a:blip r:embed="rId3" cstate="print"/>
          <a:srcRect/>
          <a:stretch>
            <a:fillRect/>
          </a:stretch>
        </p:blipFill>
        <p:spPr bwMode="auto">
          <a:xfrm>
            <a:off x="0" y="2420888"/>
            <a:ext cx="9144000" cy="4437112"/>
          </a:xfrm>
          <a:prstGeom prst="rect">
            <a:avLst/>
          </a:prstGeom>
          <a:solidFill>
            <a:schemeClr val="bg1"/>
          </a:solidFill>
        </p:spPr>
      </p:pic>
      <p:sp>
        <p:nvSpPr>
          <p:cNvPr id="6" name="Freeform 5"/>
          <p:cNvSpPr/>
          <p:nvPr/>
        </p:nvSpPr>
        <p:spPr>
          <a:xfrm>
            <a:off x="7011988" y="3140968"/>
            <a:ext cx="2132012" cy="965200"/>
          </a:xfrm>
          <a:custGeom>
            <a:avLst/>
            <a:gdLst>
              <a:gd name="connsiteX0" fmla="*/ 1163637 w 2132012"/>
              <a:gd name="connsiteY0" fmla="*/ 4762 h 965200"/>
              <a:gd name="connsiteX1" fmla="*/ 173037 w 2132012"/>
              <a:gd name="connsiteY1" fmla="*/ 138112 h 965200"/>
              <a:gd name="connsiteX2" fmla="*/ 125412 w 2132012"/>
              <a:gd name="connsiteY2" fmla="*/ 681037 h 965200"/>
              <a:gd name="connsiteX3" fmla="*/ 915987 w 2132012"/>
              <a:gd name="connsiteY3" fmla="*/ 900112 h 965200"/>
              <a:gd name="connsiteX4" fmla="*/ 1277937 w 2132012"/>
              <a:gd name="connsiteY4" fmla="*/ 928687 h 965200"/>
              <a:gd name="connsiteX5" fmla="*/ 1982787 w 2132012"/>
              <a:gd name="connsiteY5" fmla="*/ 681037 h 965200"/>
              <a:gd name="connsiteX6" fmla="*/ 1992312 w 2132012"/>
              <a:gd name="connsiteY6" fmla="*/ 166687 h 965200"/>
              <a:gd name="connsiteX7" fmla="*/ 1163637 w 2132012"/>
              <a:gd name="connsiteY7" fmla="*/ 4762 h 96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2012" h="965200">
                <a:moveTo>
                  <a:pt x="1163637" y="4762"/>
                </a:moveTo>
                <a:cubicBezTo>
                  <a:pt x="860425" y="0"/>
                  <a:pt x="346075" y="25400"/>
                  <a:pt x="173037" y="138112"/>
                </a:cubicBezTo>
                <a:cubicBezTo>
                  <a:pt x="0" y="250825"/>
                  <a:pt x="1587" y="554037"/>
                  <a:pt x="125412" y="681037"/>
                </a:cubicBezTo>
                <a:cubicBezTo>
                  <a:pt x="249237" y="808037"/>
                  <a:pt x="723900" y="858837"/>
                  <a:pt x="915987" y="900112"/>
                </a:cubicBezTo>
                <a:cubicBezTo>
                  <a:pt x="1108074" y="941387"/>
                  <a:pt x="1100137" y="965200"/>
                  <a:pt x="1277937" y="928687"/>
                </a:cubicBezTo>
                <a:cubicBezTo>
                  <a:pt x="1455737" y="892174"/>
                  <a:pt x="1863725" y="808037"/>
                  <a:pt x="1982787" y="681037"/>
                </a:cubicBezTo>
                <a:cubicBezTo>
                  <a:pt x="2101849" y="554037"/>
                  <a:pt x="2132012" y="279400"/>
                  <a:pt x="1992312" y="166687"/>
                </a:cubicBezTo>
                <a:cubicBezTo>
                  <a:pt x="1852612" y="53975"/>
                  <a:pt x="1466849" y="9524"/>
                  <a:pt x="1163637" y="4762"/>
                </a:cubicBezTo>
                <a:close/>
              </a:path>
            </a:pathLst>
          </a:custGeom>
          <a:solidFill>
            <a:schemeClr val="bg1"/>
          </a:solidFill>
        </p:spPr>
        <p:txBody>
          <a:bodyPr rtlCol="0" anchor="ctr">
            <a:spAutoFit/>
          </a:bodyPr>
          <a:lstStyle/>
          <a:p>
            <a:pPr algn="ctr"/>
            <a:endParaRPr lang="en-GB" dirty="0" smtClean="0"/>
          </a:p>
        </p:txBody>
      </p:sp>
      <p:sp>
        <p:nvSpPr>
          <p:cNvPr id="7" name="Oval 6"/>
          <p:cNvSpPr/>
          <p:nvPr/>
        </p:nvSpPr>
        <p:spPr>
          <a:xfrm>
            <a:off x="8172400" y="3356992"/>
            <a:ext cx="144016" cy="144016"/>
          </a:xfrm>
          <a:prstGeom prst="ellipse">
            <a:avLst/>
          </a:prstGeom>
          <a:solidFill>
            <a:schemeClr val="bg1"/>
          </a:solidFill>
        </p:spPr>
        <p:txBody>
          <a:bodyPr rtlCol="0" anchor="ctr">
            <a:spAutoFit/>
          </a:bodyPr>
          <a:lstStyle/>
          <a:p>
            <a:pPr algn="ctr"/>
            <a:endParaRPr lang="en-GB" dirty="0" smtClean="0"/>
          </a:p>
        </p:txBody>
      </p:sp>
      <p:sp>
        <p:nvSpPr>
          <p:cNvPr id="8" name="Rectangle 7"/>
          <p:cNvSpPr/>
          <p:nvPr/>
        </p:nvSpPr>
        <p:spPr>
          <a:xfrm>
            <a:off x="8172400" y="3284984"/>
            <a:ext cx="216024" cy="216024"/>
          </a:xfrm>
          <a:prstGeom prst="rect">
            <a:avLst/>
          </a:prstGeom>
        </p:spPr>
        <p:txBody>
          <a:bodyPr rtlCol="0" anchor="ctr">
            <a:spAutoFit/>
          </a:bodyPr>
          <a:lstStyle/>
          <a:p>
            <a:pPr algn="ctr"/>
            <a:endParaRPr lang="en-GB" dirty="0" smtClean="0"/>
          </a:p>
        </p:txBody>
      </p:sp>
      <p:sp>
        <p:nvSpPr>
          <p:cNvPr id="9" name="Rectangle 8"/>
          <p:cNvSpPr/>
          <p:nvPr/>
        </p:nvSpPr>
        <p:spPr>
          <a:xfrm>
            <a:off x="7092280" y="3429000"/>
            <a:ext cx="1793888" cy="584775"/>
          </a:xfrm>
          <a:prstGeom prst="rect">
            <a:avLst/>
          </a:prstGeom>
          <a:solidFill>
            <a:schemeClr val="bg1"/>
          </a:solidFill>
        </p:spPr>
        <p:txBody>
          <a:bodyPr wrap="none" lIns="91440" tIns="45720" rIns="91440" bIns="45720">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REALISED</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Freeform 9"/>
          <p:cNvSpPr/>
          <p:nvPr/>
        </p:nvSpPr>
        <p:spPr>
          <a:xfrm>
            <a:off x="5076056" y="3140968"/>
            <a:ext cx="1944216" cy="923330"/>
          </a:xfrm>
          <a:custGeom>
            <a:avLst/>
            <a:gdLst>
              <a:gd name="connsiteX0" fmla="*/ 939800 w 1617662"/>
              <a:gd name="connsiteY0" fmla="*/ 1588 h 758825"/>
              <a:gd name="connsiteX1" fmla="*/ 301625 w 1617662"/>
              <a:gd name="connsiteY1" fmla="*/ 77788 h 758825"/>
              <a:gd name="connsiteX2" fmla="*/ 25400 w 1617662"/>
              <a:gd name="connsiteY2" fmla="*/ 201613 h 758825"/>
              <a:gd name="connsiteX3" fmla="*/ 187325 w 1617662"/>
              <a:gd name="connsiteY3" fmla="*/ 687388 h 758825"/>
              <a:gd name="connsiteX4" fmla="*/ 1149350 w 1617662"/>
              <a:gd name="connsiteY4" fmla="*/ 630238 h 758825"/>
              <a:gd name="connsiteX5" fmla="*/ 1558925 w 1617662"/>
              <a:gd name="connsiteY5" fmla="*/ 401638 h 758825"/>
              <a:gd name="connsiteX6" fmla="*/ 1501775 w 1617662"/>
              <a:gd name="connsiteY6" fmla="*/ 68263 h 758825"/>
              <a:gd name="connsiteX7" fmla="*/ 939800 w 1617662"/>
              <a:gd name="connsiteY7" fmla="*/ 1588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7662" h="758825">
                <a:moveTo>
                  <a:pt x="939800" y="1588"/>
                </a:moveTo>
                <a:cubicBezTo>
                  <a:pt x="739775" y="3176"/>
                  <a:pt x="454025" y="44451"/>
                  <a:pt x="301625" y="77788"/>
                </a:cubicBezTo>
                <a:cubicBezTo>
                  <a:pt x="149225" y="111125"/>
                  <a:pt x="44450" y="100013"/>
                  <a:pt x="25400" y="201613"/>
                </a:cubicBezTo>
                <a:cubicBezTo>
                  <a:pt x="6350" y="303213"/>
                  <a:pt x="0" y="615951"/>
                  <a:pt x="187325" y="687388"/>
                </a:cubicBezTo>
                <a:cubicBezTo>
                  <a:pt x="374650" y="758825"/>
                  <a:pt x="920750" y="677863"/>
                  <a:pt x="1149350" y="630238"/>
                </a:cubicBezTo>
                <a:cubicBezTo>
                  <a:pt x="1377950" y="582613"/>
                  <a:pt x="1500188" y="495300"/>
                  <a:pt x="1558925" y="401638"/>
                </a:cubicBezTo>
                <a:cubicBezTo>
                  <a:pt x="1617662" y="307976"/>
                  <a:pt x="1611313" y="134938"/>
                  <a:pt x="1501775" y="68263"/>
                </a:cubicBezTo>
                <a:cubicBezTo>
                  <a:pt x="1392238" y="1588"/>
                  <a:pt x="1139825" y="0"/>
                  <a:pt x="939800" y="1588"/>
                </a:cubicBezTo>
                <a:close/>
              </a:path>
            </a:pathLst>
          </a:custGeom>
          <a:solidFill>
            <a:schemeClr val="bg1"/>
          </a:solidFill>
        </p:spPr>
        <p:txBody>
          <a:bodyPr wrap="square" rtlCol="0" anchor="ctr">
            <a:spAutoFit/>
          </a:bodyPr>
          <a:lstStyle/>
          <a:p>
            <a:pPr algn="ctr"/>
            <a:endParaRPr lang="en-GB" dirty="0" smtClean="0"/>
          </a:p>
          <a:p>
            <a:pPr algn="ctr"/>
            <a:endParaRPr lang="en-GB" dirty="0" smtClean="0"/>
          </a:p>
          <a:p>
            <a:pPr algn="ctr"/>
            <a:endParaRPr lang="en-GB" dirty="0" smtClean="0"/>
          </a:p>
        </p:txBody>
      </p:sp>
      <p:sp>
        <p:nvSpPr>
          <p:cNvPr id="11" name="Rectangle 10"/>
          <p:cNvSpPr/>
          <p:nvPr/>
        </p:nvSpPr>
        <p:spPr>
          <a:xfrm>
            <a:off x="5364088" y="3429000"/>
            <a:ext cx="1339597" cy="584775"/>
          </a:xfrm>
          <a:prstGeom prst="rect">
            <a:avLst/>
          </a:prstGeom>
          <a:solidFill>
            <a:schemeClr val="bg1"/>
          </a:solidFill>
        </p:spPr>
        <p:txBody>
          <a:bodyPr wrap="none" lIns="91440" tIns="45720" rIns="91440" bIns="45720">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FAILED</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Freeform 11"/>
          <p:cNvSpPr/>
          <p:nvPr/>
        </p:nvSpPr>
        <p:spPr>
          <a:xfrm>
            <a:off x="2267744" y="2492896"/>
            <a:ext cx="1512168" cy="923330"/>
          </a:xfrm>
          <a:custGeom>
            <a:avLst/>
            <a:gdLst>
              <a:gd name="connsiteX0" fmla="*/ 741362 w 1484312"/>
              <a:gd name="connsiteY0" fmla="*/ 9525 h 762000"/>
              <a:gd name="connsiteX1" fmla="*/ 188912 w 1484312"/>
              <a:gd name="connsiteY1" fmla="*/ 47625 h 762000"/>
              <a:gd name="connsiteX2" fmla="*/ 26987 w 1484312"/>
              <a:gd name="connsiteY2" fmla="*/ 247650 h 762000"/>
              <a:gd name="connsiteX3" fmla="*/ 65087 w 1484312"/>
              <a:gd name="connsiteY3" fmla="*/ 514350 h 762000"/>
              <a:gd name="connsiteX4" fmla="*/ 417512 w 1484312"/>
              <a:gd name="connsiteY4" fmla="*/ 762000 h 762000"/>
              <a:gd name="connsiteX5" fmla="*/ 1350962 w 1484312"/>
              <a:gd name="connsiteY5" fmla="*/ 514350 h 762000"/>
              <a:gd name="connsiteX6" fmla="*/ 1217612 w 1484312"/>
              <a:gd name="connsiteY6" fmla="*/ 104775 h 762000"/>
              <a:gd name="connsiteX7" fmla="*/ 741362 w 1484312"/>
              <a:gd name="connsiteY7" fmla="*/ 952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4312" h="762000">
                <a:moveTo>
                  <a:pt x="741362" y="9525"/>
                </a:moveTo>
                <a:cubicBezTo>
                  <a:pt x="569912" y="0"/>
                  <a:pt x="307975" y="7937"/>
                  <a:pt x="188912" y="47625"/>
                </a:cubicBezTo>
                <a:cubicBezTo>
                  <a:pt x="69849" y="87313"/>
                  <a:pt x="47625" y="169863"/>
                  <a:pt x="26987" y="247650"/>
                </a:cubicBezTo>
                <a:cubicBezTo>
                  <a:pt x="6350" y="325438"/>
                  <a:pt x="0" y="428625"/>
                  <a:pt x="65087" y="514350"/>
                </a:cubicBezTo>
                <a:cubicBezTo>
                  <a:pt x="130174" y="600075"/>
                  <a:pt x="203200" y="762000"/>
                  <a:pt x="417512" y="762000"/>
                </a:cubicBezTo>
                <a:cubicBezTo>
                  <a:pt x="631824" y="762000"/>
                  <a:pt x="1217612" y="623887"/>
                  <a:pt x="1350962" y="514350"/>
                </a:cubicBezTo>
                <a:cubicBezTo>
                  <a:pt x="1484312" y="404813"/>
                  <a:pt x="1320799" y="188912"/>
                  <a:pt x="1217612" y="104775"/>
                </a:cubicBezTo>
                <a:cubicBezTo>
                  <a:pt x="1114425" y="20638"/>
                  <a:pt x="912812" y="19050"/>
                  <a:pt x="741362" y="9525"/>
                </a:cubicBezTo>
                <a:close/>
              </a:path>
            </a:pathLst>
          </a:custGeom>
          <a:solidFill>
            <a:schemeClr val="bg1"/>
          </a:solidFill>
        </p:spPr>
        <p:txBody>
          <a:bodyPr wrap="square" rtlCol="0" anchor="ctr">
            <a:spAutoFit/>
          </a:bodyPr>
          <a:lstStyle/>
          <a:p>
            <a:pPr algn="ctr"/>
            <a:endParaRPr lang="en-GB" dirty="0" smtClean="0"/>
          </a:p>
          <a:p>
            <a:pPr algn="ctr"/>
            <a:endParaRPr lang="en-GB" dirty="0" smtClean="0"/>
          </a:p>
          <a:p>
            <a:pPr algn="ctr"/>
            <a:endParaRPr lang="en-GB" dirty="0" smtClean="0"/>
          </a:p>
        </p:txBody>
      </p:sp>
      <p:sp>
        <p:nvSpPr>
          <p:cNvPr id="13" name="Cloud Callout 12"/>
          <p:cNvSpPr/>
          <p:nvPr/>
        </p:nvSpPr>
        <p:spPr>
          <a:xfrm>
            <a:off x="2555776" y="1743737"/>
            <a:ext cx="1584176" cy="562213"/>
          </a:xfrm>
          <a:prstGeom prst="cloudCallout">
            <a:avLst/>
          </a:prstGeom>
        </p:spPr>
        <p:txBody>
          <a:bodyPr wrap="square" rtlCol="0" anchor="ctr">
            <a:spAutoFit/>
          </a:bodyPr>
          <a:lstStyle/>
          <a:p>
            <a:pPr algn="ctr"/>
            <a:endParaRPr lang="en-GB" dirty="0" smtClean="0"/>
          </a:p>
        </p:txBody>
      </p:sp>
      <p:sp>
        <p:nvSpPr>
          <p:cNvPr id="14" name="Cloud Callout 13"/>
          <p:cNvSpPr/>
          <p:nvPr/>
        </p:nvSpPr>
        <p:spPr>
          <a:xfrm>
            <a:off x="2627784" y="2755312"/>
            <a:ext cx="1296144" cy="562213"/>
          </a:xfrm>
          <a:prstGeom prst="cloudCallout">
            <a:avLst>
              <a:gd name="adj1" fmla="val -68574"/>
              <a:gd name="adj2" fmla="val 64436"/>
            </a:avLst>
          </a:prstGeom>
          <a:ln>
            <a:solidFill>
              <a:schemeClr val="bg1">
                <a:lumMod val="50000"/>
              </a:schemeClr>
            </a:solidFill>
          </a:ln>
        </p:spPr>
        <p:txBody>
          <a:bodyPr wrap="square" rtlCol="0" anchor="ctr">
            <a:spAutoFit/>
          </a:bodyPr>
          <a:lstStyle/>
          <a:p>
            <a:pPr algn="ctr"/>
            <a:endParaRPr lang="en-GB" dirty="0" smtClean="0"/>
          </a:p>
        </p:txBody>
      </p:sp>
      <p:sp>
        <p:nvSpPr>
          <p:cNvPr id="15" name="Rectangle 14"/>
          <p:cNvSpPr/>
          <p:nvPr/>
        </p:nvSpPr>
        <p:spPr>
          <a:xfrm>
            <a:off x="2843808" y="2708920"/>
            <a:ext cx="995594" cy="584775"/>
          </a:xfrm>
          <a:prstGeom prst="rect">
            <a:avLst/>
          </a:prstGeom>
          <a:noFill/>
        </p:spPr>
        <p:txBody>
          <a:bodyPr wrap="none" lIns="91440" tIns="45720" rIns="91440" bIns="45720">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IDEA</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 name="TextBox 15"/>
          <p:cNvSpPr txBox="1"/>
          <p:nvPr/>
        </p:nvSpPr>
        <p:spPr>
          <a:xfrm>
            <a:off x="0" y="404664"/>
            <a:ext cx="9144000" cy="3724096"/>
          </a:xfrm>
          <a:prstGeom prst="rect">
            <a:avLst/>
          </a:prstGeom>
          <a:noFill/>
        </p:spPr>
        <p:txBody>
          <a:bodyPr wrap="square" rtlCol="0">
            <a:spAutoFit/>
          </a:bodyPr>
          <a:lstStyle/>
          <a:p>
            <a:pPr algn="ctr"/>
            <a:r>
              <a:rPr lang="en-GB" sz="2800" dirty="0" smtClean="0">
                <a:latin typeface="Arial" pitchFamily="34" charset="0"/>
                <a:cs typeface="Arial" pitchFamily="34" charset="0"/>
              </a:rPr>
              <a:t>Creativity in Educational Development</a:t>
            </a:r>
            <a:endParaRPr lang="en-GB" sz="2800" i="1" dirty="0" smtClean="0">
              <a:latin typeface="Arial" pitchFamily="34" charset="0"/>
              <a:cs typeface="Arial" pitchFamily="34" charset="0"/>
            </a:endParaRPr>
          </a:p>
          <a:p>
            <a:pPr algn="ctr"/>
            <a:r>
              <a:rPr lang="en-GB" sz="2400" i="1" dirty="0" smtClean="0">
                <a:latin typeface="Arial" pitchFamily="34" charset="0"/>
                <a:cs typeface="Arial" pitchFamily="34" charset="0"/>
              </a:rPr>
              <a:t>Norman Jackson, </a:t>
            </a:r>
            <a:r>
              <a:rPr lang="en-GB" sz="2400" i="1" dirty="0" err="1" smtClean="0">
                <a:latin typeface="Arial" pitchFamily="34" charset="0"/>
                <a:cs typeface="Arial" pitchFamily="34" charset="0"/>
              </a:rPr>
              <a:t>Lifewide</a:t>
            </a:r>
            <a:r>
              <a:rPr lang="en-GB" sz="2400" i="1" dirty="0" smtClean="0">
                <a:latin typeface="Arial" pitchFamily="34" charset="0"/>
                <a:cs typeface="Arial" pitchFamily="34" charset="0"/>
              </a:rPr>
              <a:t> Education</a:t>
            </a:r>
            <a:r>
              <a:rPr lang="en-GB" sz="2400" dirty="0" smtClean="0">
                <a:latin typeface="Arial" pitchFamily="34" charset="0"/>
                <a:cs typeface="Arial" pitchFamily="34" charset="0"/>
              </a:rPr>
              <a:t> </a:t>
            </a:r>
          </a:p>
          <a:p>
            <a:pPr algn="ctr"/>
            <a:endParaRPr lang="en-GB" sz="2000" dirty="0" smtClean="0">
              <a:latin typeface="Arial" pitchFamily="34" charset="0"/>
              <a:cs typeface="Arial" pitchFamily="34" charset="0"/>
            </a:endParaRPr>
          </a:p>
          <a:p>
            <a:pPr algn="ctr"/>
            <a:r>
              <a:rPr lang="en-GB" sz="2000" dirty="0" smtClean="0">
                <a:latin typeface="Arial" pitchFamily="34" charset="0"/>
                <a:cs typeface="Arial" pitchFamily="34" charset="0"/>
              </a:rPr>
              <a:t>Copies of slides and background studies</a:t>
            </a:r>
          </a:p>
          <a:p>
            <a:pPr algn="ctr"/>
            <a:r>
              <a:rPr lang="en-GB" sz="2000" dirty="0" smtClean="0">
                <a:hlinkClick r:id="rId4"/>
              </a:rPr>
              <a:t> http://www.normanjackson.co.uk/seda.html</a:t>
            </a:r>
            <a:endParaRPr lang="en-GB" sz="2000" dirty="0" smtClean="0">
              <a:latin typeface="Arial" pitchFamily="34" charset="0"/>
              <a:cs typeface="Arial" pitchFamily="34" charset="0"/>
            </a:endParaRPr>
          </a:p>
          <a:p>
            <a:pPr algn="ctr"/>
            <a:r>
              <a:rPr lang="en-GB" sz="2400" dirty="0" smtClean="0">
                <a:latin typeface="Arial" pitchFamily="34" charset="0"/>
                <a:cs typeface="Arial" pitchFamily="34" charset="0"/>
              </a:rPr>
              <a:t> </a:t>
            </a:r>
          </a:p>
          <a:p>
            <a:pPr algn="ctr"/>
            <a:endParaRPr lang="en-GB" sz="2400" i="1" dirty="0" smtClean="0">
              <a:latin typeface="Arial" pitchFamily="34" charset="0"/>
              <a:cs typeface="Arial" pitchFamily="34" charset="0"/>
            </a:endParaRPr>
          </a:p>
          <a:p>
            <a:pPr algn="ctr"/>
            <a:endParaRPr lang="en-GB" sz="2400" i="1" dirty="0" smtClean="0">
              <a:latin typeface="Arial" pitchFamily="34" charset="0"/>
              <a:cs typeface="Arial" pitchFamily="34" charset="0"/>
            </a:endParaRPr>
          </a:p>
          <a:p>
            <a:pPr algn="ctr"/>
            <a:endParaRPr lang="en-GB" sz="2400" i="1" dirty="0" smtClean="0">
              <a:latin typeface="Arial" pitchFamily="34" charset="0"/>
              <a:cs typeface="Arial" pitchFamily="34" charset="0"/>
            </a:endParaRPr>
          </a:p>
          <a:p>
            <a:pPr algn="ctr"/>
            <a:endParaRPr lang="en-GB" sz="2800" dirty="0">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79712" y="116632"/>
            <a:ext cx="5663730" cy="523220"/>
          </a:xfrm>
          <a:prstGeom prst="rect">
            <a:avLst/>
          </a:prstGeom>
        </p:spPr>
        <p:txBody>
          <a:bodyPr wrap="none">
            <a:spAutoFit/>
          </a:bodyPr>
          <a:lstStyle/>
          <a:p>
            <a:r>
              <a:rPr lang="en-GB" sz="2800" dirty="0" smtClean="0">
                <a:latin typeface="Arial" pitchFamily="34" charset="0"/>
                <a:cs typeface="Arial" pitchFamily="34" charset="0"/>
              </a:rPr>
              <a:t>Beliefs of developers in education </a:t>
            </a:r>
            <a:endParaRPr lang="en-GB" sz="2800" dirty="0">
              <a:latin typeface="Arial" pitchFamily="34" charset="0"/>
              <a:cs typeface="Arial" pitchFamily="34" charset="0"/>
            </a:endParaRPr>
          </a:p>
        </p:txBody>
      </p:sp>
      <p:sp>
        <p:nvSpPr>
          <p:cNvPr id="4" name="TextBox 3"/>
          <p:cNvSpPr txBox="1"/>
          <p:nvPr/>
        </p:nvSpPr>
        <p:spPr>
          <a:xfrm>
            <a:off x="1907704" y="692696"/>
            <a:ext cx="5772734" cy="830997"/>
          </a:xfrm>
          <a:prstGeom prst="rect">
            <a:avLst/>
          </a:prstGeom>
          <a:noFill/>
        </p:spPr>
        <p:txBody>
          <a:bodyPr wrap="none" rtlCol="0">
            <a:spAutoFit/>
          </a:bodyPr>
          <a:lstStyle/>
          <a:p>
            <a:r>
              <a:rPr lang="en-GB" sz="2400" b="1" dirty="0" smtClean="0">
                <a:latin typeface="Arial" pitchFamily="34" charset="0"/>
                <a:cs typeface="Arial" pitchFamily="34" charset="0"/>
              </a:rPr>
              <a:t>What does being creative mean in the </a:t>
            </a:r>
          </a:p>
          <a:p>
            <a:r>
              <a:rPr lang="en-GB" sz="2400" b="1" dirty="0" smtClean="0">
                <a:latin typeface="Arial" pitchFamily="34" charset="0"/>
                <a:cs typeface="Arial" pitchFamily="34" charset="0"/>
              </a:rPr>
              <a:t>context of educational development?</a:t>
            </a:r>
            <a:endParaRPr lang="en-GB" sz="2400" b="1" dirty="0">
              <a:latin typeface="Arial" pitchFamily="34" charset="0"/>
              <a:cs typeface="Arial" pitchFamily="34" charset="0"/>
            </a:endParaRPr>
          </a:p>
        </p:txBody>
      </p:sp>
      <p:pic>
        <p:nvPicPr>
          <p:cNvPr id="1028" name="Picture 4" descr="C:\Users\norman\Pictures\CREATIVITY\wordle3.png"/>
          <p:cNvPicPr>
            <a:picLocks noChangeAspect="1" noChangeArrowheads="1"/>
          </p:cNvPicPr>
          <p:nvPr/>
        </p:nvPicPr>
        <p:blipFill>
          <a:blip r:embed="rId2" cstate="print"/>
          <a:srcRect/>
          <a:stretch>
            <a:fillRect/>
          </a:stretch>
        </p:blipFill>
        <p:spPr bwMode="auto">
          <a:xfrm>
            <a:off x="287016" y="1700808"/>
            <a:ext cx="8605464" cy="4896544"/>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dissolv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836712"/>
            <a:ext cx="5091458" cy="707886"/>
          </a:xfrm>
          <a:prstGeom prst="rect">
            <a:avLst/>
          </a:prstGeom>
          <a:noFill/>
        </p:spPr>
        <p:txBody>
          <a:bodyPr wrap="none" rtlCol="0">
            <a:spAutoFit/>
          </a:bodyPr>
          <a:lstStyle/>
          <a:p>
            <a:r>
              <a:rPr lang="en-GB" sz="2000" dirty="0" smtClean="0">
                <a:latin typeface="Arial" pitchFamily="34" charset="0"/>
                <a:cs typeface="Arial" pitchFamily="34" charset="0"/>
              </a:rPr>
              <a:t>What does being creative mean in the </a:t>
            </a:r>
          </a:p>
          <a:p>
            <a:r>
              <a:rPr lang="en-GB" sz="2000" dirty="0" smtClean="0">
                <a:latin typeface="Arial" pitchFamily="34" charset="0"/>
                <a:cs typeface="Arial" pitchFamily="34" charset="0"/>
              </a:rPr>
              <a:t>context of educational development? n-=30</a:t>
            </a:r>
            <a:endParaRPr lang="en-GB" sz="2000" dirty="0">
              <a:latin typeface="Arial" pitchFamily="34" charset="0"/>
              <a:cs typeface="Arial" pitchFamily="34" charset="0"/>
            </a:endParaRPr>
          </a:p>
        </p:txBody>
      </p:sp>
      <p:sp>
        <p:nvSpPr>
          <p:cNvPr id="3" name="TextBox 1"/>
          <p:cNvSpPr txBox="1">
            <a:spLocks noChangeArrowheads="1"/>
          </p:cNvSpPr>
          <p:nvPr/>
        </p:nvSpPr>
        <p:spPr bwMode="auto">
          <a:xfrm>
            <a:off x="1763688" y="188640"/>
            <a:ext cx="5763116" cy="523220"/>
          </a:xfrm>
          <a:prstGeom prst="rect">
            <a:avLst/>
          </a:prstGeom>
          <a:noFill/>
          <a:ln w="9525">
            <a:noFill/>
            <a:miter lim="800000"/>
            <a:headEnd/>
            <a:tailEnd/>
          </a:ln>
        </p:spPr>
        <p:txBody>
          <a:bodyPr wrap="none">
            <a:spAutoFit/>
          </a:bodyPr>
          <a:lstStyle/>
          <a:p>
            <a:r>
              <a:rPr lang="en-GB" sz="2800" b="0" dirty="0">
                <a:latin typeface="Arial" pitchFamily="34" charset="0"/>
                <a:cs typeface="Arial" pitchFamily="34" charset="0"/>
              </a:rPr>
              <a:t> </a:t>
            </a:r>
            <a:r>
              <a:rPr lang="en-GB" sz="2800" dirty="0" smtClean="0">
                <a:latin typeface="Arial" pitchFamily="34" charset="0"/>
                <a:cs typeface="Arial" pitchFamily="34" charset="0"/>
              </a:rPr>
              <a:t>B</a:t>
            </a:r>
            <a:r>
              <a:rPr lang="en-GB" sz="2800" b="0" dirty="0" smtClean="0">
                <a:latin typeface="Arial" pitchFamily="34" charset="0"/>
                <a:cs typeface="Arial" pitchFamily="34" charset="0"/>
              </a:rPr>
              <a:t>eliefs of developers in education </a:t>
            </a:r>
            <a:endParaRPr lang="en-GB" sz="2800" b="0" dirty="0">
              <a:latin typeface="Arial" pitchFamily="34" charset="0"/>
              <a:cs typeface="Arial" pitchFamily="34" charset="0"/>
            </a:endParaRPr>
          </a:p>
        </p:txBody>
      </p:sp>
      <p:pic>
        <p:nvPicPr>
          <p:cNvPr id="2050" name="Picture 2" descr="C:\Users\norman\Pictures\CREATIVITY\what does creativity mean.gif"/>
          <p:cNvPicPr>
            <a:picLocks noChangeAspect="1" noChangeArrowheads="1"/>
          </p:cNvPicPr>
          <p:nvPr/>
        </p:nvPicPr>
        <p:blipFill>
          <a:blip r:embed="rId3" cstate="print"/>
          <a:srcRect/>
          <a:stretch>
            <a:fillRect/>
          </a:stretch>
        </p:blipFill>
        <p:spPr bwMode="auto">
          <a:xfrm>
            <a:off x="0" y="1628800"/>
            <a:ext cx="9036496" cy="5229200"/>
          </a:xfrm>
          <a:prstGeom prst="rect">
            <a:avLst/>
          </a:prstGeom>
          <a:noFill/>
        </p:spPr>
      </p:pic>
      <p:pic>
        <p:nvPicPr>
          <p:cNvPr id="2052" name="Picture 4" descr="C:\Users\norman\Pictures\CREATIVITY\scale 2.gif"/>
          <p:cNvPicPr>
            <a:picLocks noChangeAspect="1" noChangeArrowheads="1"/>
          </p:cNvPicPr>
          <p:nvPr/>
        </p:nvPicPr>
        <p:blipFill>
          <a:blip r:embed="rId4" cstate="print"/>
          <a:srcRect/>
          <a:stretch>
            <a:fillRect/>
          </a:stretch>
        </p:blipFill>
        <p:spPr bwMode="auto">
          <a:xfrm>
            <a:off x="5652120" y="1340768"/>
            <a:ext cx="3067050" cy="200025"/>
          </a:xfrm>
          <a:prstGeom prst="rect">
            <a:avLst/>
          </a:prstGeom>
          <a:noFill/>
        </p:spPr>
      </p:pic>
      <p:sp>
        <p:nvSpPr>
          <p:cNvPr id="8" name="TextBox 7"/>
          <p:cNvSpPr txBox="1"/>
          <p:nvPr/>
        </p:nvSpPr>
        <p:spPr>
          <a:xfrm>
            <a:off x="7884368" y="836712"/>
            <a:ext cx="960519" cy="523220"/>
          </a:xfrm>
          <a:prstGeom prst="rect">
            <a:avLst/>
          </a:prstGeom>
          <a:noFill/>
        </p:spPr>
        <p:txBody>
          <a:bodyPr wrap="none" rtlCol="0">
            <a:spAutoFit/>
          </a:bodyPr>
          <a:lstStyle/>
          <a:p>
            <a:pPr algn="ctr"/>
            <a:r>
              <a:rPr lang="en-GB" sz="1400" b="1" dirty="0" smtClean="0">
                <a:latin typeface="Arial" pitchFamily="34" charset="0"/>
                <a:cs typeface="Arial" pitchFamily="34" charset="0"/>
              </a:rPr>
              <a:t>Strongly </a:t>
            </a:r>
          </a:p>
          <a:p>
            <a:pPr algn="ctr"/>
            <a:r>
              <a:rPr lang="en-GB" sz="1400" b="1" dirty="0" smtClean="0">
                <a:latin typeface="Arial" pitchFamily="34" charset="0"/>
                <a:cs typeface="Arial" pitchFamily="34" charset="0"/>
              </a:rPr>
              <a:t>Agree</a:t>
            </a:r>
            <a:endParaRPr lang="en-GB" sz="1400" b="1" dirty="0">
              <a:latin typeface="Arial" pitchFamily="34" charset="0"/>
              <a:cs typeface="Arial" pitchFamily="34" charset="0"/>
            </a:endParaRPr>
          </a:p>
        </p:txBody>
      </p:sp>
      <p:sp>
        <p:nvSpPr>
          <p:cNvPr id="9" name="TextBox 8"/>
          <p:cNvSpPr txBox="1"/>
          <p:nvPr/>
        </p:nvSpPr>
        <p:spPr>
          <a:xfrm>
            <a:off x="5502493" y="836712"/>
            <a:ext cx="971741" cy="523220"/>
          </a:xfrm>
          <a:prstGeom prst="rect">
            <a:avLst/>
          </a:prstGeom>
          <a:noFill/>
        </p:spPr>
        <p:txBody>
          <a:bodyPr wrap="none" rtlCol="0">
            <a:spAutoFit/>
          </a:bodyPr>
          <a:lstStyle/>
          <a:p>
            <a:pPr algn="ctr"/>
            <a:r>
              <a:rPr lang="en-GB" sz="1400" b="1" dirty="0" smtClean="0">
                <a:latin typeface="Arial" pitchFamily="34" charset="0"/>
                <a:cs typeface="Arial" pitchFamily="34" charset="0"/>
              </a:rPr>
              <a:t>Strongly </a:t>
            </a:r>
          </a:p>
          <a:p>
            <a:pPr algn="ctr"/>
            <a:r>
              <a:rPr lang="en-GB" sz="1400" b="1" dirty="0" smtClean="0">
                <a:latin typeface="Arial" pitchFamily="34" charset="0"/>
                <a:cs typeface="Arial" pitchFamily="34" charset="0"/>
              </a:rPr>
              <a:t>Disagree</a:t>
            </a:r>
            <a:endParaRPr lang="en-GB" sz="1400" b="1" dirty="0">
              <a:latin typeface="Arial" pitchFamily="34" charset="0"/>
              <a:cs typeface="Arial" pitchFamily="34" charset="0"/>
            </a:endParaRPr>
          </a:p>
        </p:txBody>
      </p:sp>
      <p:sp>
        <p:nvSpPr>
          <p:cNvPr id="10" name="TextBox 9"/>
          <p:cNvSpPr txBox="1"/>
          <p:nvPr/>
        </p:nvSpPr>
        <p:spPr>
          <a:xfrm rot="19258079">
            <a:off x="-190592" y="4767956"/>
            <a:ext cx="1293944" cy="246221"/>
          </a:xfrm>
          <a:prstGeom prst="rect">
            <a:avLst/>
          </a:prstGeom>
          <a:solidFill>
            <a:schemeClr val="bg1"/>
          </a:solidFill>
        </p:spPr>
        <p:txBody>
          <a:bodyPr wrap="none" rtlCol="0">
            <a:spAutoFit/>
          </a:bodyPr>
          <a:lstStyle/>
          <a:p>
            <a:r>
              <a:rPr lang="en-GB" sz="1000" b="1" dirty="0" smtClean="0">
                <a:latin typeface="Arial" pitchFamily="34" charset="0"/>
                <a:cs typeface="Arial" pitchFamily="34" charset="0"/>
              </a:rPr>
              <a:t>Using imagination</a:t>
            </a:r>
            <a:endParaRPr lang="en-GB" sz="1000" b="1" dirty="0">
              <a:latin typeface="Arial" pitchFamily="34" charset="0"/>
              <a:cs typeface="Arial" pitchFamily="34" charset="0"/>
            </a:endParaRPr>
          </a:p>
        </p:txBody>
      </p:sp>
      <p:sp>
        <p:nvSpPr>
          <p:cNvPr id="11" name="TextBox 10"/>
          <p:cNvSpPr txBox="1"/>
          <p:nvPr/>
        </p:nvSpPr>
        <p:spPr>
          <a:xfrm rot="19258079">
            <a:off x="2448804" y="5264505"/>
            <a:ext cx="2943625" cy="246221"/>
          </a:xfrm>
          <a:prstGeom prst="rect">
            <a:avLst/>
          </a:prstGeom>
          <a:solidFill>
            <a:schemeClr val="bg1"/>
          </a:solidFill>
        </p:spPr>
        <p:txBody>
          <a:bodyPr wrap="square" rtlCol="0">
            <a:spAutoFit/>
          </a:bodyPr>
          <a:lstStyle/>
          <a:p>
            <a:r>
              <a:rPr lang="en-GB" sz="1000" b="1" dirty="0" smtClean="0">
                <a:latin typeface="Arial" pitchFamily="34" charset="0"/>
                <a:cs typeface="Arial" pitchFamily="34" charset="0"/>
              </a:rPr>
              <a:t>Seeing situations from different perspectives</a:t>
            </a:r>
            <a:endParaRPr lang="en-GB" sz="1000" b="1" dirty="0">
              <a:latin typeface="Arial" pitchFamily="34" charset="0"/>
              <a:cs typeface="Arial" pitchFamily="34" charset="0"/>
            </a:endParaRPr>
          </a:p>
        </p:txBody>
      </p:sp>
      <p:sp>
        <p:nvSpPr>
          <p:cNvPr id="12" name="TextBox 11"/>
          <p:cNvSpPr txBox="1"/>
          <p:nvPr/>
        </p:nvSpPr>
        <p:spPr>
          <a:xfrm rot="19258079">
            <a:off x="2793393" y="5465616"/>
            <a:ext cx="3727302" cy="246221"/>
          </a:xfrm>
          <a:prstGeom prst="rect">
            <a:avLst/>
          </a:prstGeom>
          <a:solidFill>
            <a:schemeClr val="bg1"/>
          </a:solidFill>
        </p:spPr>
        <p:txBody>
          <a:bodyPr wrap="none" rtlCol="0">
            <a:spAutoFit/>
          </a:bodyPr>
          <a:lstStyle/>
          <a:p>
            <a:r>
              <a:rPr lang="en-GB" sz="1000" b="1" dirty="0" smtClean="0">
                <a:latin typeface="Arial" pitchFamily="34" charset="0"/>
                <a:cs typeface="Arial" pitchFamily="34" charset="0"/>
              </a:rPr>
              <a:t>Able to combine new ideas in interesting/meaningful ways</a:t>
            </a:r>
            <a:endParaRPr lang="en-GB" sz="1000" b="1" dirty="0">
              <a:latin typeface="Arial" pitchFamily="34" charset="0"/>
              <a:cs typeface="Arial" pitchFamily="34" charset="0"/>
            </a:endParaRPr>
          </a:p>
        </p:txBody>
      </p:sp>
      <p:sp>
        <p:nvSpPr>
          <p:cNvPr id="13" name="TextBox 12"/>
          <p:cNvSpPr txBox="1"/>
          <p:nvPr/>
        </p:nvSpPr>
        <p:spPr>
          <a:xfrm rot="19258079">
            <a:off x="-61658" y="4874479"/>
            <a:ext cx="1678533" cy="246221"/>
          </a:xfrm>
          <a:prstGeom prst="rect">
            <a:avLst/>
          </a:prstGeom>
          <a:solidFill>
            <a:schemeClr val="bg1"/>
          </a:solidFill>
        </p:spPr>
        <p:txBody>
          <a:bodyPr wrap="square" rtlCol="0">
            <a:spAutoFit/>
          </a:bodyPr>
          <a:lstStyle/>
          <a:p>
            <a:r>
              <a:rPr lang="en-GB" sz="1000" b="1" dirty="0" smtClean="0">
                <a:latin typeface="Arial" pitchFamily="34" charset="0"/>
                <a:cs typeface="Arial" pitchFamily="34" charset="0"/>
              </a:rPr>
              <a:t>Having ideas new to me</a:t>
            </a:r>
            <a:endParaRPr lang="en-GB" sz="1000" b="1" dirty="0">
              <a:latin typeface="Arial" pitchFamily="34" charset="0"/>
              <a:cs typeface="Arial" pitchFamily="34" charset="0"/>
            </a:endParaRPr>
          </a:p>
        </p:txBody>
      </p:sp>
      <p:sp>
        <p:nvSpPr>
          <p:cNvPr id="14" name="TextBox 13"/>
          <p:cNvSpPr txBox="1"/>
          <p:nvPr/>
        </p:nvSpPr>
        <p:spPr>
          <a:xfrm rot="19270072">
            <a:off x="179691" y="4915167"/>
            <a:ext cx="2000180" cy="246221"/>
          </a:xfrm>
          <a:prstGeom prst="rect">
            <a:avLst/>
          </a:prstGeom>
          <a:solidFill>
            <a:schemeClr val="bg1"/>
          </a:solidFill>
        </p:spPr>
        <p:txBody>
          <a:bodyPr wrap="square" rtlCol="0">
            <a:spAutoFit/>
          </a:bodyPr>
          <a:lstStyle/>
          <a:p>
            <a:r>
              <a:rPr lang="en-GB" sz="1000" b="1" dirty="0" smtClean="0">
                <a:latin typeface="Arial" pitchFamily="34" charset="0"/>
                <a:cs typeface="Arial" pitchFamily="34" charset="0"/>
              </a:rPr>
              <a:t>Changing my understanding</a:t>
            </a:r>
            <a:endParaRPr lang="en-GB" sz="1000" b="1" dirty="0">
              <a:latin typeface="Arial" pitchFamily="34" charset="0"/>
              <a:cs typeface="Arial" pitchFamily="34" charset="0"/>
            </a:endParaRPr>
          </a:p>
        </p:txBody>
      </p:sp>
      <p:sp>
        <p:nvSpPr>
          <p:cNvPr id="15" name="TextBox 14"/>
          <p:cNvSpPr txBox="1"/>
          <p:nvPr/>
        </p:nvSpPr>
        <p:spPr>
          <a:xfrm rot="19258079">
            <a:off x="-357033" y="5266958"/>
            <a:ext cx="3108408" cy="246221"/>
          </a:xfrm>
          <a:prstGeom prst="rect">
            <a:avLst/>
          </a:prstGeom>
          <a:solidFill>
            <a:schemeClr val="bg1"/>
          </a:solidFill>
        </p:spPr>
        <p:txBody>
          <a:bodyPr wrap="square" rtlCol="0">
            <a:spAutoFit/>
          </a:bodyPr>
          <a:lstStyle/>
          <a:p>
            <a:r>
              <a:rPr lang="en-GB" sz="1000" b="1" dirty="0" smtClean="0">
                <a:solidFill>
                  <a:srgbClr val="FF0000"/>
                </a:solidFill>
                <a:latin typeface="Arial" pitchFamily="34" charset="0"/>
                <a:cs typeface="Arial" pitchFamily="34" charset="0"/>
              </a:rPr>
              <a:t>Having ideas new to the contexts I’m working in</a:t>
            </a:r>
            <a:endParaRPr lang="en-GB" sz="1000" b="1" dirty="0">
              <a:solidFill>
                <a:srgbClr val="FF0000"/>
              </a:solidFill>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313826" y="1412776"/>
            <a:ext cx="8830174"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latin typeface="Arial" pitchFamily="34" charset="0"/>
                <a:ea typeface="ヒラギノ角ゴ Pro W3"/>
                <a:cs typeface="Arial" pitchFamily="34" charset="0"/>
              </a:rPr>
              <a:t>[My] </a:t>
            </a:r>
            <a:r>
              <a:rPr kumimoji="0" lang="en-US" sz="2000" b="0" u="none" strike="noStrike" cap="none" normalizeH="0" baseline="0" dirty="0" smtClean="0">
                <a:ln>
                  <a:noFill/>
                </a:ln>
                <a:solidFill>
                  <a:schemeClr val="tx1"/>
                </a:solidFill>
                <a:effectLst/>
                <a:latin typeface="Arial" pitchFamily="34" charset="0"/>
                <a:ea typeface="ヒラギノ角ゴ Pro W3"/>
                <a:cs typeface="Arial" pitchFamily="34" charset="0"/>
              </a:rPr>
              <a:t>creativity is about generating something new to me which brings me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u="none" strike="noStrike" cap="none" normalizeH="0" baseline="0" dirty="0" smtClean="0">
                <a:ln>
                  <a:noFill/>
                </a:ln>
                <a:solidFill>
                  <a:schemeClr val="tx1"/>
                </a:solidFill>
                <a:effectLst/>
                <a:latin typeface="Arial" pitchFamily="34" charset="0"/>
                <a:ea typeface="ヒラギノ角ゴ Pro W3"/>
                <a:cs typeface="Arial" pitchFamily="34" charset="0"/>
              </a:rPr>
              <a:t>some satisfaction because I’ve done something innovative.  As a developer,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u="none" strike="noStrike" cap="none" normalizeH="0" baseline="0" dirty="0" smtClean="0">
                <a:ln>
                  <a:noFill/>
                </a:ln>
                <a:solidFill>
                  <a:schemeClr val="tx1"/>
                </a:solidFill>
                <a:effectLst/>
                <a:latin typeface="Arial" pitchFamily="34" charset="0"/>
                <a:ea typeface="ヒラギノ角ゴ Pro W3"/>
                <a:cs typeface="Arial" pitchFamily="34" charset="0"/>
              </a:rPr>
              <a:t>it’s in accordance with that - but in response to an educational need or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u="none" strike="noStrike" cap="none" normalizeH="0" baseline="0" dirty="0" smtClean="0">
                <a:ln>
                  <a:noFill/>
                </a:ln>
                <a:solidFill>
                  <a:schemeClr val="tx1"/>
                </a:solidFill>
                <a:effectLst/>
                <a:latin typeface="Arial" pitchFamily="34" charset="0"/>
                <a:ea typeface="ヒラギノ角ゴ Pro W3"/>
                <a:cs typeface="Arial" pitchFamily="34" charset="0"/>
              </a:rPr>
              <a:t>aspiration which matters to me </a:t>
            </a:r>
            <a:r>
              <a:rPr kumimoji="0" lang="en-US" sz="2000" b="0" i="1" u="none" strike="noStrike" cap="none" normalizeH="0" baseline="0" dirty="0" smtClean="0">
                <a:ln>
                  <a:noFill/>
                </a:ln>
                <a:solidFill>
                  <a:schemeClr val="tx1"/>
                </a:solidFill>
                <a:effectLst/>
                <a:latin typeface="Arial" pitchFamily="34" charset="0"/>
                <a:ea typeface="ヒラギノ角ゴ Pro W3"/>
                <a:cs typeface="Arial" pitchFamily="34" charset="0"/>
              </a:rPr>
              <a:t>Educational Developer H</a:t>
            </a:r>
            <a:endParaRPr kumimoji="0" lang="en-US" sz="2000" b="0" i="1" u="none" strike="noStrike" cap="none" normalizeH="0" baseline="0" dirty="0" smtClean="0">
              <a:ln>
                <a:noFill/>
              </a:ln>
              <a:solidFill>
                <a:schemeClr val="tx1"/>
              </a:solidFill>
              <a:effectLst/>
              <a:latin typeface="Arial" pitchFamily="34" charset="0"/>
              <a:cs typeface="Arial" pitchFamily="34" charset="0"/>
            </a:endParaRPr>
          </a:p>
        </p:txBody>
      </p:sp>
      <p:sp>
        <p:nvSpPr>
          <p:cNvPr id="7170" name="Rectangle 2"/>
          <p:cNvSpPr>
            <a:spLocks noChangeArrowheads="1"/>
          </p:cNvSpPr>
          <p:nvPr/>
        </p:nvSpPr>
        <p:spPr bwMode="auto">
          <a:xfrm>
            <a:off x="395536" y="3284984"/>
            <a:ext cx="8403262"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u="none" strike="noStrike" cap="none" normalizeH="0" baseline="0" dirty="0" smtClean="0">
                <a:ln>
                  <a:noFill/>
                </a:ln>
                <a:solidFill>
                  <a:schemeClr val="tx1"/>
                </a:solidFill>
                <a:effectLst/>
                <a:latin typeface="Arial" pitchFamily="34" charset="0"/>
                <a:ea typeface="ヒラギノ角ゴ Pro W3" charset="0"/>
                <a:cs typeface="Arial" pitchFamily="34" charset="0"/>
              </a:rPr>
              <a:t>In my development work, creativity is often required in order to connect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u="none" strike="noStrike" cap="none" normalizeH="0" baseline="0" dirty="0" smtClean="0">
                <a:ln>
                  <a:noFill/>
                </a:ln>
                <a:solidFill>
                  <a:schemeClr val="tx1"/>
                </a:solidFill>
                <a:effectLst/>
                <a:latin typeface="Arial" pitchFamily="34" charset="0"/>
                <a:ea typeface="ヒラギノ角ゴ Pro W3" charset="0"/>
                <a:cs typeface="Arial" pitchFamily="34" charset="0"/>
              </a:rPr>
              <a:t>with a given 'client' in order to 'bring alive' relevant personal meaning for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u="none" strike="noStrike" cap="none" normalizeH="0" baseline="0" dirty="0" smtClean="0">
                <a:ln>
                  <a:noFill/>
                </a:ln>
                <a:solidFill>
                  <a:schemeClr val="tx1"/>
                </a:solidFill>
                <a:effectLst/>
                <a:latin typeface="Arial" pitchFamily="34" charset="0"/>
                <a:ea typeface="ヒラギノ角ゴ Pro W3" charset="0"/>
                <a:cs typeface="Arial" pitchFamily="34" charset="0"/>
              </a:rPr>
              <a:t>them of the values and actions that I am wishing to foster.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pitchFamily="34" charset="0"/>
                <a:ea typeface="ヒラギノ角ゴ Pro W3" charset="0"/>
                <a:cs typeface="Arial" pitchFamily="34" charset="0"/>
              </a:rPr>
              <a:t>Educational</a:t>
            </a:r>
            <a:r>
              <a:rPr lang="en-US" sz="2000" i="1" dirty="0" smtClean="0">
                <a:latin typeface="Arial" pitchFamily="34" charset="0"/>
                <a:ea typeface="ヒラギノ角ゴ Pro W3" charset="0"/>
                <a:cs typeface="Arial" pitchFamily="34" charset="0"/>
              </a:rPr>
              <a:t> Developer </a:t>
            </a:r>
            <a:r>
              <a:rPr kumimoji="0" lang="en-US" sz="2000" b="0" i="1" u="none" strike="noStrike" cap="none" normalizeH="0" baseline="0" dirty="0" smtClean="0">
                <a:ln>
                  <a:noFill/>
                </a:ln>
                <a:solidFill>
                  <a:schemeClr val="tx1"/>
                </a:solidFill>
                <a:effectLst/>
                <a:latin typeface="Arial" pitchFamily="34" charset="0"/>
                <a:ea typeface="ヒラギノ角ゴ Pro W3" charset="0"/>
                <a:cs typeface="Arial" pitchFamily="34" charset="0"/>
              </a:rPr>
              <a:t> F</a:t>
            </a:r>
            <a:endParaRPr kumimoji="0" lang="en-US" sz="2000" b="0" i="1"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323528" y="476672"/>
            <a:ext cx="6375463" cy="461665"/>
          </a:xfrm>
          <a:prstGeom prst="rect">
            <a:avLst/>
          </a:prstGeom>
          <a:noFill/>
        </p:spPr>
        <p:txBody>
          <a:bodyPr wrap="none" rtlCol="0">
            <a:spAutoFit/>
          </a:bodyPr>
          <a:lstStyle/>
          <a:p>
            <a:r>
              <a:rPr lang="en-GB" sz="2400" b="1" dirty="0" smtClean="0">
                <a:latin typeface="Arial" pitchFamily="34" charset="0"/>
                <a:cs typeface="Arial" pitchFamily="34" charset="0"/>
              </a:rPr>
              <a:t>Personal creativity in the service of others</a:t>
            </a:r>
            <a:endParaRPr lang="en-GB" sz="2400" b="1" dirty="0">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1"/>
          <p:cNvSpPr txBox="1">
            <a:spLocks noChangeArrowheads="1"/>
          </p:cNvSpPr>
          <p:nvPr/>
        </p:nvSpPr>
        <p:spPr bwMode="auto">
          <a:xfrm>
            <a:off x="1619672" y="457508"/>
            <a:ext cx="6118983" cy="523220"/>
          </a:xfrm>
          <a:prstGeom prst="rect">
            <a:avLst/>
          </a:prstGeom>
          <a:noFill/>
          <a:ln w="9525">
            <a:noFill/>
            <a:miter lim="800000"/>
            <a:headEnd/>
            <a:tailEnd/>
          </a:ln>
        </p:spPr>
        <p:txBody>
          <a:bodyPr wrap="none">
            <a:spAutoFit/>
          </a:bodyPr>
          <a:lstStyle/>
          <a:p>
            <a:r>
              <a:rPr lang="en-GB" sz="2800" b="1" dirty="0">
                <a:latin typeface="Arial" pitchFamily="34" charset="0"/>
                <a:cs typeface="Arial" pitchFamily="34" charset="0"/>
              </a:rPr>
              <a:t>B</a:t>
            </a:r>
            <a:r>
              <a:rPr lang="en-GB" sz="2800" b="1" dirty="0" smtClean="0">
                <a:latin typeface="Arial" pitchFamily="34" charset="0"/>
                <a:cs typeface="Arial" pitchFamily="34" charset="0"/>
              </a:rPr>
              <a:t>eliefs of developers in education </a:t>
            </a:r>
            <a:endParaRPr lang="en-GB" sz="2800" b="1" dirty="0">
              <a:latin typeface="Arial" pitchFamily="34" charset="0"/>
              <a:cs typeface="Arial" pitchFamily="34" charset="0"/>
            </a:endParaRPr>
          </a:p>
        </p:txBody>
      </p:sp>
      <p:sp>
        <p:nvSpPr>
          <p:cNvPr id="3077" name="Rectangle 7"/>
          <p:cNvSpPr>
            <a:spLocks noChangeArrowheads="1"/>
          </p:cNvSpPr>
          <p:nvPr/>
        </p:nvSpPr>
        <p:spPr bwMode="auto">
          <a:xfrm>
            <a:off x="467544" y="1196752"/>
            <a:ext cx="8425184" cy="830997"/>
          </a:xfrm>
          <a:prstGeom prst="rect">
            <a:avLst/>
          </a:prstGeom>
          <a:noFill/>
          <a:ln w="9525">
            <a:noFill/>
            <a:miter lim="800000"/>
            <a:headEnd/>
            <a:tailEnd/>
          </a:ln>
        </p:spPr>
        <p:txBody>
          <a:bodyPr wrap="square">
            <a:spAutoFit/>
          </a:bodyPr>
          <a:lstStyle/>
          <a:p>
            <a:r>
              <a:rPr lang="en-GB" sz="2400" b="0" dirty="0">
                <a:latin typeface="Arial" pitchFamily="34" charset="0"/>
                <a:cs typeface="Arial" pitchFamily="34" charset="0"/>
              </a:rPr>
              <a:t>Creativity is a rare gift which only a few people have</a:t>
            </a:r>
          </a:p>
          <a:p>
            <a:endParaRPr lang="en-GB" sz="2400" b="0" dirty="0">
              <a:latin typeface="Arial" pitchFamily="34" charset="0"/>
              <a:cs typeface="Arial" pitchFamily="34" charset="0"/>
            </a:endParaRPr>
          </a:p>
        </p:txBody>
      </p:sp>
      <p:graphicFrame>
        <p:nvGraphicFramePr>
          <p:cNvPr id="13" name="TPChart"/>
          <p:cNvGraphicFramePr>
            <a:graphicFrameLocks noChangeAspect="1"/>
          </p:cNvGraphicFramePr>
          <p:nvPr>
            <p:custDataLst>
              <p:tags r:id="rId1"/>
            </p:custDataLst>
          </p:nvPr>
        </p:nvGraphicFramePr>
        <p:xfrm>
          <a:off x="4427984" y="1607592"/>
          <a:ext cx="4198045" cy="3787006"/>
        </p:xfrm>
        <a:graphic>
          <a:graphicData uri="http://schemas.openxmlformats.org/drawingml/2006/chart">
            <c:chart xmlns:c="http://schemas.openxmlformats.org/drawingml/2006/chart" xmlns:r="http://schemas.openxmlformats.org/officeDocument/2006/relationships" r:id="rId4"/>
          </a:graphicData>
        </a:graphic>
      </p:graphicFrame>
      <p:sp>
        <p:nvSpPr>
          <p:cNvPr id="3086" name="Rectangle 5"/>
          <p:cNvSpPr>
            <a:spLocks noChangeArrowheads="1"/>
          </p:cNvSpPr>
          <p:nvPr/>
        </p:nvSpPr>
        <p:spPr bwMode="auto">
          <a:xfrm>
            <a:off x="5292080" y="5445224"/>
            <a:ext cx="3600400" cy="830997"/>
          </a:xfrm>
          <a:prstGeom prst="rect">
            <a:avLst/>
          </a:prstGeom>
          <a:noFill/>
          <a:ln w="9525">
            <a:noFill/>
            <a:miter lim="800000"/>
            <a:headEnd/>
            <a:tailEnd/>
          </a:ln>
        </p:spPr>
        <p:txBody>
          <a:bodyPr wrap="square">
            <a:spAutoFit/>
          </a:bodyPr>
          <a:lstStyle/>
          <a:p>
            <a:pPr algn="l"/>
            <a:r>
              <a:rPr lang="en-GB" sz="1600" b="0" i="1" dirty="0" smtClean="0">
                <a:latin typeface="Arial" pitchFamily="34" charset="0"/>
                <a:cs typeface="Arial" pitchFamily="34" charset="0"/>
              </a:rPr>
              <a:t>responses of university teachers University of </a:t>
            </a:r>
            <a:r>
              <a:rPr lang="en-GB" sz="1600" b="0" i="1" dirty="0">
                <a:latin typeface="Arial" pitchFamily="34" charset="0"/>
                <a:cs typeface="Arial" pitchFamily="34" charset="0"/>
              </a:rPr>
              <a:t>Ulster Teaching &amp; Learning </a:t>
            </a:r>
            <a:r>
              <a:rPr lang="en-GB" sz="1600" b="0" i="1" dirty="0" smtClean="0">
                <a:latin typeface="Arial" pitchFamily="34" charset="0"/>
                <a:cs typeface="Arial" pitchFamily="34" charset="0"/>
              </a:rPr>
              <a:t>Conference </a:t>
            </a:r>
            <a:r>
              <a:rPr lang="en-GB" sz="1600" b="0" i="1" dirty="0">
                <a:latin typeface="Arial" pitchFamily="34" charset="0"/>
                <a:cs typeface="Arial" pitchFamily="34" charset="0"/>
              </a:rPr>
              <a:t>(n=58)</a:t>
            </a:r>
            <a:endParaRPr lang="en-US" sz="1600" b="0" i="1" dirty="0">
              <a:latin typeface="Arial" pitchFamily="34" charset="0"/>
              <a:cs typeface="Arial" pitchFamily="34" charset="0"/>
            </a:endParaRPr>
          </a:p>
        </p:txBody>
      </p:sp>
      <p:graphicFrame>
        <p:nvGraphicFramePr>
          <p:cNvPr id="14" name="TPChart"/>
          <p:cNvGraphicFramePr>
            <a:graphicFrameLocks noChangeAspect="1"/>
          </p:cNvGraphicFramePr>
          <p:nvPr>
            <p:custDataLst>
              <p:tags r:id="rId2"/>
            </p:custDataLst>
          </p:nvPr>
        </p:nvGraphicFramePr>
        <p:xfrm>
          <a:off x="-684584" y="1628800"/>
          <a:ext cx="5400600" cy="3786187"/>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angle 5"/>
          <p:cNvSpPr>
            <a:spLocks noChangeArrowheads="1"/>
          </p:cNvSpPr>
          <p:nvPr/>
        </p:nvSpPr>
        <p:spPr bwMode="auto">
          <a:xfrm>
            <a:off x="539552" y="5589240"/>
            <a:ext cx="4176464" cy="646331"/>
          </a:xfrm>
          <a:prstGeom prst="rect">
            <a:avLst/>
          </a:prstGeom>
          <a:noFill/>
          <a:ln w="9525">
            <a:noFill/>
            <a:miter lim="800000"/>
            <a:headEnd/>
            <a:tailEnd/>
          </a:ln>
        </p:spPr>
        <p:txBody>
          <a:bodyPr wrap="square">
            <a:spAutoFit/>
          </a:bodyPr>
          <a:lstStyle/>
          <a:p>
            <a:pPr algn="l"/>
            <a:r>
              <a:rPr lang="en-GB" i="1" dirty="0" smtClean="0">
                <a:latin typeface="Arial" pitchFamily="34" charset="0"/>
                <a:cs typeface="Arial" pitchFamily="34" charset="0"/>
              </a:rPr>
              <a:t>responses of  educational developers  to on-line survey (n=29)</a:t>
            </a:r>
            <a:endParaRPr lang="en-US" i="1" dirty="0">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PChart"/>
          <p:cNvGraphicFramePr>
            <a:graphicFrameLocks noChangeAspect="1"/>
          </p:cNvGraphicFramePr>
          <p:nvPr>
            <p:custDataLst>
              <p:tags r:id="rId1"/>
            </p:custDataLst>
          </p:nvPr>
        </p:nvGraphicFramePr>
        <p:xfrm>
          <a:off x="0" y="1988840"/>
          <a:ext cx="4651301" cy="4147046"/>
        </p:xfrm>
        <a:graphic>
          <a:graphicData uri="http://schemas.openxmlformats.org/drawingml/2006/chart">
            <c:chart xmlns:c="http://schemas.openxmlformats.org/drawingml/2006/chart" xmlns:r="http://schemas.openxmlformats.org/officeDocument/2006/relationships" r:id="rId3"/>
          </a:graphicData>
        </a:graphic>
      </p:graphicFrame>
      <p:sp>
        <p:nvSpPr>
          <p:cNvPr id="3078" name="Rectangle 7"/>
          <p:cNvSpPr>
            <a:spLocks noChangeArrowheads="1"/>
          </p:cNvSpPr>
          <p:nvPr/>
        </p:nvSpPr>
        <p:spPr bwMode="auto">
          <a:xfrm>
            <a:off x="971600" y="1052736"/>
            <a:ext cx="7416824" cy="830997"/>
          </a:xfrm>
          <a:prstGeom prst="rect">
            <a:avLst/>
          </a:prstGeom>
          <a:noFill/>
          <a:ln w="9525">
            <a:noFill/>
            <a:miter lim="800000"/>
            <a:headEnd/>
            <a:tailEnd/>
          </a:ln>
        </p:spPr>
        <p:txBody>
          <a:bodyPr wrap="square">
            <a:spAutoFit/>
          </a:bodyPr>
          <a:lstStyle/>
          <a:p>
            <a:pPr algn="l"/>
            <a:r>
              <a:rPr lang="en-GB" sz="2400" dirty="0">
                <a:latin typeface="Arial" pitchFamily="34" charset="0"/>
                <a:cs typeface="Arial" pitchFamily="34" charset="0"/>
              </a:rPr>
              <a:t>Most people can develop </a:t>
            </a:r>
            <a:r>
              <a:rPr lang="en-GB" sz="2400" dirty="0" smtClean="0">
                <a:latin typeface="Arial" pitchFamily="34" charset="0"/>
                <a:cs typeface="Arial" pitchFamily="34" charset="0"/>
              </a:rPr>
              <a:t>their </a:t>
            </a:r>
            <a:r>
              <a:rPr lang="en-GB" sz="2400" dirty="0">
                <a:latin typeface="Arial" pitchFamily="34" charset="0"/>
                <a:cs typeface="Arial" pitchFamily="34" charset="0"/>
              </a:rPr>
              <a:t>creativity </a:t>
            </a:r>
            <a:r>
              <a:rPr lang="en-GB" sz="2400" dirty="0" smtClean="0">
                <a:latin typeface="Arial" pitchFamily="34" charset="0"/>
                <a:cs typeface="Arial" pitchFamily="34" charset="0"/>
              </a:rPr>
              <a:t>if </a:t>
            </a:r>
            <a:r>
              <a:rPr lang="en-GB" sz="2400" dirty="0">
                <a:latin typeface="Arial" pitchFamily="34" charset="0"/>
                <a:cs typeface="Arial" pitchFamily="34" charset="0"/>
              </a:rPr>
              <a:t>they are </a:t>
            </a:r>
            <a:r>
              <a:rPr lang="en-GB" sz="2400" dirty="0" smtClean="0">
                <a:latin typeface="Arial" pitchFamily="34" charset="0"/>
                <a:cs typeface="Arial" pitchFamily="34" charset="0"/>
              </a:rPr>
              <a:t>given </a:t>
            </a:r>
            <a:r>
              <a:rPr lang="en-GB" sz="2400" dirty="0">
                <a:latin typeface="Arial" pitchFamily="34" charset="0"/>
                <a:cs typeface="Arial" pitchFamily="34" charset="0"/>
              </a:rPr>
              <a:t>the opportunity to do so</a:t>
            </a:r>
          </a:p>
        </p:txBody>
      </p:sp>
      <p:graphicFrame>
        <p:nvGraphicFramePr>
          <p:cNvPr id="16" name="TPChart"/>
          <p:cNvGraphicFramePr>
            <a:graphicFrameLocks noChangeAspect="1"/>
          </p:cNvGraphicFramePr>
          <p:nvPr/>
        </p:nvGraphicFramePr>
        <p:xfrm>
          <a:off x="4283968" y="1556792"/>
          <a:ext cx="4557638" cy="4486498"/>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5"/>
          <p:cNvSpPr>
            <a:spLocks noChangeArrowheads="1"/>
          </p:cNvSpPr>
          <p:nvPr/>
        </p:nvSpPr>
        <p:spPr bwMode="auto">
          <a:xfrm>
            <a:off x="5004048" y="5805264"/>
            <a:ext cx="3600400" cy="923330"/>
          </a:xfrm>
          <a:prstGeom prst="rect">
            <a:avLst/>
          </a:prstGeom>
          <a:noFill/>
          <a:ln w="9525">
            <a:noFill/>
            <a:miter lim="800000"/>
            <a:headEnd/>
            <a:tailEnd/>
          </a:ln>
        </p:spPr>
        <p:txBody>
          <a:bodyPr wrap="square">
            <a:spAutoFit/>
          </a:bodyPr>
          <a:lstStyle/>
          <a:p>
            <a:pPr algn="l"/>
            <a:r>
              <a:rPr lang="en-GB" b="0" i="1" dirty="0" smtClean="0"/>
              <a:t>responses of university teachers University of </a:t>
            </a:r>
            <a:r>
              <a:rPr lang="en-GB" b="0" i="1" dirty="0"/>
              <a:t>Ulster Teaching &amp; Learning </a:t>
            </a:r>
            <a:r>
              <a:rPr lang="en-GB" b="0" i="1" dirty="0" smtClean="0"/>
              <a:t>Conference </a:t>
            </a:r>
            <a:r>
              <a:rPr lang="en-GB" b="0" i="1" dirty="0"/>
              <a:t>(n=58)</a:t>
            </a:r>
            <a:endParaRPr lang="en-US" b="0" i="1" dirty="0"/>
          </a:p>
        </p:txBody>
      </p:sp>
      <p:sp>
        <p:nvSpPr>
          <p:cNvPr id="18" name="Rectangle 5"/>
          <p:cNvSpPr>
            <a:spLocks noChangeArrowheads="1"/>
          </p:cNvSpPr>
          <p:nvPr/>
        </p:nvSpPr>
        <p:spPr bwMode="auto">
          <a:xfrm>
            <a:off x="539552" y="5877272"/>
            <a:ext cx="4248472" cy="646331"/>
          </a:xfrm>
          <a:prstGeom prst="rect">
            <a:avLst/>
          </a:prstGeom>
          <a:noFill/>
          <a:ln w="9525">
            <a:noFill/>
            <a:miter lim="800000"/>
            <a:headEnd/>
            <a:tailEnd/>
          </a:ln>
        </p:spPr>
        <p:txBody>
          <a:bodyPr wrap="square">
            <a:spAutoFit/>
          </a:bodyPr>
          <a:lstStyle/>
          <a:p>
            <a:pPr algn="l"/>
            <a:r>
              <a:rPr lang="en-GB" i="1" dirty="0" smtClean="0"/>
              <a:t>responses of  educational developers  to on-line survey (n=30)</a:t>
            </a:r>
            <a:endParaRPr lang="en-US" i="1" dirty="0"/>
          </a:p>
        </p:txBody>
      </p:sp>
      <p:sp>
        <p:nvSpPr>
          <p:cNvPr id="8" name="TextBox 1"/>
          <p:cNvSpPr txBox="1">
            <a:spLocks noChangeArrowheads="1"/>
          </p:cNvSpPr>
          <p:nvPr/>
        </p:nvSpPr>
        <p:spPr bwMode="auto">
          <a:xfrm>
            <a:off x="1835696" y="332656"/>
            <a:ext cx="6218369" cy="523220"/>
          </a:xfrm>
          <a:prstGeom prst="rect">
            <a:avLst/>
          </a:prstGeom>
          <a:noFill/>
          <a:ln w="9525">
            <a:noFill/>
            <a:miter lim="800000"/>
            <a:headEnd/>
            <a:tailEnd/>
          </a:ln>
        </p:spPr>
        <p:txBody>
          <a:bodyPr wrap="none">
            <a:spAutoFit/>
          </a:bodyPr>
          <a:lstStyle/>
          <a:p>
            <a:r>
              <a:rPr lang="en-GB" sz="2800" b="0" dirty="0">
                <a:latin typeface="Arial" pitchFamily="34" charset="0"/>
                <a:cs typeface="Arial" pitchFamily="34" charset="0"/>
              </a:rPr>
              <a:t> </a:t>
            </a:r>
            <a:r>
              <a:rPr lang="en-GB" sz="2800" b="1" dirty="0" smtClean="0">
                <a:latin typeface="Arial" pitchFamily="34" charset="0"/>
                <a:cs typeface="Arial" pitchFamily="34" charset="0"/>
              </a:rPr>
              <a:t>Beliefs of developers in education </a:t>
            </a:r>
            <a:endParaRPr lang="en-GB" sz="2800" b="1" dirty="0">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PChart"/>
          <p:cNvGraphicFramePr>
            <a:graphicFrameLocks noChangeAspect="1"/>
          </p:cNvGraphicFramePr>
          <p:nvPr/>
        </p:nvGraphicFramePr>
        <p:xfrm>
          <a:off x="3398838" y="1700807"/>
          <a:ext cx="5694362" cy="4444405"/>
        </p:xfrm>
        <a:graphic>
          <a:graphicData uri="http://schemas.openxmlformats.org/drawingml/2006/chart">
            <c:chart xmlns:c="http://schemas.openxmlformats.org/drawingml/2006/chart" xmlns:r="http://schemas.openxmlformats.org/officeDocument/2006/relationships" r:id="rId3"/>
          </a:graphicData>
        </a:graphic>
      </p:graphicFrame>
      <p:sp>
        <p:nvSpPr>
          <p:cNvPr id="4099" name="Text Box 4"/>
          <p:cNvSpPr txBox="1">
            <a:spLocks noChangeArrowheads="1"/>
          </p:cNvSpPr>
          <p:nvPr/>
        </p:nvSpPr>
        <p:spPr bwMode="auto">
          <a:xfrm>
            <a:off x="251520" y="908720"/>
            <a:ext cx="8640638" cy="1631216"/>
          </a:xfrm>
          <a:prstGeom prst="rect">
            <a:avLst/>
          </a:prstGeom>
          <a:noFill/>
          <a:ln w="9525">
            <a:noFill/>
            <a:miter lim="800000"/>
            <a:headEnd/>
            <a:tailEnd/>
          </a:ln>
        </p:spPr>
        <p:txBody>
          <a:bodyPr wrap="square">
            <a:spAutoFit/>
          </a:bodyPr>
          <a:lstStyle/>
          <a:p>
            <a:pPr algn="l"/>
            <a:r>
              <a:rPr lang="en-GB" sz="2000" b="0" dirty="0">
                <a:latin typeface="Arial" pitchFamily="34" charset="0"/>
                <a:cs typeface="Arial" pitchFamily="34" charset="0"/>
              </a:rPr>
              <a:t>Effective use of creativity is dependent on many factors such </a:t>
            </a:r>
            <a:r>
              <a:rPr lang="en-GB" sz="2000" b="0" dirty="0" smtClean="0">
                <a:latin typeface="Arial" pitchFamily="34" charset="0"/>
                <a:cs typeface="Arial" pitchFamily="34" charset="0"/>
              </a:rPr>
              <a:t>as </a:t>
            </a:r>
            <a:r>
              <a:rPr lang="en-GB" sz="2000" b="0" dirty="0">
                <a:latin typeface="Arial" pitchFamily="34" charset="0"/>
                <a:cs typeface="Arial" pitchFamily="34" charset="0"/>
              </a:rPr>
              <a:t>personal agency, </a:t>
            </a:r>
            <a:r>
              <a:rPr lang="en-GB" sz="2000" b="0" dirty="0" smtClean="0">
                <a:latin typeface="Arial" pitchFamily="34" charset="0"/>
                <a:cs typeface="Arial" pitchFamily="34" charset="0"/>
              </a:rPr>
              <a:t>attitudes, challenge</a:t>
            </a:r>
            <a:r>
              <a:rPr lang="en-GB" sz="2000" b="0" dirty="0">
                <a:latin typeface="Arial" pitchFamily="34" charset="0"/>
                <a:cs typeface="Arial" pitchFamily="34" charset="0"/>
              </a:rPr>
              <a:t>, hard </a:t>
            </a:r>
            <a:r>
              <a:rPr lang="en-GB" sz="2000" b="0" dirty="0" smtClean="0">
                <a:latin typeface="Arial" pitchFamily="34" charset="0"/>
                <a:cs typeface="Arial" pitchFamily="34" charset="0"/>
              </a:rPr>
              <a:t>work, capability </a:t>
            </a:r>
            <a:r>
              <a:rPr lang="en-GB" sz="2000" b="0" dirty="0">
                <a:latin typeface="Arial" pitchFamily="34" charset="0"/>
                <a:cs typeface="Arial" pitchFamily="34" charset="0"/>
              </a:rPr>
              <a:t>and </a:t>
            </a:r>
            <a:r>
              <a:rPr lang="en-GB" sz="2000" b="0" dirty="0" smtClean="0">
                <a:latin typeface="Arial" pitchFamily="34" charset="0"/>
                <a:cs typeface="Arial" pitchFamily="34" charset="0"/>
              </a:rPr>
              <a:t>context </a:t>
            </a:r>
            <a:r>
              <a:rPr lang="en-GB" sz="2000" b="0" dirty="0">
                <a:latin typeface="Arial" pitchFamily="34" charset="0"/>
                <a:cs typeface="Arial" pitchFamily="34" charset="0"/>
              </a:rPr>
              <a:t>relevant knowledge</a:t>
            </a:r>
          </a:p>
          <a:p>
            <a:pPr algn="l"/>
            <a:endParaRPr lang="en-GB" sz="2000" b="0" dirty="0">
              <a:latin typeface="Arial" pitchFamily="34" charset="0"/>
              <a:cs typeface="Arial" pitchFamily="34" charset="0"/>
            </a:endParaRPr>
          </a:p>
          <a:p>
            <a:pPr algn="l"/>
            <a:endParaRPr lang="en-US" sz="2000" b="0" dirty="0">
              <a:latin typeface="Arial" pitchFamily="34" charset="0"/>
              <a:cs typeface="Arial" pitchFamily="34" charset="0"/>
            </a:endParaRPr>
          </a:p>
        </p:txBody>
      </p:sp>
      <p:sp>
        <p:nvSpPr>
          <p:cNvPr id="11" name="Rectangle 5"/>
          <p:cNvSpPr>
            <a:spLocks noChangeArrowheads="1"/>
          </p:cNvSpPr>
          <p:nvPr/>
        </p:nvSpPr>
        <p:spPr bwMode="auto">
          <a:xfrm>
            <a:off x="5076056" y="5934670"/>
            <a:ext cx="3600400" cy="923330"/>
          </a:xfrm>
          <a:prstGeom prst="rect">
            <a:avLst/>
          </a:prstGeom>
          <a:noFill/>
          <a:ln w="9525">
            <a:noFill/>
            <a:miter lim="800000"/>
            <a:headEnd/>
            <a:tailEnd/>
          </a:ln>
        </p:spPr>
        <p:txBody>
          <a:bodyPr wrap="square">
            <a:spAutoFit/>
          </a:bodyPr>
          <a:lstStyle/>
          <a:p>
            <a:pPr algn="l"/>
            <a:r>
              <a:rPr lang="en-GB" b="0" i="1" dirty="0" smtClean="0"/>
              <a:t>responses of university teachers University of </a:t>
            </a:r>
            <a:r>
              <a:rPr lang="en-GB" b="0" i="1" dirty="0"/>
              <a:t>Ulster Teaching &amp; Learning </a:t>
            </a:r>
            <a:r>
              <a:rPr lang="en-GB" b="0" i="1" dirty="0" smtClean="0"/>
              <a:t>Conference </a:t>
            </a:r>
            <a:r>
              <a:rPr lang="en-GB" b="0" i="1" dirty="0"/>
              <a:t>(n=58)</a:t>
            </a:r>
            <a:endParaRPr lang="en-US" b="0" i="1" dirty="0"/>
          </a:p>
        </p:txBody>
      </p:sp>
      <p:graphicFrame>
        <p:nvGraphicFramePr>
          <p:cNvPr id="12" name="TPChart"/>
          <p:cNvGraphicFramePr>
            <a:graphicFrameLocks noChangeAspect="1"/>
          </p:cNvGraphicFramePr>
          <p:nvPr/>
        </p:nvGraphicFramePr>
        <p:xfrm>
          <a:off x="-828600" y="1700808"/>
          <a:ext cx="5694362" cy="4444405"/>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5"/>
          <p:cNvSpPr>
            <a:spLocks noChangeArrowheads="1"/>
          </p:cNvSpPr>
          <p:nvPr/>
        </p:nvSpPr>
        <p:spPr bwMode="auto">
          <a:xfrm>
            <a:off x="323528" y="6021288"/>
            <a:ext cx="4248472" cy="646331"/>
          </a:xfrm>
          <a:prstGeom prst="rect">
            <a:avLst/>
          </a:prstGeom>
          <a:noFill/>
          <a:ln w="9525">
            <a:noFill/>
            <a:miter lim="800000"/>
            <a:headEnd/>
            <a:tailEnd/>
          </a:ln>
        </p:spPr>
        <p:txBody>
          <a:bodyPr wrap="square">
            <a:spAutoFit/>
          </a:bodyPr>
          <a:lstStyle/>
          <a:p>
            <a:pPr algn="l"/>
            <a:r>
              <a:rPr lang="en-GB" i="1" dirty="0" smtClean="0"/>
              <a:t>responses of  educational developers  to on-line survey (n=30)</a:t>
            </a:r>
            <a:endParaRPr lang="en-US" i="1" dirty="0"/>
          </a:p>
        </p:txBody>
      </p:sp>
      <p:sp>
        <p:nvSpPr>
          <p:cNvPr id="8" name="TextBox 1"/>
          <p:cNvSpPr txBox="1">
            <a:spLocks noChangeArrowheads="1"/>
          </p:cNvSpPr>
          <p:nvPr/>
        </p:nvSpPr>
        <p:spPr bwMode="auto">
          <a:xfrm>
            <a:off x="1547664" y="332656"/>
            <a:ext cx="6218369" cy="523220"/>
          </a:xfrm>
          <a:prstGeom prst="rect">
            <a:avLst/>
          </a:prstGeom>
          <a:noFill/>
          <a:ln w="9525">
            <a:noFill/>
            <a:miter lim="800000"/>
            <a:headEnd/>
            <a:tailEnd/>
          </a:ln>
        </p:spPr>
        <p:txBody>
          <a:bodyPr wrap="none">
            <a:spAutoFit/>
          </a:bodyPr>
          <a:lstStyle/>
          <a:p>
            <a:r>
              <a:rPr lang="en-GB" sz="2800" b="0" dirty="0">
                <a:latin typeface="Arial" pitchFamily="34" charset="0"/>
                <a:cs typeface="Arial" pitchFamily="34" charset="0"/>
              </a:rPr>
              <a:t> </a:t>
            </a:r>
            <a:r>
              <a:rPr lang="en-GB" sz="2800" b="1" dirty="0" smtClean="0">
                <a:latin typeface="Arial" pitchFamily="34" charset="0"/>
                <a:cs typeface="Arial" pitchFamily="34" charset="0"/>
              </a:rPr>
              <a:t>Beliefs of developers in education </a:t>
            </a:r>
            <a:endParaRPr lang="en-GB" sz="2800" b="1" dirty="0">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descr="C:\Users\norman\Pictures\CREATIVITY\environmental nourishers\Slide1.GIF"/>
          <p:cNvPicPr>
            <a:picLocks noChangeAspect="1" noChangeArrowheads="1"/>
          </p:cNvPicPr>
          <p:nvPr/>
        </p:nvPicPr>
        <p:blipFill>
          <a:blip r:embed="rId3" cstate="print"/>
          <a:srcRect/>
          <a:stretch>
            <a:fillRect/>
          </a:stretch>
        </p:blipFill>
        <p:spPr bwMode="auto">
          <a:xfrm>
            <a:off x="0" y="332656"/>
            <a:ext cx="9144000" cy="6858000"/>
          </a:xfrm>
          <a:prstGeom prst="rect">
            <a:avLst/>
          </a:prstGeom>
          <a:noFill/>
        </p:spPr>
      </p:pic>
      <p:sp>
        <p:nvSpPr>
          <p:cNvPr id="10" name="TextBox 16"/>
          <p:cNvSpPr txBox="1">
            <a:spLocks noChangeArrowheads="1"/>
          </p:cNvSpPr>
          <p:nvPr/>
        </p:nvSpPr>
        <p:spPr bwMode="auto">
          <a:xfrm>
            <a:off x="1403648" y="188640"/>
            <a:ext cx="7380287" cy="954107"/>
          </a:xfrm>
          <a:prstGeom prst="rect">
            <a:avLst/>
          </a:prstGeom>
          <a:noFill/>
          <a:ln w="9525">
            <a:noFill/>
            <a:miter lim="800000"/>
            <a:headEnd/>
            <a:tailEnd/>
          </a:ln>
        </p:spPr>
        <p:txBody>
          <a:bodyPr>
            <a:spAutoFit/>
          </a:bodyPr>
          <a:lstStyle/>
          <a:p>
            <a:pPr algn="l"/>
            <a:r>
              <a:rPr lang="en-GB" sz="2800" b="1" dirty="0" smtClean="0">
                <a:latin typeface="Arial" pitchFamily="34" charset="0"/>
                <a:cs typeface="Arial" pitchFamily="34" charset="0"/>
              </a:rPr>
              <a:t>Visualising creativity </a:t>
            </a:r>
            <a:endParaRPr lang="en-GB" sz="2800" b="1" dirty="0">
              <a:latin typeface="Arial" pitchFamily="34" charset="0"/>
              <a:cs typeface="Arial" pitchFamily="34" charset="0"/>
            </a:endParaRPr>
          </a:p>
          <a:p>
            <a:pPr algn="l"/>
            <a:r>
              <a:rPr lang="en-GB" sz="2800" b="0" dirty="0">
                <a:latin typeface="Arial" pitchFamily="34" charset="0"/>
                <a:cs typeface="Arial" pitchFamily="34" charset="0"/>
              </a:rPr>
              <a:t>Teresa </a:t>
            </a:r>
            <a:r>
              <a:rPr lang="en-GB" sz="2800" b="0" dirty="0" err="1">
                <a:latin typeface="Arial" pitchFamily="34" charset="0"/>
                <a:cs typeface="Arial" pitchFamily="34" charset="0"/>
              </a:rPr>
              <a:t>Amabile</a:t>
            </a:r>
            <a:r>
              <a:rPr lang="en-GB" sz="2800" b="0" dirty="0">
                <a:latin typeface="Arial" pitchFamily="34" charset="0"/>
                <a:cs typeface="Arial" pitchFamily="34" charset="0"/>
              </a:rPr>
              <a:t> (1983)</a:t>
            </a:r>
          </a:p>
        </p:txBody>
      </p:sp>
      <p:pic>
        <p:nvPicPr>
          <p:cNvPr id="11" name="Picture 5" descr="HBS Faculty Member Teresa M. Amabile"/>
          <p:cNvPicPr>
            <a:picLocks noChangeAspect="1" noChangeArrowheads="1"/>
          </p:cNvPicPr>
          <p:nvPr/>
        </p:nvPicPr>
        <p:blipFill>
          <a:blip r:embed="rId4" cstate="print"/>
          <a:srcRect/>
          <a:stretch>
            <a:fillRect/>
          </a:stretch>
        </p:blipFill>
        <p:spPr bwMode="auto">
          <a:xfrm>
            <a:off x="179512" y="188641"/>
            <a:ext cx="1069840" cy="1080120"/>
          </a:xfrm>
          <a:prstGeom prst="rect">
            <a:avLst/>
          </a:prstGeom>
          <a:noFill/>
          <a:ln w="9525">
            <a:noFill/>
            <a:miter lim="800000"/>
            <a:headEnd/>
            <a:tailEnd/>
          </a:ln>
        </p:spPr>
      </p:pic>
      <p:sp>
        <p:nvSpPr>
          <p:cNvPr id="12" name="Isosceles Triangle 11"/>
          <p:cNvSpPr/>
          <p:nvPr/>
        </p:nvSpPr>
        <p:spPr>
          <a:xfrm rot="17253228" flipH="1">
            <a:off x="6107222" y="2449927"/>
            <a:ext cx="169918" cy="3150270"/>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GB"/>
          </a:p>
        </p:txBody>
      </p:sp>
      <p:sp>
        <p:nvSpPr>
          <p:cNvPr id="13" name="Isosceles Triangle 12"/>
          <p:cNvSpPr/>
          <p:nvPr/>
        </p:nvSpPr>
        <p:spPr>
          <a:xfrm flipH="1">
            <a:off x="3347864" y="5373216"/>
            <a:ext cx="144016" cy="936103"/>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GB"/>
          </a:p>
        </p:txBody>
      </p:sp>
      <p:sp>
        <p:nvSpPr>
          <p:cNvPr id="14" name="Rectangle 7"/>
          <p:cNvSpPr>
            <a:spLocks noChangeArrowheads="1"/>
          </p:cNvSpPr>
          <p:nvPr/>
        </p:nvSpPr>
        <p:spPr bwMode="auto">
          <a:xfrm>
            <a:off x="251520" y="6273225"/>
            <a:ext cx="5328592" cy="584775"/>
          </a:xfrm>
          <a:prstGeom prst="rect">
            <a:avLst/>
          </a:prstGeom>
          <a:noFill/>
          <a:ln w="9525">
            <a:noFill/>
            <a:miter lim="800000"/>
            <a:headEnd/>
            <a:tailEnd/>
          </a:ln>
        </p:spPr>
        <p:txBody>
          <a:bodyPr wrap="square">
            <a:spAutoFit/>
          </a:bodyPr>
          <a:lstStyle/>
          <a:p>
            <a:pPr algn="l"/>
            <a:r>
              <a:rPr lang="en-GB" altLang="ja-JP" sz="1600" b="1" dirty="0"/>
              <a:t>‘We hardly ever pay attention to intrinsic motivation, which is the driving force that actually makes creativity happen</a:t>
            </a:r>
            <a:r>
              <a:rPr lang="en-GB" altLang="ja-JP" sz="1600" b="1" dirty="0" smtClean="0"/>
              <a:t>’</a:t>
            </a:r>
            <a:endParaRPr lang="en-GB" sz="1600" b="1" dirty="0"/>
          </a:p>
        </p:txBody>
      </p:sp>
      <p:sp>
        <p:nvSpPr>
          <p:cNvPr id="15" name="Rectangle 6"/>
          <p:cNvSpPr>
            <a:spLocks noChangeArrowheads="1"/>
          </p:cNvSpPr>
          <p:nvPr/>
        </p:nvSpPr>
        <p:spPr bwMode="auto">
          <a:xfrm>
            <a:off x="5940425" y="4725144"/>
            <a:ext cx="3203575" cy="1815882"/>
          </a:xfrm>
          <a:prstGeom prst="rect">
            <a:avLst/>
          </a:prstGeom>
          <a:solidFill>
            <a:schemeClr val="bg1">
              <a:alpha val="58038"/>
            </a:schemeClr>
          </a:solidFill>
          <a:ln w="9525">
            <a:noFill/>
            <a:miter lim="800000"/>
            <a:headEnd/>
            <a:tailEnd/>
          </a:ln>
        </p:spPr>
        <p:txBody>
          <a:bodyPr>
            <a:spAutoFit/>
          </a:bodyPr>
          <a:lstStyle/>
          <a:p>
            <a:pPr algn="l"/>
            <a:r>
              <a:rPr lang="en-GB" sz="1600" b="1" dirty="0"/>
              <a:t>'the emergence in action of a novel relational product, process or performance growing out of the uniqueness of the individual on the one hand, and the materials, events, people, or circumstances of his life on the other.' </a:t>
            </a:r>
          </a:p>
        </p:txBody>
      </p:sp>
      <p:sp>
        <p:nvSpPr>
          <p:cNvPr id="9" name="TextBox 8"/>
          <p:cNvSpPr txBox="1"/>
          <p:nvPr/>
        </p:nvSpPr>
        <p:spPr>
          <a:xfrm>
            <a:off x="1619672" y="2780928"/>
            <a:ext cx="1569660" cy="646331"/>
          </a:xfrm>
          <a:prstGeom prst="rect">
            <a:avLst/>
          </a:prstGeom>
          <a:noFill/>
        </p:spPr>
        <p:txBody>
          <a:bodyPr wrap="none" rtlCol="0">
            <a:spAutoFit/>
          </a:bodyPr>
          <a:lstStyle/>
          <a:p>
            <a:r>
              <a:rPr lang="en-GB" b="1" dirty="0" smtClean="0">
                <a:latin typeface="Arial" pitchFamily="34" charset="0"/>
                <a:cs typeface="Arial" pitchFamily="34" charset="0"/>
              </a:rPr>
              <a:t>Qualities &amp;</a:t>
            </a:r>
          </a:p>
          <a:p>
            <a:r>
              <a:rPr lang="en-GB" b="1" dirty="0" smtClean="0">
                <a:latin typeface="Arial" pitchFamily="34" charset="0"/>
                <a:cs typeface="Arial" pitchFamily="34" charset="0"/>
              </a:rPr>
              <a:t>Dispositions</a:t>
            </a:r>
            <a:endParaRPr lang="en-GB" b="1" dirty="0">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PChart"/>
          <p:cNvGraphicFramePr>
            <a:graphicFrameLocks noChangeAspect="1"/>
          </p:cNvGraphicFramePr>
          <p:nvPr/>
        </p:nvGraphicFramePr>
        <p:xfrm>
          <a:off x="467544" y="1772816"/>
          <a:ext cx="7776864" cy="42210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1"/>
          <p:cNvSpPr txBox="1">
            <a:spLocks noChangeArrowheads="1"/>
          </p:cNvSpPr>
          <p:nvPr/>
        </p:nvSpPr>
        <p:spPr bwMode="auto">
          <a:xfrm>
            <a:off x="1547664" y="332656"/>
            <a:ext cx="6218369" cy="523220"/>
          </a:xfrm>
          <a:prstGeom prst="rect">
            <a:avLst/>
          </a:prstGeom>
          <a:noFill/>
          <a:ln w="9525">
            <a:noFill/>
            <a:miter lim="800000"/>
            <a:headEnd/>
            <a:tailEnd/>
          </a:ln>
        </p:spPr>
        <p:txBody>
          <a:bodyPr wrap="none">
            <a:spAutoFit/>
          </a:bodyPr>
          <a:lstStyle/>
          <a:p>
            <a:r>
              <a:rPr lang="en-GB" sz="2800" b="0" dirty="0">
                <a:latin typeface="Arial" pitchFamily="34" charset="0"/>
                <a:cs typeface="Arial" pitchFamily="34" charset="0"/>
              </a:rPr>
              <a:t> </a:t>
            </a:r>
            <a:r>
              <a:rPr lang="en-GB" sz="2800" b="1" dirty="0" smtClean="0">
                <a:latin typeface="Arial" pitchFamily="34" charset="0"/>
                <a:cs typeface="Arial" pitchFamily="34" charset="0"/>
              </a:rPr>
              <a:t>Beliefs of developers in education </a:t>
            </a:r>
            <a:endParaRPr lang="en-GB" sz="2800" b="1" dirty="0">
              <a:latin typeface="Arial" pitchFamily="34" charset="0"/>
              <a:cs typeface="Arial" pitchFamily="34" charset="0"/>
            </a:endParaRPr>
          </a:p>
        </p:txBody>
      </p:sp>
      <p:sp>
        <p:nvSpPr>
          <p:cNvPr id="4" name="Rectangle 3"/>
          <p:cNvSpPr/>
          <p:nvPr/>
        </p:nvSpPr>
        <p:spPr>
          <a:xfrm>
            <a:off x="1547664" y="836712"/>
            <a:ext cx="6696744" cy="707886"/>
          </a:xfrm>
          <a:prstGeom prst="rect">
            <a:avLst/>
          </a:prstGeom>
        </p:spPr>
        <p:txBody>
          <a:bodyPr wrap="square">
            <a:spAutoFit/>
          </a:bodyPr>
          <a:lstStyle/>
          <a:p>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Some people are naturally more creative than others </a:t>
            </a:r>
          </a:p>
        </p:txBody>
      </p:sp>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411760" y="692696"/>
            <a:ext cx="2302233" cy="523220"/>
          </a:xfrm>
          <a:prstGeom prst="rect">
            <a:avLst/>
          </a:prstGeom>
          <a:noFill/>
        </p:spPr>
        <p:txBody>
          <a:bodyPr wrap="none" rtlCol="0">
            <a:spAutoFit/>
          </a:bodyPr>
          <a:lstStyle/>
          <a:p>
            <a:r>
              <a:rPr lang="en-GB" sz="2800" b="1" dirty="0" smtClean="0">
                <a:latin typeface="Arial" pitchFamily="34" charset="0"/>
                <a:cs typeface="Arial" pitchFamily="34" charset="0"/>
              </a:rPr>
              <a:t>Significance</a:t>
            </a:r>
            <a:endParaRPr lang="en-GB" sz="2800" b="1" dirty="0" smtClean="0">
              <a:latin typeface="Arial" pitchFamily="34" charset="0"/>
              <a:cs typeface="Arial" pitchFamily="34" charset="0"/>
            </a:endParaRPr>
          </a:p>
        </p:txBody>
      </p:sp>
      <p:sp>
        <p:nvSpPr>
          <p:cNvPr id="6" name="Rectangle 5"/>
          <p:cNvSpPr/>
          <p:nvPr/>
        </p:nvSpPr>
        <p:spPr>
          <a:xfrm>
            <a:off x="2339752" y="1628800"/>
            <a:ext cx="6048672" cy="2677656"/>
          </a:xfrm>
          <a:prstGeom prst="rect">
            <a:avLst/>
          </a:prstGeom>
        </p:spPr>
        <p:txBody>
          <a:bodyPr wrap="square">
            <a:spAutoFit/>
          </a:bodyPr>
          <a:lstStyle/>
          <a:p>
            <a:pPr eaLnBrk="0" hangingPunct="0"/>
            <a:r>
              <a:rPr lang="en-GB" sz="2400" dirty="0" smtClean="0">
                <a:latin typeface="Arial" pitchFamily="34" charset="0"/>
                <a:cs typeface="Arial" pitchFamily="34" charset="0"/>
              </a:rPr>
              <a:t>'any human act that gives rise to something new is.... a creative act regardless of whether what  was created is a physical object or some mental or emotional construct that lives within the person who created it and is known only to him’ </a:t>
            </a:r>
            <a:endParaRPr lang="en-GB" sz="2400" dirty="0" smtClean="0">
              <a:latin typeface="Arial" pitchFamily="34" charset="0"/>
              <a:cs typeface="Arial" pitchFamily="34" charset="0"/>
            </a:endParaRPr>
          </a:p>
          <a:p>
            <a:pPr eaLnBrk="0" hangingPunct="0"/>
            <a:r>
              <a:rPr lang="en-GB" sz="2400" dirty="0" smtClean="0">
                <a:latin typeface="Arial" pitchFamily="34" charset="0"/>
                <a:cs typeface="Arial" pitchFamily="34" charset="0"/>
              </a:rPr>
              <a:t>Lev </a:t>
            </a:r>
            <a:r>
              <a:rPr lang="en-GB" sz="2400" dirty="0" err="1" smtClean="0">
                <a:latin typeface="Arial" pitchFamily="34" charset="0"/>
                <a:cs typeface="Arial" pitchFamily="34" charset="0"/>
              </a:rPr>
              <a:t>Vygotsky</a:t>
            </a:r>
            <a:r>
              <a:rPr lang="en-GB" sz="2400" dirty="0" smtClean="0">
                <a:latin typeface="Arial" pitchFamily="34" charset="0"/>
                <a:cs typeface="Arial" pitchFamily="34" charset="0"/>
              </a:rPr>
              <a:t> </a:t>
            </a:r>
            <a:endParaRPr lang="en-GB" sz="2400" dirty="0">
              <a:latin typeface="Arial" pitchFamily="34" charset="0"/>
              <a:cs typeface="Arial" pitchFamily="34" charset="0"/>
            </a:endParaRPr>
          </a:p>
        </p:txBody>
      </p:sp>
      <p:pic>
        <p:nvPicPr>
          <p:cNvPr id="5" name="Picture 13" descr="C:\Users\norman\Pictures\vygotsky.jpg"/>
          <p:cNvPicPr>
            <a:picLocks noChangeAspect="1" noChangeArrowheads="1"/>
          </p:cNvPicPr>
          <p:nvPr/>
        </p:nvPicPr>
        <p:blipFill>
          <a:blip r:embed="rId4" cstate="print"/>
          <a:srcRect/>
          <a:stretch>
            <a:fillRect/>
          </a:stretch>
        </p:blipFill>
        <p:spPr bwMode="auto">
          <a:xfrm>
            <a:off x="467544" y="1772816"/>
            <a:ext cx="1728192" cy="2382617"/>
          </a:xfrm>
          <a:prstGeom prst="rect">
            <a:avLst/>
          </a:prstGeom>
          <a:noFill/>
          <a:ln w="9525">
            <a:noFill/>
            <a:miter lim="800000"/>
            <a:headEnd/>
            <a:tailEnd/>
          </a:ln>
        </p:spPr>
      </p:pic>
    </p:spTree>
    <p:custDataLst>
      <p:tags r:id="rId1"/>
    </p:custDataLst>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323528" y="258470"/>
            <a:ext cx="184731"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rgbClr val="25F71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rgbClr val="25F715"/>
              </a:solidFill>
              <a:effectLst/>
              <a:latin typeface="Arial" pitchFamily="34" charset="0"/>
              <a:cs typeface="Arial" pitchFamily="34" charset="0"/>
            </a:endParaRPr>
          </a:p>
        </p:txBody>
      </p:sp>
      <p:sp>
        <p:nvSpPr>
          <p:cNvPr id="36886" name="Rectangle 22"/>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744" name="Rectangle 16"/>
          <p:cNvSpPr>
            <a:spLocks noChangeArrowheads="1"/>
          </p:cNvSpPr>
          <p:nvPr/>
        </p:nvSpPr>
        <p:spPr bwMode="auto">
          <a:xfrm>
            <a:off x="1043608" y="1484784"/>
            <a:ext cx="7642993" cy="4529683"/>
          </a:xfrm>
          <a:prstGeom prst="rect">
            <a:avLst/>
          </a:prstGeom>
          <a:no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3743" name="Line 15"/>
          <p:cNvSpPr>
            <a:spLocks noChangeShapeType="1"/>
          </p:cNvSpPr>
          <p:nvPr/>
        </p:nvSpPr>
        <p:spPr bwMode="auto">
          <a:xfrm flipV="1">
            <a:off x="1115616" y="1772814"/>
            <a:ext cx="7560840" cy="4176465"/>
          </a:xfrm>
          <a:prstGeom prst="line">
            <a:avLst/>
          </a:prstGeom>
          <a:noFill/>
          <a:ln w="38100">
            <a:solidFill>
              <a:schemeClr val="bg1">
                <a:lumMod val="6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73741" name="Text Box 13"/>
          <p:cNvSpPr txBox="1">
            <a:spLocks noChangeArrowheads="1"/>
          </p:cNvSpPr>
          <p:nvPr/>
        </p:nvSpPr>
        <p:spPr bwMode="auto">
          <a:xfrm rot="16200000">
            <a:off x="-1124321" y="3267448"/>
            <a:ext cx="4117678" cy="669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smtClean="0">
                <a:latin typeface="Arial Narrow" pitchFamily="34" charset="0"/>
                <a:ea typeface="Times New Roman" pitchFamily="18" charset="0"/>
                <a:cs typeface="Calibri" pitchFamily="34" charset="0"/>
              </a:rPr>
              <a:t>n</a:t>
            </a:r>
            <a:r>
              <a:rPr kumimoji="0" lang="en-US" sz="2000" b="1" i="0" u="none" strike="noStrike" cap="none" normalizeH="0" baseline="0" dirty="0" smtClean="0">
                <a:ln>
                  <a:noFill/>
                </a:ln>
                <a:effectLst/>
                <a:latin typeface="Arial Narrow" pitchFamily="34" charset="0"/>
                <a:ea typeface="Times New Roman" pitchFamily="18" charset="0"/>
                <a:cs typeface="Calibri" pitchFamily="34" charset="0"/>
              </a:rPr>
              <a:t>ew ideas and their implementation</a:t>
            </a:r>
            <a:endParaRPr kumimoji="0" lang="en-US" sz="7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Arial" pitchFamily="34" charset="0"/>
              <a:cs typeface="Arial" pitchFamily="34" charset="0"/>
            </a:endParaRPr>
          </a:p>
        </p:txBody>
      </p:sp>
      <p:sp>
        <p:nvSpPr>
          <p:cNvPr id="73740" name="Text Box 12"/>
          <p:cNvSpPr txBox="1">
            <a:spLocks noChangeArrowheads="1"/>
          </p:cNvSpPr>
          <p:nvPr/>
        </p:nvSpPr>
        <p:spPr bwMode="auto">
          <a:xfrm>
            <a:off x="6732240" y="3645024"/>
            <a:ext cx="2520280"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effectLst/>
                <a:latin typeface="Arial Narrow" pitchFamily="34" charset="0"/>
                <a:ea typeface="Times New Roman" pitchFamily="18" charset="0"/>
                <a:cs typeface="Calibri" pitchFamily="34" charset="0"/>
              </a:rPr>
              <a:t>impact on </a:t>
            </a:r>
          </a:p>
          <a:p>
            <a:pPr marL="0" marR="0" lvl="0" indent="0" algn="ctr" defTabSz="914400" rtl="0" eaLnBrk="1" fontAlgn="base" latinLnBrk="0" hangingPunct="1">
              <a:lnSpc>
                <a:spcPct val="100000"/>
              </a:lnSpc>
              <a:spcBef>
                <a:spcPct val="0"/>
              </a:spcBef>
              <a:spcAft>
                <a:spcPct val="0"/>
              </a:spcAft>
              <a:buClrTx/>
              <a:buSzTx/>
              <a:buFontTx/>
              <a:buNone/>
              <a:tabLst/>
            </a:pPr>
            <a:r>
              <a:rPr lang="en-US" sz="2000" i="1" dirty="0" smtClean="0">
                <a:latin typeface="Arial Narrow" pitchFamily="34" charset="0"/>
                <a:ea typeface="Times New Roman" pitchFamily="18" charset="0"/>
                <a:cs typeface="Calibri" pitchFamily="34" charset="0"/>
              </a:rPr>
              <a:t>c</a:t>
            </a:r>
            <a:r>
              <a:rPr kumimoji="0" lang="en-US" sz="2000" b="0" i="1" u="none" strike="noStrike" cap="none" normalizeH="0" baseline="0" dirty="0" smtClean="0">
                <a:ln>
                  <a:noFill/>
                </a:ln>
                <a:effectLst/>
                <a:latin typeface="Arial Narrow" pitchFamily="34" charset="0"/>
                <a:ea typeface="Times New Roman" pitchFamily="18" charset="0"/>
                <a:cs typeface="Calibri" pitchFamily="34" charset="0"/>
              </a:rPr>
              <a:t>ulture, society, </a:t>
            </a:r>
          </a:p>
          <a:p>
            <a:pPr marL="0" marR="0" lvl="0" indent="0" algn="ctr" defTabSz="914400" rtl="0" eaLnBrk="1" fontAlgn="base" latinLnBrk="0" hangingPunct="1">
              <a:lnSpc>
                <a:spcPct val="100000"/>
              </a:lnSpc>
              <a:spcBef>
                <a:spcPct val="0"/>
              </a:spcBef>
              <a:spcAft>
                <a:spcPct val="0"/>
              </a:spcAft>
              <a:buClrTx/>
              <a:buSzTx/>
              <a:buFontTx/>
              <a:buNone/>
              <a:tabLst/>
            </a:pPr>
            <a:r>
              <a:rPr lang="en-US" sz="2000" i="1" dirty="0" smtClean="0">
                <a:latin typeface="Arial Narrow" pitchFamily="34" charset="0"/>
                <a:ea typeface="Times New Roman" pitchFamily="18" charset="0"/>
                <a:cs typeface="Calibri" pitchFamily="34" charset="0"/>
              </a:rPr>
              <a:t>t</a:t>
            </a:r>
            <a:r>
              <a:rPr kumimoji="0" lang="en-US" sz="2000" i="1" u="none" strike="noStrike" cap="none" normalizeH="0" baseline="0" dirty="0" smtClean="0">
                <a:ln>
                  <a:noFill/>
                </a:ln>
                <a:effectLst/>
                <a:latin typeface="Arial Narrow" pitchFamily="34" charset="0"/>
                <a:ea typeface="Times New Roman" pitchFamily="18" charset="0"/>
                <a:cs typeface="Calibri" pitchFamily="34" charset="0"/>
              </a:rPr>
              <a:t>he world</a:t>
            </a:r>
            <a:endParaRPr kumimoji="0" lang="en-US" sz="2000" b="1" i="1" u="none" strike="noStrike" cap="none" normalizeH="0" baseline="0" dirty="0" smtClean="0">
              <a:ln>
                <a:noFill/>
              </a:ln>
              <a:effectLst/>
              <a:latin typeface="Arial Narrow" pitchFamily="34" charset="0"/>
              <a:ea typeface="Times New Roman" pitchFamily="18"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effectLst/>
              <a:latin typeface="Arial" pitchFamily="34" charset="0"/>
              <a:cs typeface="Arial" pitchFamily="34" charset="0"/>
            </a:endParaRPr>
          </a:p>
        </p:txBody>
      </p:sp>
      <p:sp>
        <p:nvSpPr>
          <p:cNvPr id="73737" name="Text Box 9"/>
          <p:cNvSpPr txBox="1">
            <a:spLocks noChangeArrowheads="1"/>
          </p:cNvSpPr>
          <p:nvPr/>
        </p:nvSpPr>
        <p:spPr bwMode="auto">
          <a:xfrm>
            <a:off x="4788024" y="4293096"/>
            <a:ext cx="2448272" cy="592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i="1" u="none" strike="noStrike" cap="none" normalizeH="0" baseline="0" dirty="0" smtClean="0">
                <a:ln>
                  <a:noFill/>
                </a:ln>
                <a:effectLst/>
                <a:latin typeface="Arial Narrow" pitchFamily="34" charset="0"/>
                <a:ea typeface="Times New Roman" pitchFamily="18" charset="0"/>
                <a:cs typeface="Arial" pitchFamily="34" charset="0"/>
              </a:rPr>
              <a:t>impact on an </a:t>
            </a:r>
            <a:r>
              <a:rPr kumimoji="0" lang="en-US" sz="2000" i="1" u="none" strike="noStrike" cap="none" normalizeH="0" baseline="0" dirty="0" err="1" smtClean="0">
                <a:ln>
                  <a:noFill/>
                </a:ln>
                <a:effectLst/>
                <a:latin typeface="Arial Narrow" pitchFamily="34" charset="0"/>
                <a:ea typeface="Times New Roman" pitchFamily="18" charset="0"/>
                <a:cs typeface="Arial" pitchFamily="34" charset="0"/>
              </a:rPr>
              <a:t>organisation</a:t>
            </a:r>
            <a:r>
              <a:rPr kumimoji="0" lang="en-US" sz="2000" i="1" u="none" strike="noStrike" cap="none" normalizeH="0" baseline="0" dirty="0" smtClean="0">
                <a:ln>
                  <a:noFill/>
                </a:ln>
                <a:effectLst/>
                <a:latin typeface="Arial Narrow" pitchFamily="34" charset="0"/>
                <a:ea typeface="Times New Roman" pitchFamily="18" charset="0"/>
                <a:cs typeface="Arial" pitchFamily="34" charset="0"/>
              </a:rPr>
              <a:t>, field, system of practice, </a:t>
            </a:r>
            <a:endParaRPr kumimoji="0" lang="en-US" sz="200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i="1" u="none" strike="noStrike" cap="none" normalizeH="0" baseline="0" dirty="0" smtClean="0">
                <a:ln>
                  <a:noFill/>
                </a:ln>
                <a:effectLst/>
                <a:latin typeface="Arial Narrow" pitchFamily="34" charset="0"/>
                <a:ea typeface="Times New Roman" pitchFamily="18" charset="0"/>
                <a:cs typeface="Arial" pitchFamily="34" charset="0"/>
              </a:rPr>
              <a:t>or market </a:t>
            </a:r>
            <a:endParaRPr kumimoji="0" lang="en-US" sz="2000" i="0" u="none" strike="noStrike" cap="none" normalizeH="0" baseline="0" dirty="0" smtClean="0">
              <a:ln>
                <a:noFill/>
              </a:ln>
              <a:effectLst/>
              <a:latin typeface="Arial" pitchFamily="34" charset="0"/>
              <a:cs typeface="Arial" pitchFamily="34" charset="0"/>
            </a:endParaRPr>
          </a:p>
        </p:txBody>
      </p:sp>
      <p:sp>
        <p:nvSpPr>
          <p:cNvPr id="73735" name="Text Box 7"/>
          <p:cNvSpPr txBox="1">
            <a:spLocks noChangeArrowheads="1"/>
          </p:cNvSpPr>
          <p:nvPr/>
        </p:nvSpPr>
        <p:spPr bwMode="auto">
          <a:xfrm>
            <a:off x="899592" y="4869160"/>
            <a:ext cx="2232248" cy="646331"/>
          </a:xfrm>
          <a:prstGeom prst="rect">
            <a:avLst/>
          </a:prstGeom>
          <a:noFill/>
          <a:ln w="2540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changes in our understandings</a:t>
            </a:r>
          </a:p>
        </p:txBody>
      </p:sp>
      <p:sp>
        <p:nvSpPr>
          <p:cNvPr id="73734" name="Text Box 6"/>
          <p:cNvSpPr txBox="1">
            <a:spLocks noChangeArrowheads="1"/>
          </p:cNvSpPr>
          <p:nvPr/>
        </p:nvSpPr>
        <p:spPr bwMode="auto">
          <a:xfrm>
            <a:off x="2339752" y="4941168"/>
            <a:ext cx="3240360" cy="650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i="1" dirty="0" smtClean="0">
                <a:latin typeface="Arial Narrow" pitchFamily="34" charset="0"/>
                <a:ea typeface="Times New Roman" pitchFamily="18" charset="0"/>
                <a:cs typeface="Calibri" pitchFamily="34" charset="0"/>
              </a:rPr>
              <a:t>i</a:t>
            </a:r>
            <a:r>
              <a:rPr kumimoji="0" lang="en-US" sz="2000" i="1" u="none" strike="noStrike" cap="none" normalizeH="0" baseline="0" dirty="0" smtClean="0">
                <a:ln>
                  <a:noFill/>
                </a:ln>
                <a:effectLst/>
                <a:latin typeface="Arial Narrow" pitchFamily="34" charset="0"/>
                <a:ea typeface="Times New Roman" pitchFamily="18" charset="0"/>
                <a:cs typeface="Calibri" pitchFamily="34" charset="0"/>
              </a:rPr>
              <a:t>mpact on</a:t>
            </a:r>
          </a:p>
          <a:p>
            <a:pPr marL="0" marR="0" lvl="0" indent="0" algn="ctr" defTabSz="914400" rtl="0" eaLnBrk="1" fontAlgn="base" latinLnBrk="0" hangingPunct="1">
              <a:lnSpc>
                <a:spcPct val="100000"/>
              </a:lnSpc>
              <a:spcBef>
                <a:spcPct val="0"/>
              </a:spcBef>
              <a:spcAft>
                <a:spcPct val="0"/>
              </a:spcAft>
              <a:buClrTx/>
              <a:buSzTx/>
              <a:buFontTx/>
              <a:buNone/>
              <a:tabLst/>
            </a:pPr>
            <a:r>
              <a:rPr lang="en-US" sz="2000" i="1" dirty="0" smtClean="0">
                <a:latin typeface="Arial Narrow" pitchFamily="34" charset="0"/>
                <a:ea typeface="Times New Roman" pitchFamily="18" charset="0"/>
                <a:cs typeface="Calibri" pitchFamily="34" charset="0"/>
              </a:rPr>
              <a:t>i</a:t>
            </a:r>
            <a:r>
              <a:rPr kumimoji="0" lang="en-US" sz="2000" i="1" u="none" strike="noStrike" cap="none" normalizeH="0" baseline="0" dirty="0" smtClean="0">
                <a:ln>
                  <a:noFill/>
                </a:ln>
                <a:effectLst/>
                <a:latin typeface="Arial Narrow" pitchFamily="34" charset="0"/>
                <a:ea typeface="Times New Roman" pitchFamily="18" charset="0"/>
                <a:cs typeface="Calibri" pitchFamily="34" charset="0"/>
              </a:rPr>
              <a:t>ndividuals</a:t>
            </a:r>
            <a:r>
              <a:rPr kumimoji="0" lang="en-US" sz="2000" i="1" u="none" strike="noStrike" cap="none" normalizeH="0" dirty="0" smtClean="0">
                <a:ln>
                  <a:noFill/>
                </a:ln>
                <a:effectLst/>
                <a:latin typeface="Arial Narrow" pitchFamily="34" charset="0"/>
                <a:ea typeface="Times New Roman" pitchFamily="18" charset="0"/>
                <a:cs typeface="Calibri" pitchFamily="34" charset="0"/>
              </a:rPr>
              <a:t> a</a:t>
            </a:r>
            <a:r>
              <a:rPr kumimoji="0" lang="en-US" sz="2000" i="1" u="none" strike="noStrike" cap="none" normalizeH="0" baseline="0" dirty="0" smtClean="0">
                <a:ln>
                  <a:noFill/>
                </a:ln>
                <a:effectLst/>
                <a:latin typeface="Arial Narrow" pitchFamily="34" charset="0"/>
                <a:ea typeface="Times New Roman" pitchFamily="18" charset="0"/>
                <a:cs typeface="Calibri" pitchFamily="34" charset="0"/>
              </a:rPr>
              <a:t>nd their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i="1" u="none" strike="noStrike" cap="none" normalizeH="0" baseline="0" dirty="0" smtClean="0">
                <a:ln>
                  <a:noFill/>
                </a:ln>
                <a:effectLst/>
                <a:latin typeface="Arial Narrow" pitchFamily="34" charset="0"/>
                <a:ea typeface="Times New Roman" pitchFamily="18" charset="0"/>
                <a:cs typeface="Calibri" pitchFamily="34" charset="0"/>
              </a:rPr>
              <a:t>zone of influence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dirty="0" smtClean="0">
              <a:ln>
                <a:noFill/>
              </a:ln>
              <a:effectLst/>
              <a:latin typeface="Arial" pitchFamily="34" charset="0"/>
              <a:cs typeface="Arial" pitchFamily="34" charset="0"/>
            </a:endParaRPr>
          </a:p>
        </p:txBody>
      </p:sp>
      <p:sp>
        <p:nvSpPr>
          <p:cNvPr id="73733" name="Text Box 5"/>
          <p:cNvSpPr txBox="1">
            <a:spLocks noChangeArrowheads="1"/>
          </p:cNvSpPr>
          <p:nvPr/>
        </p:nvSpPr>
        <p:spPr bwMode="auto">
          <a:xfrm>
            <a:off x="539552" y="6093296"/>
            <a:ext cx="784887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Arial Narrow" pitchFamily="34" charset="0"/>
                <a:ea typeface="Times New Roman" pitchFamily="18" charset="0"/>
                <a:cs typeface="Calibri" pitchFamily="34" charset="0"/>
              </a:rPr>
              <a:t>                     significance and  impact of a</a:t>
            </a:r>
            <a:r>
              <a:rPr kumimoji="0" lang="en-US" sz="2000" b="1" i="0" u="none" strike="noStrike" cap="none" normalizeH="0" dirty="0" smtClean="0">
                <a:ln>
                  <a:noFill/>
                </a:ln>
                <a:effectLst/>
                <a:latin typeface="Arial Narrow" pitchFamily="34" charset="0"/>
                <a:ea typeface="Times New Roman" pitchFamily="18" charset="0"/>
                <a:cs typeface="Calibri" pitchFamily="34" charset="0"/>
              </a:rPr>
              <a:t> development/</a:t>
            </a:r>
            <a:r>
              <a:rPr kumimoji="0" lang="en-US" sz="2000" b="1" i="0" u="none" strike="noStrike" cap="none" normalizeH="0" baseline="0" dirty="0" smtClean="0">
                <a:ln>
                  <a:noFill/>
                </a:ln>
                <a:effectLst/>
                <a:latin typeface="Arial Narrow" pitchFamily="34" charset="0"/>
                <a:ea typeface="Times New Roman" pitchFamily="18" charset="0"/>
                <a:cs typeface="Calibri" pitchFamily="34" charset="0"/>
              </a:rPr>
              <a:t> innovation (1-3)</a:t>
            </a:r>
            <a:endParaRPr kumimoji="0" lang="en-US" sz="1800" b="0" i="0" u="none" strike="noStrike" cap="none" normalizeH="0" baseline="0" dirty="0" smtClean="0">
              <a:ln>
                <a:noFill/>
              </a:ln>
              <a:effectLst/>
              <a:latin typeface="Arial" pitchFamily="34" charset="0"/>
              <a:cs typeface="Arial" pitchFamily="34" charset="0"/>
            </a:endParaRPr>
          </a:p>
        </p:txBody>
      </p:sp>
      <p:sp>
        <p:nvSpPr>
          <p:cNvPr id="73732" name="Text Box 4"/>
          <p:cNvSpPr txBox="1">
            <a:spLocks noChangeArrowheads="1"/>
          </p:cNvSpPr>
          <p:nvPr/>
        </p:nvSpPr>
        <p:spPr bwMode="auto">
          <a:xfrm>
            <a:off x="827584" y="1556792"/>
            <a:ext cx="1584176" cy="387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b="1" dirty="0" smtClean="0">
                <a:latin typeface="Arial Narrow" pitchFamily="34" charset="0"/>
                <a:ea typeface="Times New Roman" pitchFamily="18" charset="0"/>
                <a:cs typeface="Calibri" pitchFamily="34" charset="0"/>
              </a:rPr>
              <a:t>mini-c</a:t>
            </a:r>
            <a:r>
              <a:rPr kumimoji="0" lang="en-US" sz="2400" b="1" u="none" strike="noStrike" cap="none" normalizeH="0" baseline="0" dirty="0" smtClean="0">
                <a:ln>
                  <a:noFill/>
                </a:ln>
                <a:effectLst/>
                <a:latin typeface="Arial Narrow" pitchFamily="34" charset="0"/>
                <a:ea typeface="Times New Roman" pitchFamily="18" charset="0"/>
                <a:cs typeface="Calibri" pitchFamily="34" charset="0"/>
              </a:rPr>
              <a:t> </a:t>
            </a:r>
            <a:endParaRPr kumimoji="0" lang="en-US" sz="2400" b="0" u="none" strike="noStrike" cap="none" normalizeH="0" baseline="0" dirty="0" smtClean="0">
              <a:ln>
                <a:noFill/>
              </a:ln>
              <a:effectLst/>
              <a:latin typeface="Arial" pitchFamily="34" charset="0"/>
              <a:cs typeface="Arial" pitchFamily="34" charset="0"/>
            </a:endParaRPr>
          </a:p>
        </p:txBody>
      </p:sp>
      <p:sp>
        <p:nvSpPr>
          <p:cNvPr id="73731" name="Text Box 3"/>
          <p:cNvSpPr txBox="1">
            <a:spLocks noChangeArrowheads="1"/>
          </p:cNvSpPr>
          <p:nvPr/>
        </p:nvSpPr>
        <p:spPr bwMode="auto">
          <a:xfrm>
            <a:off x="2987824" y="1556792"/>
            <a:ext cx="108012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b="1" dirty="0" smtClean="0">
                <a:latin typeface="Arial" pitchFamily="34" charset="0"/>
                <a:cs typeface="Arial" pitchFamily="34" charset="0"/>
              </a:rPr>
              <a:t>l</a:t>
            </a:r>
            <a:r>
              <a:rPr kumimoji="0" lang="en-US" sz="2400" b="1" i="0" u="none" strike="noStrike" cap="none" normalizeH="0" baseline="0" dirty="0" smtClean="0">
                <a:ln>
                  <a:noFill/>
                </a:ln>
                <a:effectLst/>
                <a:latin typeface="Arial" pitchFamily="34" charset="0"/>
                <a:cs typeface="Arial" pitchFamily="34" charset="0"/>
              </a:rPr>
              <a:t>ittle</a:t>
            </a:r>
            <a:r>
              <a:rPr lang="en-US" sz="2400" b="1" dirty="0" smtClean="0">
                <a:latin typeface="Arial" pitchFamily="34" charset="0"/>
                <a:cs typeface="Arial" pitchFamily="34" charset="0"/>
              </a:rPr>
              <a:t>-c</a:t>
            </a:r>
          </a:p>
        </p:txBody>
      </p:sp>
      <p:sp>
        <p:nvSpPr>
          <p:cNvPr id="73730" name="Text Box 2"/>
          <p:cNvSpPr txBox="1">
            <a:spLocks noChangeArrowheads="1"/>
          </p:cNvSpPr>
          <p:nvPr/>
        </p:nvSpPr>
        <p:spPr bwMode="auto">
          <a:xfrm>
            <a:off x="7308304" y="1556792"/>
            <a:ext cx="1207194" cy="387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b="1" dirty="0" smtClean="0">
                <a:latin typeface="Arial Narrow" pitchFamily="34" charset="0"/>
                <a:cs typeface="Arial" pitchFamily="34" charset="0"/>
              </a:rPr>
              <a:t>Big-C</a:t>
            </a:r>
            <a:endParaRPr kumimoji="0" lang="en-US" sz="2400" b="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smtClean="0">
              <a:ln>
                <a:noFill/>
              </a:ln>
              <a:effectLst/>
              <a:latin typeface="Arial" pitchFamily="34" charset="0"/>
              <a:cs typeface="Arial" pitchFamily="34" charset="0"/>
            </a:endParaRPr>
          </a:p>
        </p:txBody>
      </p:sp>
      <p:sp>
        <p:nvSpPr>
          <p:cNvPr id="24" name="TextBox 12"/>
          <p:cNvSpPr txBox="1">
            <a:spLocks noChangeArrowheads="1"/>
          </p:cNvSpPr>
          <p:nvPr/>
        </p:nvSpPr>
        <p:spPr bwMode="auto">
          <a:xfrm>
            <a:off x="428152" y="692696"/>
            <a:ext cx="8715848" cy="461665"/>
          </a:xfrm>
          <a:prstGeom prst="rect">
            <a:avLst/>
          </a:prstGeom>
          <a:noFill/>
          <a:ln w="9525">
            <a:noFill/>
            <a:miter lim="800000"/>
            <a:headEnd/>
            <a:tailEnd/>
          </a:ln>
        </p:spPr>
        <p:txBody>
          <a:bodyPr wrap="none">
            <a:spAutoFit/>
          </a:bodyPr>
          <a:lstStyle/>
          <a:p>
            <a:r>
              <a:rPr lang="en-GB" sz="2400" b="1" dirty="0">
                <a:latin typeface="Arial" pitchFamily="34" charset="0"/>
                <a:cs typeface="Arial" pitchFamily="34" charset="0"/>
              </a:rPr>
              <a:t>Four-C model of creativity  Kaufman and </a:t>
            </a:r>
            <a:r>
              <a:rPr lang="en-GB" sz="2400" b="1" dirty="0" err="1">
                <a:latin typeface="Arial" pitchFamily="34" charset="0"/>
                <a:cs typeface="Arial" pitchFamily="34" charset="0"/>
              </a:rPr>
              <a:t>Berghetto</a:t>
            </a:r>
            <a:r>
              <a:rPr lang="en-GB" sz="2400" b="1" dirty="0">
                <a:latin typeface="Arial" pitchFamily="34" charset="0"/>
                <a:cs typeface="Arial" pitchFamily="34" charset="0"/>
              </a:rPr>
              <a:t> (2009) </a:t>
            </a:r>
          </a:p>
        </p:txBody>
      </p:sp>
      <p:sp>
        <p:nvSpPr>
          <p:cNvPr id="25" name="Text Box 3"/>
          <p:cNvSpPr txBox="1">
            <a:spLocks noChangeArrowheads="1"/>
          </p:cNvSpPr>
          <p:nvPr/>
        </p:nvSpPr>
        <p:spPr bwMode="auto">
          <a:xfrm>
            <a:off x="4932040" y="1556792"/>
            <a:ext cx="108012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b="1" dirty="0" smtClean="0">
                <a:latin typeface="Arial" pitchFamily="34" charset="0"/>
                <a:cs typeface="Arial" pitchFamily="34" charset="0"/>
              </a:rPr>
              <a:t>Pro-c</a:t>
            </a:r>
          </a:p>
        </p:txBody>
      </p:sp>
      <p:sp>
        <p:nvSpPr>
          <p:cNvPr id="26" name="TextBox 11"/>
          <p:cNvSpPr txBox="1">
            <a:spLocks noChangeArrowheads="1"/>
          </p:cNvSpPr>
          <p:nvPr/>
        </p:nvSpPr>
        <p:spPr bwMode="auto">
          <a:xfrm>
            <a:off x="2699792" y="3717032"/>
            <a:ext cx="2160533" cy="1200329"/>
          </a:xfrm>
          <a:prstGeom prst="rect">
            <a:avLst/>
          </a:prstGeom>
          <a:noFill/>
          <a:ln w="9525">
            <a:noFill/>
            <a:miter lim="800000"/>
            <a:headEnd/>
            <a:tailEnd/>
          </a:ln>
        </p:spPr>
        <p:txBody>
          <a:bodyPr wrap="square">
            <a:spAutoFit/>
          </a:bodyPr>
          <a:lstStyle/>
          <a:p>
            <a:pPr algn="ctr"/>
            <a:r>
              <a:rPr lang="en-GB" dirty="0" smtClean="0">
                <a:latin typeface="Arial" pitchFamily="34" charset="0"/>
                <a:cs typeface="Arial" pitchFamily="34" charset="0"/>
              </a:rPr>
              <a:t>everyday creative </a:t>
            </a:r>
            <a:endParaRPr lang="en-GB" dirty="0">
              <a:latin typeface="Arial" pitchFamily="34" charset="0"/>
              <a:cs typeface="Arial" pitchFamily="34" charset="0"/>
            </a:endParaRPr>
          </a:p>
          <a:p>
            <a:pPr algn="ctr"/>
            <a:r>
              <a:rPr lang="en-GB" dirty="0">
                <a:latin typeface="Arial" pitchFamily="34" charset="0"/>
                <a:cs typeface="Arial" pitchFamily="34" charset="0"/>
              </a:rPr>
              <a:t>thoughts </a:t>
            </a:r>
            <a:r>
              <a:rPr lang="en-GB" dirty="0" smtClean="0">
                <a:latin typeface="Arial" pitchFamily="34" charset="0"/>
                <a:cs typeface="Arial" pitchFamily="34" charset="0"/>
              </a:rPr>
              <a:t>and </a:t>
            </a:r>
            <a:r>
              <a:rPr lang="en-GB" dirty="0">
                <a:latin typeface="Arial" pitchFamily="34" charset="0"/>
                <a:cs typeface="Arial" pitchFamily="34" charset="0"/>
              </a:rPr>
              <a:t>actions </a:t>
            </a:r>
            <a:r>
              <a:rPr lang="en-GB" dirty="0" smtClean="0">
                <a:latin typeface="Arial" pitchFamily="34" charset="0"/>
                <a:cs typeface="Arial" pitchFamily="34" charset="0"/>
              </a:rPr>
              <a:t>in every aspect of our lives</a:t>
            </a:r>
            <a:endParaRPr lang="en-GB" dirty="0">
              <a:latin typeface="Arial" pitchFamily="34" charset="0"/>
              <a:cs typeface="Arial" pitchFamily="34" charset="0"/>
            </a:endParaRPr>
          </a:p>
        </p:txBody>
      </p:sp>
      <p:sp>
        <p:nvSpPr>
          <p:cNvPr id="27" name="Text Box 14"/>
          <p:cNvSpPr txBox="1">
            <a:spLocks noChangeArrowheads="1"/>
          </p:cNvSpPr>
          <p:nvPr/>
        </p:nvSpPr>
        <p:spPr bwMode="auto">
          <a:xfrm>
            <a:off x="4211960" y="2492896"/>
            <a:ext cx="2976612" cy="739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dirty="0" smtClean="0">
                <a:latin typeface="Arial" pitchFamily="34" charset="0"/>
                <a:ea typeface="Times New Roman" pitchFamily="18" charset="0"/>
                <a:cs typeface="Arial" pitchFamily="34" charset="0"/>
              </a:rPr>
              <a:t>creative acts</a:t>
            </a:r>
            <a:r>
              <a:rPr kumimoji="0" lang="en-US" u="none" strike="noStrike" cap="none" normalizeH="0" baseline="0" dirty="0" smtClean="0">
                <a:ln>
                  <a:noFill/>
                </a:ln>
                <a:effectLst/>
                <a:latin typeface="Arial" pitchFamily="34" charset="0"/>
                <a:ea typeface="Times New Roman" pitchFamily="18" charset="0"/>
                <a:cs typeface="Arial" pitchFamily="34" charset="0"/>
              </a:rPr>
              <a:t> of experts/experienced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smtClean="0">
                <a:ln>
                  <a:noFill/>
                </a:ln>
                <a:effectLst/>
                <a:latin typeface="Arial" pitchFamily="34" charset="0"/>
                <a:ea typeface="Times New Roman" pitchFamily="18" charset="0"/>
                <a:cs typeface="Arial" pitchFamily="34" charset="0"/>
              </a:rPr>
              <a:t>people &amp; teams within an </a:t>
            </a:r>
            <a:r>
              <a:rPr kumimoji="0" lang="en-US" u="none" strike="noStrike" cap="none" normalizeH="0" baseline="0" dirty="0" err="1" smtClean="0">
                <a:ln>
                  <a:noFill/>
                </a:ln>
                <a:effectLst/>
                <a:latin typeface="Arial" pitchFamily="34" charset="0"/>
                <a:ea typeface="Times New Roman" pitchFamily="18" charset="0"/>
                <a:cs typeface="Arial" pitchFamily="34" charset="0"/>
              </a:rPr>
              <a:t>organisation</a:t>
            </a:r>
            <a:r>
              <a:rPr lang="en-US" dirty="0" smtClean="0">
                <a:latin typeface="Arial" pitchFamily="34" charset="0"/>
                <a:ea typeface="Times New Roman" pitchFamily="18" charset="0"/>
                <a:cs typeface="Arial" pitchFamily="34" charset="0"/>
              </a:rPr>
              <a:t>, community </a:t>
            </a:r>
          </a:p>
          <a:p>
            <a:pPr marL="0" marR="0" lvl="0" indent="0" algn="ctr" defTabSz="914400" rtl="0" eaLnBrk="1" fontAlgn="base" latinLnBrk="0" hangingPunct="1">
              <a:lnSpc>
                <a:spcPct val="100000"/>
              </a:lnSpc>
              <a:spcBef>
                <a:spcPct val="0"/>
              </a:spcBef>
              <a:spcAft>
                <a:spcPct val="0"/>
              </a:spcAft>
              <a:buClrTx/>
              <a:buSzTx/>
              <a:buFontTx/>
              <a:buNone/>
              <a:tabLst/>
            </a:pPr>
            <a:r>
              <a:rPr lang="en-US" dirty="0" smtClean="0">
                <a:latin typeface="Arial" pitchFamily="34" charset="0"/>
                <a:ea typeface="Times New Roman" pitchFamily="18" charset="0"/>
                <a:cs typeface="Arial" pitchFamily="34" charset="0"/>
              </a:rPr>
              <a:t>or domain</a:t>
            </a:r>
            <a:endParaRPr kumimoji="0" lang="en-US"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u="none" strike="noStrike" cap="none" normalizeH="0" baseline="0" dirty="0" smtClean="0">
              <a:ln>
                <a:noFill/>
              </a:ln>
              <a:effectLst/>
              <a:latin typeface="Arial" pitchFamily="34" charset="0"/>
              <a:cs typeface="Arial" pitchFamily="34" charset="0"/>
            </a:endParaRPr>
          </a:p>
        </p:txBody>
      </p:sp>
      <p:sp>
        <p:nvSpPr>
          <p:cNvPr id="28" name="TextBox 9"/>
          <p:cNvSpPr txBox="1">
            <a:spLocks noChangeArrowheads="1"/>
          </p:cNvSpPr>
          <p:nvPr/>
        </p:nvSpPr>
        <p:spPr bwMode="auto">
          <a:xfrm>
            <a:off x="7236296" y="1988840"/>
            <a:ext cx="1415772" cy="1200329"/>
          </a:xfrm>
          <a:prstGeom prst="rect">
            <a:avLst/>
          </a:prstGeom>
          <a:noFill/>
          <a:ln w="9525">
            <a:noFill/>
            <a:miter lim="800000"/>
            <a:headEnd/>
            <a:tailEnd/>
          </a:ln>
        </p:spPr>
        <p:txBody>
          <a:bodyPr wrap="none">
            <a:spAutoFit/>
          </a:bodyPr>
          <a:lstStyle/>
          <a:p>
            <a:pPr algn="ctr"/>
            <a:r>
              <a:rPr lang="en-GB" dirty="0">
                <a:latin typeface="Arial" pitchFamily="34" charset="0"/>
                <a:cs typeface="Arial" pitchFamily="34" charset="0"/>
              </a:rPr>
              <a:t>eminent </a:t>
            </a:r>
            <a:endParaRPr lang="en-GB" dirty="0" smtClean="0">
              <a:latin typeface="Arial" pitchFamily="34" charset="0"/>
              <a:cs typeface="Arial" pitchFamily="34" charset="0"/>
            </a:endParaRPr>
          </a:p>
          <a:p>
            <a:pPr algn="ctr"/>
            <a:r>
              <a:rPr lang="en-GB" dirty="0" smtClean="0">
                <a:latin typeface="Arial" pitchFamily="34" charset="0"/>
                <a:cs typeface="Arial" pitchFamily="34" charset="0"/>
              </a:rPr>
              <a:t>creativity of </a:t>
            </a:r>
          </a:p>
          <a:p>
            <a:pPr algn="ctr"/>
            <a:r>
              <a:rPr lang="en-GB" dirty="0" smtClean="0">
                <a:latin typeface="Arial" pitchFamily="34" charset="0"/>
                <a:cs typeface="Arial" pitchFamily="34" charset="0"/>
              </a:rPr>
              <a:t>exceptional</a:t>
            </a:r>
            <a:endParaRPr lang="en-GB" dirty="0">
              <a:latin typeface="Arial" pitchFamily="34" charset="0"/>
              <a:cs typeface="Arial" pitchFamily="34" charset="0"/>
            </a:endParaRPr>
          </a:p>
          <a:p>
            <a:pPr algn="ctr"/>
            <a:r>
              <a:rPr lang="en-GB" dirty="0">
                <a:latin typeface="Arial" pitchFamily="34" charset="0"/>
                <a:cs typeface="Arial" pitchFamily="34" charset="0"/>
              </a:rPr>
              <a:t> people</a:t>
            </a:r>
          </a:p>
        </p:txBody>
      </p:sp>
      <p:sp>
        <p:nvSpPr>
          <p:cNvPr id="29" name="Rectangle 28"/>
          <p:cNvSpPr/>
          <p:nvPr/>
        </p:nvSpPr>
        <p:spPr>
          <a:xfrm>
            <a:off x="1259632" y="5517232"/>
            <a:ext cx="1111202" cy="369332"/>
          </a:xfrm>
          <a:prstGeom prst="rect">
            <a:avLst/>
          </a:prstGeom>
        </p:spPr>
        <p:txBody>
          <a:bodyPr wrap="none">
            <a:spAutoFit/>
          </a:bodyPr>
          <a:lstStyle/>
          <a:p>
            <a:r>
              <a:rPr lang="en-US" i="1" dirty="0" smtClean="0">
                <a:latin typeface="Arial Narrow" pitchFamily="34" charset="0"/>
                <a:ea typeface="Times New Roman" pitchFamily="18" charset="0"/>
                <a:cs typeface="Calibri" pitchFamily="34" charset="0"/>
              </a:rPr>
              <a:t>individuals’</a:t>
            </a:r>
            <a:endParaRPr lang="en-GB" dirty="0"/>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7" descr="C:\Users\norman\Pictures\LIFEWIDE EDUCATION BOOK COVER FINAL.jpg"/>
          <p:cNvPicPr>
            <a:picLocks noChangeAspect="1" noChangeArrowheads="1"/>
          </p:cNvPicPr>
          <p:nvPr/>
        </p:nvPicPr>
        <p:blipFill>
          <a:blip r:embed="rId3" cstate="print"/>
          <a:srcRect/>
          <a:stretch>
            <a:fillRect/>
          </a:stretch>
        </p:blipFill>
        <p:spPr bwMode="auto">
          <a:xfrm>
            <a:off x="3923928" y="3212976"/>
            <a:ext cx="1579747" cy="2232248"/>
          </a:xfrm>
          <a:prstGeom prst="rect">
            <a:avLst/>
          </a:prstGeom>
          <a:noFill/>
          <a:ln w="9525">
            <a:noFill/>
            <a:miter lim="800000"/>
            <a:headEnd/>
            <a:tailEnd/>
          </a:ln>
        </p:spPr>
      </p:pic>
      <p:pic>
        <p:nvPicPr>
          <p:cNvPr id="8" name="Picture 11" descr="University of Surrey and Guildford Cathedral by slideshow bob."/>
          <p:cNvPicPr>
            <a:picLocks noChangeAspect="1" noChangeArrowheads="1"/>
          </p:cNvPicPr>
          <p:nvPr/>
        </p:nvPicPr>
        <p:blipFill>
          <a:blip r:embed="rId4" cstate="print"/>
          <a:srcRect/>
          <a:stretch>
            <a:fillRect/>
          </a:stretch>
        </p:blipFill>
        <p:spPr bwMode="auto">
          <a:xfrm>
            <a:off x="3635896" y="1196752"/>
            <a:ext cx="1728192" cy="1080120"/>
          </a:xfrm>
          <a:prstGeom prst="rect">
            <a:avLst/>
          </a:prstGeom>
          <a:noFill/>
          <a:ln w="9525">
            <a:noFill/>
            <a:miter lim="800000"/>
            <a:headEnd/>
            <a:tailEnd/>
          </a:ln>
        </p:spPr>
      </p:pic>
      <p:pic>
        <p:nvPicPr>
          <p:cNvPr id="52230" name="Picture 6" descr="http://t1.gstatic.com/images?q=tbn:ANd9GcRwir2FclIEvnxeky6L9Ywmg_lfeRHrOVnInEaS7KXoeRLn6NEKfw"/>
          <p:cNvPicPr>
            <a:picLocks noChangeAspect="1" noChangeArrowheads="1"/>
          </p:cNvPicPr>
          <p:nvPr/>
        </p:nvPicPr>
        <p:blipFill>
          <a:blip r:embed="rId5" cstate="print"/>
          <a:srcRect/>
          <a:stretch>
            <a:fillRect/>
          </a:stretch>
        </p:blipFill>
        <p:spPr bwMode="auto">
          <a:xfrm>
            <a:off x="2195736" y="1196752"/>
            <a:ext cx="1029522" cy="936104"/>
          </a:xfrm>
          <a:prstGeom prst="rect">
            <a:avLst/>
          </a:prstGeom>
          <a:noFill/>
        </p:spPr>
      </p:pic>
      <p:sp>
        <p:nvSpPr>
          <p:cNvPr id="16" name="Freeform 15"/>
          <p:cNvSpPr/>
          <p:nvPr/>
        </p:nvSpPr>
        <p:spPr>
          <a:xfrm>
            <a:off x="6858000" y="4548947"/>
            <a:ext cx="1598520" cy="735122"/>
          </a:xfrm>
          <a:custGeom>
            <a:avLst/>
            <a:gdLst>
              <a:gd name="connsiteX0" fmla="*/ 71438 w 1598520"/>
              <a:gd name="connsiteY0" fmla="*/ 261178 h 735122"/>
              <a:gd name="connsiteX1" fmla="*/ 28575 w 1598520"/>
              <a:gd name="connsiteY1" fmla="*/ 265941 h 735122"/>
              <a:gd name="connsiteX2" fmla="*/ 0 w 1598520"/>
              <a:gd name="connsiteY2" fmla="*/ 284991 h 735122"/>
              <a:gd name="connsiteX3" fmla="*/ 14288 w 1598520"/>
              <a:gd name="connsiteY3" fmla="*/ 294516 h 735122"/>
              <a:gd name="connsiteX4" fmla="*/ 19050 w 1598520"/>
              <a:gd name="connsiteY4" fmla="*/ 308803 h 735122"/>
              <a:gd name="connsiteX5" fmla="*/ 28575 w 1598520"/>
              <a:gd name="connsiteY5" fmla="*/ 323091 h 735122"/>
              <a:gd name="connsiteX6" fmla="*/ 42863 w 1598520"/>
              <a:gd name="connsiteY6" fmla="*/ 351666 h 735122"/>
              <a:gd name="connsiteX7" fmla="*/ 57150 w 1598520"/>
              <a:gd name="connsiteY7" fmla="*/ 385003 h 735122"/>
              <a:gd name="connsiteX8" fmla="*/ 76200 w 1598520"/>
              <a:gd name="connsiteY8" fmla="*/ 413578 h 735122"/>
              <a:gd name="connsiteX9" fmla="*/ 80963 w 1598520"/>
              <a:gd name="connsiteY9" fmla="*/ 427866 h 735122"/>
              <a:gd name="connsiteX10" fmla="*/ 104775 w 1598520"/>
              <a:gd name="connsiteY10" fmla="*/ 461203 h 735122"/>
              <a:gd name="connsiteX11" fmla="*/ 114300 w 1598520"/>
              <a:gd name="connsiteY11" fmla="*/ 475491 h 735122"/>
              <a:gd name="connsiteX12" fmla="*/ 142875 w 1598520"/>
              <a:gd name="connsiteY12" fmla="*/ 504066 h 735122"/>
              <a:gd name="connsiteX13" fmla="*/ 166688 w 1598520"/>
              <a:gd name="connsiteY13" fmla="*/ 537403 h 735122"/>
              <a:gd name="connsiteX14" fmla="*/ 180975 w 1598520"/>
              <a:gd name="connsiteY14" fmla="*/ 551691 h 735122"/>
              <a:gd name="connsiteX15" fmla="*/ 195263 w 1598520"/>
              <a:gd name="connsiteY15" fmla="*/ 556453 h 735122"/>
              <a:gd name="connsiteX16" fmla="*/ 223838 w 1598520"/>
              <a:gd name="connsiteY16" fmla="*/ 575503 h 735122"/>
              <a:gd name="connsiteX17" fmla="*/ 242888 w 1598520"/>
              <a:gd name="connsiteY17" fmla="*/ 589791 h 735122"/>
              <a:gd name="connsiteX18" fmla="*/ 271463 w 1598520"/>
              <a:gd name="connsiteY18" fmla="*/ 608841 h 735122"/>
              <a:gd name="connsiteX19" fmla="*/ 300038 w 1598520"/>
              <a:gd name="connsiteY19" fmla="*/ 627891 h 735122"/>
              <a:gd name="connsiteX20" fmla="*/ 328613 w 1598520"/>
              <a:gd name="connsiteY20" fmla="*/ 637416 h 735122"/>
              <a:gd name="connsiteX21" fmla="*/ 342900 w 1598520"/>
              <a:gd name="connsiteY21" fmla="*/ 646941 h 735122"/>
              <a:gd name="connsiteX22" fmla="*/ 390525 w 1598520"/>
              <a:gd name="connsiteY22" fmla="*/ 661228 h 735122"/>
              <a:gd name="connsiteX23" fmla="*/ 404813 w 1598520"/>
              <a:gd name="connsiteY23" fmla="*/ 665991 h 735122"/>
              <a:gd name="connsiteX24" fmla="*/ 433388 w 1598520"/>
              <a:gd name="connsiteY24" fmla="*/ 685041 h 735122"/>
              <a:gd name="connsiteX25" fmla="*/ 476250 w 1598520"/>
              <a:gd name="connsiteY25" fmla="*/ 694566 h 735122"/>
              <a:gd name="connsiteX26" fmla="*/ 500063 w 1598520"/>
              <a:gd name="connsiteY26" fmla="*/ 704091 h 735122"/>
              <a:gd name="connsiteX27" fmla="*/ 533400 w 1598520"/>
              <a:gd name="connsiteY27" fmla="*/ 708853 h 735122"/>
              <a:gd name="connsiteX28" fmla="*/ 752475 w 1598520"/>
              <a:gd name="connsiteY28" fmla="*/ 708853 h 735122"/>
              <a:gd name="connsiteX29" fmla="*/ 871538 w 1598520"/>
              <a:gd name="connsiteY29" fmla="*/ 704091 h 735122"/>
              <a:gd name="connsiteX30" fmla="*/ 895350 w 1598520"/>
              <a:gd name="connsiteY30" fmla="*/ 699328 h 735122"/>
              <a:gd name="connsiteX31" fmla="*/ 928688 w 1598520"/>
              <a:gd name="connsiteY31" fmla="*/ 694566 h 735122"/>
              <a:gd name="connsiteX32" fmla="*/ 942975 w 1598520"/>
              <a:gd name="connsiteY32" fmla="*/ 689803 h 735122"/>
              <a:gd name="connsiteX33" fmla="*/ 962025 w 1598520"/>
              <a:gd name="connsiteY33" fmla="*/ 685041 h 735122"/>
              <a:gd name="connsiteX34" fmla="*/ 990600 w 1598520"/>
              <a:gd name="connsiteY34" fmla="*/ 675516 h 735122"/>
              <a:gd name="connsiteX35" fmla="*/ 1009650 w 1598520"/>
              <a:gd name="connsiteY35" fmla="*/ 670753 h 735122"/>
              <a:gd name="connsiteX36" fmla="*/ 1052513 w 1598520"/>
              <a:gd name="connsiteY36" fmla="*/ 651703 h 735122"/>
              <a:gd name="connsiteX37" fmla="*/ 1066800 w 1598520"/>
              <a:gd name="connsiteY37" fmla="*/ 646941 h 735122"/>
              <a:gd name="connsiteX38" fmla="*/ 1081088 w 1598520"/>
              <a:gd name="connsiteY38" fmla="*/ 637416 h 735122"/>
              <a:gd name="connsiteX39" fmla="*/ 1095375 w 1598520"/>
              <a:gd name="connsiteY39" fmla="*/ 623128 h 735122"/>
              <a:gd name="connsiteX40" fmla="*/ 1109663 w 1598520"/>
              <a:gd name="connsiteY40" fmla="*/ 618366 h 735122"/>
              <a:gd name="connsiteX41" fmla="*/ 1133475 w 1598520"/>
              <a:gd name="connsiteY41" fmla="*/ 594553 h 735122"/>
              <a:gd name="connsiteX42" fmla="*/ 1143000 w 1598520"/>
              <a:gd name="connsiteY42" fmla="*/ 580266 h 735122"/>
              <a:gd name="connsiteX43" fmla="*/ 1162050 w 1598520"/>
              <a:gd name="connsiteY43" fmla="*/ 570741 h 735122"/>
              <a:gd name="connsiteX44" fmla="*/ 1181100 w 1598520"/>
              <a:gd name="connsiteY44" fmla="*/ 556453 h 735122"/>
              <a:gd name="connsiteX45" fmla="*/ 1209675 w 1598520"/>
              <a:gd name="connsiteY45" fmla="*/ 537403 h 735122"/>
              <a:gd name="connsiteX46" fmla="*/ 1223963 w 1598520"/>
              <a:gd name="connsiteY46" fmla="*/ 523116 h 735122"/>
              <a:gd name="connsiteX47" fmla="*/ 1252538 w 1598520"/>
              <a:gd name="connsiteY47" fmla="*/ 489778 h 735122"/>
              <a:gd name="connsiteX48" fmla="*/ 1285875 w 1598520"/>
              <a:gd name="connsiteY48" fmla="*/ 465966 h 735122"/>
              <a:gd name="connsiteX49" fmla="*/ 1300163 w 1598520"/>
              <a:gd name="connsiteY49" fmla="*/ 461203 h 735122"/>
              <a:gd name="connsiteX50" fmla="*/ 1343025 w 1598520"/>
              <a:gd name="connsiteY50" fmla="*/ 437391 h 735122"/>
              <a:gd name="connsiteX51" fmla="*/ 1357313 w 1598520"/>
              <a:gd name="connsiteY51" fmla="*/ 423103 h 735122"/>
              <a:gd name="connsiteX52" fmla="*/ 1385888 w 1598520"/>
              <a:gd name="connsiteY52" fmla="*/ 399291 h 735122"/>
              <a:gd name="connsiteX53" fmla="*/ 1395413 w 1598520"/>
              <a:gd name="connsiteY53" fmla="*/ 385003 h 735122"/>
              <a:gd name="connsiteX54" fmla="*/ 1409700 w 1598520"/>
              <a:gd name="connsiteY54" fmla="*/ 370716 h 735122"/>
              <a:gd name="connsiteX55" fmla="*/ 1419225 w 1598520"/>
              <a:gd name="connsiteY55" fmla="*/ 356428 h 735122"/>
              <a:gd name="connsiteX56" fmla="*/ 1433513 w 1598520"/>
              <a:gd name="connsiteY56" fmla="*/ 346903 h 735122"/>
              <a:gd name="connsiteX57" fmla="*/ 1452563 w 1598520"/>
              <a:gd name="connsiteY57" fmla="*/ 318328 h 735122"/>
              <a:gd name="connsiteX58" fmla="*/ 1466850 w 1598520"/>
              <a:gd name="connsiteY58" fmla="*/ 304041 h 735122"/>
              <a:gd name="connsiteX59" fmla="*/ 1485900 w 1598520"/>
              <a:gd name="connsiteY59" fmla="*/ 275466 h 735122"/>
              <a:gd name="connsiteX60" fmla="*/ 1495425 w 1598520"/>
              <a:gd name="connsiteY60" fmla="*/ 261178 h 735122"/>
              <a:gd name="connsiteX61" fmla="*/ 1509713 w 1598520"/>
              <a:gd name="connsiteY61" fmla="*/ 251653 h 735122"/>
              <a:gd name="connsiteX62" fmla="*/ 1547813 w 1598520"/>
              <a:gd name="connsiteY62" fmla="*/ 194503 h 735122"/>
              <a:gd name="connsiteX63" fmla="*/ 1557338 w 1598520"/>
              <a:gd name="connsiteY63" fmla="*/ 180216 h 735122"/>
              <a:gd name="connsiteX64" fmla="*/ 1566863 w 1598520"/>
              <a:gd name="connsiteY64" fmla="*/ 165928 h 735122"/>
              <a:gd name="connsiteX65" fmla="*/ 1571625 w 1598520"/>
              <a:gd name="connsiteY65" fmla="*/ 146878 h 735122"/>
              <a:gd name="connsiteX66" fmla="*/ 1576388 w 1598520"/>
              <a:gd name="connsiteY66" fmla="*/ 132591 h 735122"/>
              <a:gd name="connsiteX67" fmla="*/ 1585913 w 1598520"/>
              <a:gd name="connsiteY67" fmla="*/ 94491 h 735122"/>
              <a:gd name="connsiteX68" fmla="*/ 1585913 w 1598520"/>
              <a:gd name="connsiteY68" fmla="*/ 8766 h 735122"/>
              <a:gd name="connsiteX69" fmla="*/ 1552575 w 1598520"/>
              <a:gd name="connsiteY69" fmla="*/ 13528 h 735122"/>
              <a:gd name="connsiteX70" fmla="*/ 1419225 w 1598520"/>
              <a:gd name="connsiteY70" fmla="*/ 23053 h 735122"/>
              <a:gd name="connsiteX71" fmla="*/ 1304925 w 1598520"/>
              <a:gd name="connsiteY71" fmla="*/ 32578 h 735122"/>
              <a:gd name="connsiteX72" fmla="*/ 1271588 w 1598520"/>
              <a:gd name="connsiteY72" fmla="*/ 42103 h 735122"/>
              <a:gd name="connsiteX73" fmla="*/ 1228725 w 1598520"/>
              <a:gd name="connsiteY73" fmla="*/ 56391 h 735122"/>
              <a:gd name="connsiteX74" fmla="*/ 1185863 w 1598520"/>
              <a:gd name="connsiteY74" fmla="*/ 70678 h 735122"/>
              <a:gd name="connsiteX75" fmla="*/ 1157288 w 1598520"/>
              <a:gd name="connsiteY75" fmla="*/ 80203 h 735122"/>
              <a:gd name="connsiteX76" fmla="*/ 1128713 w 1598520"/>
              <a:gd name="connsiteY76" fmla="*/ 84966 h 735122"/>
              <a:gd name="connsiteX77" fmla="*/ 1114425 w 1598520"/>
              <a:gd name="connsiteY77" fmla="*/ 94491 h 735122"/>
              <a:gd name="connsiteX78" fmla="*/ 1076325 w 1598520"/>
              <a:gd name="connsiteY78" fmla="*/ 104016 h 735122"/>
              <a:gd name="connsiteX79" fmla="*/ 1038225 w 1598520"/>
              <a:gd name="connsiteY79" fmla="*/ 113541 h 735122"/>
              <a:gd name="connsiteX80" fmla="*/ 895350 w 1598520"/>
              <a:gd name="connsiteY80" fmla="*/ 123066 h 735122"/>
              <a:gd name="connsiteX81" fmla="*/ 866775 w 1598520"/>
              <a:gd name="connsiteY81" fmla="*/ 127828 h 735122"/>
              <a:gd name="connsiteX82" fmla="*/ 819150 w 1598520"/>
              <a:gd name="connsiteY82" fmla="*/ 132591 h 735122"/>
              <a:gd name="connsiteX83" fmla="*/ 804863 w 1598520"/>
              <a:gd name="connsiteY83" fmla="*/ 137353 h 735122"/>
              <a:gd name="connsiteX84" fmla="*/ 771525 w 1598520"/>
              <a:gd name="connsiteY84" fmla="*/ 142116 h 735122"/>
              <a:gd name="connsiteX85" fmla="*/ 742950 w 1598520"/>
              <a:gd name="connsiteY85" fmla="*/ 146878 h 735122"/>
              <a:gd name="connsiteX86" fmla="*/ 685800 w 1598520"/>
              <a:gd name="connsiteY86" fmla="*/ 156403 h 735122"/>
              <a:gd name="connsiteX87" fmla="*/ 633413 w 1598520"/>
              <a:gd name="connsiteY87" fmla="*/ 161166 h 735122"/>
              <a:gd name="connsiteX88" fmla="*/ 561975 w 1598520"/>
              <a:gd name="connsiteY88" fmla="*/ 170691 h 735122"/>
              <a:gd name="connsiteX89" fmla="*/ 514350 w 1598520"/>
              <a:gd name="connsiteY89" fmla="*/ 180216 h 735122"/>
              <a:gd name="connsiteX90" fmla="*/ 471488 w 1598520"/>
              <a:gd name="connsiteY90" fmla="*/ 189741 h 735122"/>
              <a:gd name="connsiteX91" fmla="*/ 442913 w 1598520"/>
              <a:gd name="connsiteY91" fmla="*/ 199266 h 735122"/>
              <a:gd name="connsiteX92" fmla="*/ 428625 w 1598520"/>
              <a:gd name="connsiteY92" fmla="*/ 208791 h 735122"/>
              <a:gd name="connsiteX93" fmla="*/ 390525 w 1598520"/>
              <a:gd name="connsiteY93" fmla="*/ 213553 h 735122"/>
              <a:gd name="connsiteX94" fmla="*/ 290513 w 1598520"/>
              <a:gd name="connsiteY94" fmla="*/ 223078 h 735122"/>
              <a:gd name="connsiteX95" fmla="*/ 238125 w 1598520"/>
              <a:gd name="connsiteY95" fmla="*/ 232603 h 735122"/>
              <a:gd name="connsiteX96" fmla="*/ 223838 w 1598520"/>
              <a:gd name="connsiteY96" fmla="*/ 237366 h 735122"/>
              <a:gd name="connsiteX97" fmla="*/ 185738 w 1598520"/>
              <a:gd name="connsiteY97" fmla="*/ 242128 h 735122"/>
              <a:gd name="connsiteX98" fmla="*/ 128588 w 1598520"/>
              <a:gd name="connsiteY98" fmla="*/ 251653 h 735122"/>
              <a:gd name="connsiteX99" fmla="*/ 114300 w 1598520"/>
              <a:gd name="connsiteY99" fmla="*/ 256416 h 735122"/>
              <a:gd name="connsiteX100" fmla="*/ 80963 w 1598520"/>
              <a:gd name="connsiteY100" fmla="*/ 261178 h 735122"/>
              <a:gd name="connsiteX101" fmla="*/ 71438 w 1598520"/>
              <a:gd name="connsiteY101" fmla="*/ 261178 h 73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598520" h="735122">
                <a:moveTo>
                  <a:pt x="71438" y="261178"/>
                </a:moveTo>
                <a:cubicBezTo>
                  <a:pt x="62707" y="261972"/>
                  <a:pt x="42213" y="261395"/>
                  <a:pt x="28575" y="265941"/>
                </a:cubicBezTo>
                <a:cubicBezTo>
                  <a:pt x="17715" y="269561"/>
                  <a:pt x="0" y="284991"/>
                  <a:pt x="0" y="284991"/>
                </a:cubicBezTo>
                <a:cubicBezTo>
                  <a:pt x="4763" y="288166"/>
                  <a:pt x="10712" y="290046"/>
                  <a:pt x="14288" y="294516"/>
                </a:cubicBezTo>
                <a:cubicBezTo>
                  <a:pt x="17424" y="298436"/>
                  <a:pt x="16805" y="304313"/>
                  <a:pt x="19050" y="308803"/>
                </a:cubicBezTo>
                <a:cubicBezTo>
                  <a:pt x="21610" y="313923"/>
                  <a:pt x="26015" y="317971"/>
                  <a:pt x="28575" y="323091"/>
                </a:cubicBezTo>
                <a:cubicBezTo>
                  <a:pt x="48294" y="362527"/>
                  <a:pt x="15565" y="310717"/>
                  <a:pt x="42863" y="351666"/>
                </a:cubicBezTo>
                <a:cubicBezTo>
                  <a:pt x="47790" y="366447"/>
                  <a:pt x="48322" y="370290"/>
                  <a:pt x="57150" y="385003"/>
                </a:cubicBezTo>
                <a:cubicBezTo>
                  <a:pt x="63040" y="394819"/>
                  <a:pt x="72580" y="402718"/>
                  <a:pt x="76200" y="413578"/>
                </a:cubicBezTo>
                <a:cubicBezTo>
                  <a:pt x="77788" y="418341"/>
                  <a:pt x="78718" y="423376"/>
                  <a:pt x="80963" y="427866"/>
                </a:cubicBezTo>
                <a:cubicBezTo>
                  <a:pt x="84703" y="435345"/>
                  <a:pt x="101183" y="456174"/>
                  <a:pt x="104775" y="461203"/>
                </a:cubicBezTo>
                <a:cubicBezTo>
                  <a:pt x="108102" y="465861"/>
                  <a:pt x="110497" y="471213"/>
                  <a:pt x="114300" y="475491"/>
                </a:cubicBezTo>
                <a:cubicBezTo>
                  <a:pt x="123249" y="485559"/>
                  <a:pt x="135403" y="492858"/>
                  <a:pt x="142875" y="504066"/>
                </a:cubicBezTo>
                <a:cubicBezTo>
                  <a:pt x="150415" y="515375"/>
                  <a:pt x="157825" y="527063"/>
                  <a:pt x="166688" y="537403"/>
                </a:cubicBezTo>
                <a:cubicBezTo>
                  <a:pt x="171071" y="542517"/>
                  <a:pt x="175371" y="547955"/>
                  <a:pt x="180975" y="551691"/>
                </a:cubicBezTo>
                <a:cubicBezTo>
                  <a:pt x="185152" y="554476"/>
                  <a:pt x="190500" y="554866"/>
                  <a:pt x="195263" y="556453"/>
                </a:cubicBezTo>
                <a:cubicBezTo>
                  <a:pt x="204788" y="562803"/>
                  <a:pt x="214680" y="568634"/>
                  <a:pt x="223838" y="575503"/>
                </a:cubicBezTo>
                <a:cubicBezTo>
                  <a:pt x="230188" y="580266"/>
                  <a:pt x="236385" y="585239"/>
                  <a:pt x="242888" y="589791"/>
                </a:cubicBezTo>
                <a:cubicBezTo>
                  <a:pt x="252266" y="596356"/>
                  <a:pt x="261938" y="602491"/>
                  <a:pt x="271463" y="608841"/>
                </a:cubicBezTo>
                <a:lnTo>
                  <a:pt x="300038" y="627891"/>
                </a:lnTo>
                <a:cubicBezTo>
                  <a:pt x="309563" y="631066"/>
                  <a:pt x="320259" y="631847"/>
                  <a:pt x="328613" y="637416"/>
                </a:cubicBezTo>
                <a:cubicBezTo>
                  <a:pt x="333375" y="640591"/>
                  <a:pt x="337670" y="644616"/>
                  <a:pt x="342900" y="646941"/>
                </a:cubicBezTo>
                <a:cubicBezTo>
                  <a:pt x="363278" y="655998"/>
                  <a:pt x="371126" y="655686"/>
                  <a:pt x="390525" y="661228"/>
                </a:cubicBezTo>
                <a:cubicBezTo>
                  <a:pt x="395352" y="662607"/>
                  <a:pt x="400424" y="663553"/>
                  <a:pt x="404813" y="665991"/>
                </a:cubicBezTo>
                <a:cubicBezTo>
                  <a:pt x="414820" y="671550"/>
                  <a:pt x="422163" y="682796"/>
                  <a:pt x="433388" y="685041"/>
                </a:cubicBezTo>
                <a:cubicBezTo>
                  <a:pt x="442833" y="686930"/>
                  <a:pt x="466155" y="691201"/>
                  <a:pt x="476250" y="694566"/>
                </a:cubicBezTo>
                <a:cubicBezTo>
                  <a:pt x="484360" y="697270"/>
                  <a:pt x="491769" y="702018"/>
                  <a:pt x="500063" y="704091"/>
                </a:cubicBezTo>
                <a:cubicBezTo>
                  <a:pt x="510953" y="706813"/>
                  <a:pt x="522288" y="707266"/>
                  <a:pt x="533400" y="708853"/>
                </a:cubicBezTo>
                <a:cubicBezTo>
                  <a:pt x="612203" y="735122"/>
                  <a:pt x="546228" y="714919"/>
                  <a:pt x="752475" y="708853"/>
                </a:cubicBezTo>
                <a:cubicBezTo>
                  <a:pt x="792177" y="707685"/>
                  <a:pt x="831850" y="705678"/>
                  <a:pt x="871538" y="704091"/>
                </a:cubicBezTo>
                <a:cubicBezTo>
                  <a:pt x="879475" y="702503"/>
                  <a:pt x="887366" y="700659"/>
                  <a:pt x="895350" y="699328"/>
                </a:cubicBezTo>
                <a:cubicBezTo>
                  <a:pt x="906423" y="697483"/>
                  <a:pt x="917681" y="696767"/>
                  <a:pt x="928688" y="694566"/>
                </a:cubicBezTo>
                <a:cubicBezTo>
                  <a:pt x="933611" y="693581"/>
                  <a:pt x="938148" y="691182"/>
                  <a:pt x="942975" y="689803"/>
                </a:cubicBezTo>
                <a:cubicBezTo>
                  <a:pt x="949269" y="688005"/>
                  <a:pt x="955756" y="686922"/>
                  <a:pt x="962025" y="685041"/>
                </a:cubicBezTo>
                <a:cubicBezTo>
                  <a:pt x="971642" y="682156"/>
                  <a:pt x="980860" y="677951"/>
                  <a:pt x="990600" y="675516"/>
                </a:cubicBezTo>
                <a:cubicBezTo>
                  <a:pt x="996950" y="673928"/>
                  <a:pt x="1003440" y="672823"/>
                  <a:pt x="1009650" y="670753"/>
                </a:cubicBezTo>
                <a:cubicBezTo>
                  <a:pt x="1042891" y="659673"/>
                  <a:pt x="1023461" y="664153"/>
                  <a:pt x="1052513" y="651703"/>
                </a:cubicBezTo>
                <a:cubicBezTo>
                  <a:pt x="1057127" y="649726"/>
                  <a:pt x="1062038" y="648528"/>
                  <a:pt x="1066800" y="646941"/>
                </a:cubicBezTo>
                <a:cubicBezTo>
                  <a:pt x="1071563" y="643766"/>
                  <a:pt x="1076691" y="641080"/>
                  <a:pt x="1081088" y="637416"/>
                </a:cubicBezTo>
                <a:cubicBezTo>
                  <a:pt x="1086262" y="633104"/>
                  <a:pt x="1089771" y="626864"/>
                  <a:pt x="1095375" y="623128"/>
                </a:cubicBezTo>
                <a:cubicBezTo>
                  <a:pt x="1099552" y="620343"/>
                  <a:pt x="1104900" y="619953"/>
                  <a:pt x="1109663" y="618366"/>
                </a:cubicBezTo>
                <a:cubicBezTo>
                  <a:pt x="1135061" y="580268"/>
                  <a:pt x="1101728" y="626300"/>
                  <a:pt x="1133475" y="594553"/>
                </a:cubicBezTo>
                <a:cubicBezTo>
                  <a:pt x="1137522" y="590506"/>
                  <a:pt x="1138603" y="583930"/>
                  <a:pt x="1143000" y="580266"/>
                </a:cubicBezTo>
                <a:cubicBezTo>
                  <a:pt x="1148454" y="575721"/>
                  <a:pt x="1156030" y="574504"/>
                  <a:pt x="1162050" y="570741"/>
                </a:cubicBezTo>
                <a:cubicBezTo>
                  <a:pt x="1168781" y="566534"/>
                  <a:pt x="1174597" y="561005"/>
                  <a:pt x="1181100" y="556453"/>
                </a:cubicBezTo>
                <a:cubicBezTo>
                  <a:pt x="1190478" y="549888"/>
                  <a:pt x="1201580" y="545497"/>
                  <a:pt x="1209675" y="537403"/>
                </a:cubicBezTo>
                <a:cubicBezTo>
                  <a:pt x="1214438" y="532641"/>
                  <a:pt x="1219651" y="528290"/>
                  <a:pt x="1223963" y="523116"/>
                </a:cubicBezTo>
                <a:cubicBezTo>
                  <a:pt x="1246200" y="496432"/>
                  <a:pt x="1217311" y="520601"/>
                  <a:pt x="1252538" y="489778"/>
                </a:cubicBezTo>
                <a:cubicBezTo>
                  <a:pt x="1255412" y="487264"/>
                  <a:pt x="1279951" y="468928"/>
                  <a:pt x="1285875" y="465966"/>
                </a:cubicBezTo>
                <a:cubicBezTo>
                  <a:pt x="1290365" y="463721"/>
                  <a:pt x="1295774" y="463641"/>
                  <a:pt x="1300163" y="461203"/>
                </a:cubicBezTo>
                <a:cubicBezTo>
                  <a:pt x="1349288" y="433911"/>
                  <a:pt x="1310698" y="448166"/>
                  <a:pt x="1343025" y="437391"/>
                </a:cubicBezTo>
                <a:cubicBezTo>
                  <a:pt x="1347788" y="432628"/>
                  <a:pt x="1352139" y="427415"/>
                  <a:pt x="1357313" y="423103"/>
                </a:cubicBezTo>
                <a:cubicBezTo>
                  <a:pt x="1377744" y="406077"/>
                  <a:pt x="1366917" y="422056"/>
                  <a:pt x="1385888" y="399291"/>
                </a:cubicBezTo>
                <a:cubicBezTo>
                  <a:pt x="1389552" y="394894"/>
                  <a:pt x="1391749" y="389400"/>
                  <a:pt x="1395413" y="385003"/>
                </a:cubicBezTo>
                <a:cubicBezTo>
                  <a:pt x="1399725" y="379829"/>
                  <a:pt x="1405388" y="375890"/>
                  <a:pt x="1409700" y="370716"/>
                </a:cubicBezTo>
                <a:cubicBezTo>
                  <a:pt x="1413364" y="366319"/>
                  <a:pt x="1415178" y="360475"/>
                  <a:pt x="1419225" y="356428"/>
                </a:cubicBezTo>
                <a:cubicBezTo>
                  <a:pt x="1423272" y="352381"/>
                  <a:pt x="1428750" y="350078"/>
                  <a:pt x="1433513" y="346903"/>
                </a:cubicBezTo>
                <a:cubicBezTo>
                  <a:pt x="1439863" y="337378"/>
                  <a:pt x="1444468" y="326423"/>
                  <a:pt x="1452563" y="318328"/>
                </a:cubicBezTo>
                <a:cubicBezTo>
                  <a:pt x="1457325" y="313566"/>
                  <a:pt x="1462715" y="309357"/>
                  <a:pt x="1466850" y="304041"/>
                </a:cubicBezTo>
                <a:cubicBezTo>
                  <a:pt x="1473878" y="295005"/>
                  <a:pt x="1479550" y="284991"/>
                  <a:pt x="1485900" y="275466"/>
                </a:cubicBezTo>
                <a:cubicBezTo>
                  <a:pt x="1489075" y="270703"/>
                  <a:pt x="1490662" y="264353"/>
                  <a:pt x="1495425" y="261178"/>
                </a:cubicBezTo>
                <a:lnTo>
                  <a:pt x="1509713" y="251653"/>
                </a:lnTo>
                <a:lnTo>
                  <a:pt x="1547813" y="194503"/>
                </a:lnTo>
                <a:lnTo>
                  <a:pt x="1557338" y="180216"/>
                </a:lnTo>
                <a:lnTo>
                  <a:pt x="1566863" y="165928"/>
                </a:lnTo>
                <a:cubicBezTo>
                  <a:pt x="1568450" y="159578"/>
                  <a:pt x="1569827" y="153172"/>
                  <a:pt x="1571625" y="146878"/>
                </a:cubicBezTo>
                <a:cubicBezTo>
                  <a:pt x="1573004" y="142051"/>
                  <a:pt x="1575170" y="137461"/>
                  <a:pt x="1576388" y="132591"/>
                </a:cubicBezTo>
                <a:lnTo>
                  <a:pt x="1585913" y="94491"/>
                </a:lnTo>
                <a:cubicBezTo>
                  <a:pt x="1588783" y="74401"/>
                  <a:pt x="1598520" y="24525"/>
                  <a:pt x="1585913" y="8766"/>
                </a:cubicBezTo>
                <a:cubicBezTo>
                  <a:pt x="1578901" y="0"/>
                  <a:pt x="1563759" y="12569"/>
                  <a:pt x="1552575" y="13528"/>
                </a:cubicBezTo>
                <a:cubicBezTo>
                  <a:pt x="1508175" y="17334"/>
                  <a:pt x="1463444" y="17525"/>
                  <a:pt x="1419225" y="23053"/>
                </a:cubicBezTo>
                <a:cubicBezTo>
                  <a:pt x="1355872" y="30973"/>
                  <a:pt x="1393899" y="27018"/>
                  <a:pt x="1304925" y="32578"/>
                </a:cubicBezTo>
                <a:cubicBezTo>
                  <a:pt x="1256949" y="48572"/>
                  <a:pt x="1331338" y="24179"/>
                  <a:pt x="1271588" y="42103"/>
                </a:cubicBezTo>
                <a:cubicBezTo>
                  <a:pt x="1271555" y="42113"/>
                  <a:pt x="1235885" y="54004"/>
                  <a:pt x="1228725" y="56391"/>
                </a:cubicBezTo>
                <a:lnTo>
                  <a:pt x="1185863" y="70678"/>
                </a:lnTo>
                <a:cubicBezTo>
                  <a:pt x="1185859" y="70679"/>
                  <a:pt x="1157293" y="80202"/>
                  <a:pt x="1157288" y="80203"/>
                </a:cubicBezTo>
                <a:lnTo>
                  <a:pt x="1128713" y="84966"/>
                </a:lnTo>
                <a:cubicBezTo>
                  <a:pt x="1123950" y="88141"/>
                  <a:pt x="1119545" y="91931"/>
                  <a:pt x="1114425" y="94491"/>
                </a:cubicBezTo>
                <a:cubicBezTo>
                  <a:pt x="1104022" y="99692"/>
                  <a:pt x="1086413" y="101688"/>
                  <a:pt x="1076325" y="104016"/>
                </a:cubicBezTo>
                <a:cubicBezTo>
                  <a:pt x="1063569" y="106960"/>
                  <a:pt x="1051287" y="112670"/>
                  <a:pt x="1038225" y="113541"/>
                </a:cubicBezTo>
                <a:lnTo>
                  <a:pt x="895350" y="123066"/>
                </a:lnTo>
                <a:cubicBezTo>
                  <a:pt x="885825" y="124653"/>
                  <a:pt x="876357" y="126630"/>
                  <a:pt x="866775" y="127828"/>
                </a:cubicBezTo>
                <a:cubicBezTo>
                  <a:pt x="850944" y="129807"/>
                  <a:pt x="834919" y="130165"/>
                  <a:pt x="819150" y="132591"/>
                </a:cubicBezTo>
                <a:cubicBezTo>
                  <a:pt x="814188" y="133354"/>
                  <a:pt x="809785" y="136369"/>
                  <a:pt x="804863" y="137353"/>
                </a:cubicBezTo>
                <a:cubicBezTo>
                  <a:pt x="793855" y="139555"/>
                  <a:pt x="782620" y="140409"/>
                  <a:pt x="771525" y="142116"/>
                </a:cubicBezTo>
                <a:cubicBezTo>
                  <a:pt x="761981" y="143584"/>
                  <a:pt x="752475" y="145291"/>
                  <a:pt x="742950" y="146878"/>
                </a:cubicBezTo>
                <a:cubicBezTo>
                  <a:pt x="715820" y="155923"/>
                  <a:pt x="731377" y="151845"/>
                  <a:pt x="685800" y="156403"/>
                </a:cubicBezTo>
                <a:lnTo>
                  <a:pt x="633413" y="161166"/>
                </a:lnTo>
                <a:cubicBezTo>
                  <a:pt x="616015" y="162997"/>
                  <a:pt x="580057" y="167909"/>
                  <a:pt x="561975" y="170691"/>
                </a:cubicBezTo>
                <a:cubicBezTo>
                  <a:pt x="516458" y="177694"/>
                  <a:pt x="549876" y="172321"/>
                  <a:pt x="514350" y="180216"/>
                </a:cubicBezTo>
                <a:cubicBezTo>
                  <a:pt x="496854" y="184104"/>
                  <a:pt x="488093" y="184759"/>
                  <a:pt x="471488" y="189741"/>
                </a:cubicBezTo>
                <a:cubicBezTo>
                  <a:pt x="461871" y="192626"/>
                  <a:pt x="451267" y="193697"/>
                  <a:pt x="442913" y="199266"/>
                </a:cubicBezTo>
                <a:cubicBezTo>
                  <a:pt x="438150" y="202441"/>
                  <a:pt x="434147" y="207285"/>
                  <a:pt x="428625" y="208791"/>
                </a:cubicBezTo>
                <a:cubicBezTo>
                  <a:pt x="416277" y="212158"/>
                  <a:pt x="403256" y="212236"/>
                  <a:pt x="390525" y="213553"/>
                </a:cubicBezTo>
                <a:lnTo>
                  <a:pt x="290513" y="223078"/>
                </a:lnTo>
                <a:cubicBezTo>
                  <a:pt x="257745" y="234001"/>
                  <a:pt x="297364" y="221832"/>
                  <a:pt x="238125" y="232603"/>
                </a:cubicBezTo>
                <a:cubicBezTo>
                  <a:pt x="233186" y="233501"/>
                  <a:pt x="228777" y="236468"/>
                  <a:pt x="223838" y="237366"/>
                </a:cubicBezTo>
                <a:cubicBezTo>
                  <a:pt x="211246" y="239656"/>
                  <a:pt x="198438" y="240541"/>
                  <a:pt x="185738" y="242128"/>
                </a:cubicBezTo>
                <a:cubicBezTo>
                  <a:pt x="152242" y="253294"/>
                  <a:pt x="192391" y="241019"/>
                  <a:pt x="128588" y="251653"/>
                </a:cubicBezTo>
                <a:cubicBezTo>
                  <a:pt x="123636" y="252478"/>
                  <a:pt x="119223" y="255431"/>
                  <a:pt x="114300" y="256416"/>
                </a:cubicBezTo>
                <a:cubicBezTo>
                  <a:pt x="103293" y="258617"/>
                  <a:pt x="92035" y="259333"/>
                  <a:pt x="80963" y="261178"/>
                </a:cubicBezTo>
                <a:cubicBezTo>
                  <a:pt x="50517" y="266252"/>
                  <a:pt x="80169" y="260384"/>
                  <a:pt x="71438" y="261178"/>
                </a:cubicBezTo>
                <a:close/>
              </a:path>
            </a:pathLst>
          </a:custGeom>
        </p:spPr>
        <p:txBody>
          <a:bodyPr rtlCol="0" anchor="ctr">
            <a:spAutoFit/>
          </a:bodyPr>
          <a:lstStyle/>
          <a:p>
            <a:pPr algn="ctr"/>
            <a:endParaRPr lang="en-GB" dirty="0" smtClean="0"/>
          </a:p>
        </p:txBody>
      </p:sp>
      <p:pic>
        <p:nvPicPr>
          <p:cNvPr id="1026" name="Picture 2" descr="C:\Users\norman\Pictures\Solent book cover.png"/>
          <p:cNvPicPr>
            <a:picLocks noChangeAspect="1" noChangeArrowheads="1"/>
          </p:cNvPicPr>
          <p:nvPr/>
        </p:nvPicPr>
        <p:blipFill>
          <a:blip r:embed="rId6" cstate="print"/>
          <a:srcRect/>
          <a:stretch>
            <a:fillRect/>
          </a:stretch>
        </p:blipFill>
        <p:spPr bwMode="auto">
          <a:xfrm>
            <a:off x="7524328" y="908720"/>
            <a:ext cx="1414860" cy="1703929"/>
          </a:xfrm>
          <a:prstGeom prst="rect">
            <a:avLst/>
          </a:prstGeom>
          <a:noFill/>
          <a:ln>
            <a:solidFill>
              <a:schemeClr val="bg1">
                <a:lumMod val="95000"/>
              </a:schemeClr>
            </a:solidFill>
          </a:ln>
        </p:spPr>
      </p:pic>
      <p:sp>
        <p:nvSpPr>
          <p:cNvPr id="18" name="TextBox 17"/>
          <p:cNvSpPr txBox="1"/>
          <p:nvPr/>
        </p:nvSpPr>
        <p:spPr>
          <a:xfrm>
            <a:off x="3635896" y="1196752"/>
            <a:ext cx="1699183" cy="307777"/>
          </a:xfrm>
          <a:prstGeom prst="rect">
            <a:avLst/>
          </a:prstGeom>
          <a:noFill/>
        </p:spPr>
        <p:txBody>
          <a:bodyPr wrap="none" rtlCol="0">
            <a:spAutoFit/>
          </a:bodyPr>
          <a:lstStyle/>
          <a:p>
            <a:r>
              <a:rPr lang="en-GB" sz="1400" dirty="0" smtClean="0">
                <a:solidFill>
                  <a:schemeClr val="bg1"/>
                </a:solidFill>
              </a:rPr>
              <a:t>  University of Surrey</a:t>
            </a:r>
            <a:endParaRPr lang="en-GB" sz="1400" dirty="0">
              <a:solidFill>
                <a:schemeClr val="bg1"/>
              </a:solidFill>
            </a:endParaRPr>
          </a:p>
        </p:txBody>
      </p:sp>
      <p:sp>
        <p:nvSpPr>
          <p:cNvPr id="24" name="TextBox 23"/>
          <p:cNvSpPr txBox="1"/>
          <p:nvPr/>
        </p:nvSpPr>
        <p:spPr>
          <a:xfrm>
            <a:off x="7236296" y="2564904"/>
            <a:ext cx="1907704" cy="523220"/>
          </a:xfrm>
          <a:prstGeom prst="rect">
            <a:avLst/>
          </a:prstGeom>
          <a:noFill/>
        </p:spPr>
        <p:txBody>
          <a:bodyPr wrap="square" rtlCol="0">
            <a:spAutoFit/>
          </a:bodyPr>
          <a:lstStyle/>
          <a:p>
            <a:pPr algn="ctr"/>
            <a:r>
              <a:rPr lang="en-GB" sz="1400" b="1" dirty="0" smtClean="0">
                <a:latin typeface="Arial Narrow" pitchFamily="34" charset="0"/>
              </a:rPr>
              <a:t> Study of ‘how a </a:t>
            </a:r>
          </a:p>
          <a:p>
            <a:pPr algn="ctr"/>
            <a:r>
              <a:rPr lang="en-GB" sz="1400" b="1" dirty="0" smtClean="0">
                <a:latin typeface="Arial Narrow" pitchFamily="34" charset="0"/>
              </a:rPr>
              <a:t>university changed’</a:t>
            </a:r>
          </a:p>
        </p:txBody>
      </p:sp>
      <p:pic>
        <p:nvPicPr>
          <p:cNvPr id="25" name="Picture 19" descr="http://sussexstudent.com/files/qaa.jpg"/>
          <p:cNvPicPr>
            <a:picLocks noChangeAspect="1" noChangeArrowheads="1"/>
          </p:cNvPicPr>
          <p:nvPr/>
        </p:nvPicPr>
        <p:blipFill>
          <a:blip r:embed="rId7" cstate="print"/>
          <a:srcRect/>
          <a:stretch>
            <a:fillRect/>
          </a:stretch>
        </p:blipFill>
        <p:spPr bwMode="auto">
          <a:xfrm>
            <a:off x="395536" y="1268760"/>
            <a:ext cx="1296144" cy="504056"/>
          </a:xfrm>
          <a:prstGeom prst="rect">
            <a:avLst/>
          </a:prstGeom>
          <a:noFill/>
          <a:ln w="9525">
            <a:noFill/>
            <a:miter lim="800000"/>
            <a:headEnd/>
            <a:tailEnd/>
          </a:ln>
        </p:spPr>
      </p:pic>
      <p:sp>
        <p:nvSpPr>
          <p:cNvPr id="26" name="TextBox 25"/>
          <p:cNvSpPr txBox="1"/>
          <p:nvPr/>
        </p:nvSpPr>
        <p:spPr>
          <a:xfrm>
            <a:off x="251520" y="6165304"/>
            <a:ext cx="1659429" cy="461665"/>
          </a:xfrm>
          <a:prstGeom prst="rect">
            <a:avLst/>
          </a:prstGeom>
          <a:noFill/>
        </p:spPr>
        <p:txBody>
          <a:bodyPr wrap="none" rtlCol="0">
            <a:spAutoFit/>
          </a:bodyPr>
          <a:lstStyle/>
          <a:p>
            <a:r>
              <a:rPr lang="en-GB" sz="2400" b="1" dirty="0" smtClean="0">
                <a:latin typeface="Arial" pitchFamily="34" charset="0"/>
                <a:cs typeface="Arial" pitchFamily="34" charset="0"/>
              </a:rPr>
              <a:t>1999-2000</a:t>
            </a:r>
            <a:endParaRPr lang="en-GB" sz="2400" b="1" dirty="0">
              <a:latin typeface="Arial" pitchFamily="34" charset="0"/>
              <a:cs typeface="Arial" pitchFamily="34" charset="0"/>
            </a:endParaRPr>
          </a:p>
        </p:txBody>
      </p:sp>
      <p:sp>
        <p:nvSpPr>
          <p:cNvPr id="27" name="TextBox 26"/>
          <p:cNvSpPr txBox="1"/>
          <p:nvPr/>
        </p:nvSpPr>
        <p:spPr>
          <a:xfrm>
            <a:off x="7596336" y="6093296"/>
            <a:ext cx="1299395" cy="461665"/>
          </a:xfrm>
          <a:prstGeom prst="rect">
            <a:avLst/>
          </a:prstGeom>
          <a:noFill/>
        </p:spPr>
        <p:txBody>
          <a:bodyPr wrap="none" rtlCol="0">
            <a:spAutoFit/>
          </a:bodyPr>
          <a:lstStyle/>
          <a:p>
            <a:r>
              <a:rPr lang="en-GB" sz="2400" b="1" dirty="0" smtClean="0">
                <a:latin typeface="Arial" pitchFamily="34" charset="0"/>
                <a:cs typeface="Arial" pitchFamily="34" charset="0"/>
              </a:rPr>
              <a:t>2011-13</a:t>
            </a:r>
            <a:endParaRPr lang="en-GB" sz="2400" b="1" dirty="0">
              <a:latin typeface="Arial" pitchFamily="34" charset="0"/>
              <a:cs typeface="Arial" pitchFamily="34" charset="0"/>
            </a:endParaRPr>
          </a:p>
        </p:txBody>
      </p:sp>
      <p:sp>
        <p:nvSpPr>
          <p:cNvPr id="28" name="TextBox 27"/>
          <p:cNvSpPr txBox="1"/>
          <p:nvPr/>
        </p:nvSpPr>
        <p:spPr>
          <a:xfrm>
            <a:off x="2627784" y="6165304"/>
            <a:ext cx="1316386" cy="461665"/>
          </a:xfrm>
          <a:prstGeom prst="rect">
            <a:avLst/>
          </a:prstGeom>
          <a:noFill/>
        </p:spPr>
        <p:txBody>
          <a:bodyPr wrap="none" rtlCol="0">
            <a:spAutoFit/>
          </a:bodyPr>
          <a:lstStyle/>
          <a:p>
            <a:r>
              <a:rPr lang="en-GB" sz="2400" b="1" dirty="0" smtClean="0">
                <a:latin typeface="Arial" pitchFamily="34" charset="0"/>
                <a:cs typeface="Arial" pitchFamily="34" charset="0"/>
              </a:rPr>
              <a:t>2000-05</a:t>
            </a:r>
            <a:endParaRPr lang="en-GB" sz="2400" b="1" dirty="0">
              <a:latin typeface="Arial" pitchFamily="34" charset="0"/>
              <a:cs typeface="Arial" pitchFamily="34" charset="0"/>
            </a:endParaRPr>
          </a:p>
        </p:txBody>
      </p:sp>
      <p:sp>
        <p:nvSpPr>
          <p:cNvPr id="29" name="TextBox 28"/>
          <p:cNvSpPr txBox="1"/>
          <p:nvPr/>
        </p:nvSpPr>
        <p:spPr>
          <a:xfrm>
            <a:off x="5004048" y="6165304"/>
            <a:ext cx="1316386" cy="461665"/>
          </a:xfrm>
          <a:prstGeom prst="rect">
            <a:avLst/>
          </a:prstGeom>
          <a:noFill/>
        </p:spPr>
        <p:txBody>
          <a:bodyPr wrap="none" rtlCol="0">
            <a:spAutoFit/>
          </a:bodyPr>
          <a:lstStyle/>
          <a:p>
            <a:r>
              <a:rPr lang="en-GB" sz="2400" b="1" dirty="0" smtClean="0">
                <a:latin typeface="Arial" pitchFamily="34" charset="0"/>
                <a:cs typeface="Arial" pitchFamily="34" charset="0"/>
              </a:rPr>
              <a:t>2006-13</a:t>
            </a:r>
            <a:endParaRPr lang="en-GB" sz="2400" b="1" dirty="0">
              <a:latin typeface="Arial" pitchFamily="34" charset="0"/>
              <a:cs typeface="Arial" pitchFamily="34" charset="0"/>
            </a:endParaRPr>
          </a:p>
        </p:txBody>
      </p:sp>
      <p:sp>
        <p:nvSpPr>
          <p:cNvPr id="34" name="Rectangle 33"/>
          <p:cNvSpPr/>
          <p:nvPr/>
        </p:nvSpPr>
        <p:spPr>
          <a:xfrm>
            <a:off x="1835696" y="2485927"/>
            <a:ext cx="1512168" cy="369332"/>
          </a:xfrm>
          <a:prstGeom prst="rect">
            <a:avLst/>
          </a:prstGeom>
          <a:solidFill>
            <a:schemeClr val="bg1"/>
          </a:solidFill>
          <a:ln>
            <a:solidFill>
              <a:schemeClr val="bg1"/>
            </a:solidFill>
          </a:ln>
        </p:spPr>
        <p:txBody>
          <a:bodyPr wrap="square" rtlCol="0" anchor="ctr">
            <a:spAutoFit/>
          </a:bodyPr>
          <a:lstStyle/>
          <a:p>
            <a:pPr algn="ctr"/>
            <a:endParaRPr lang="en-GB" dirty="0" smtClean="0"/>
          </a:p>
        </p:txBody>
      </p:sp>
      <p:sp>
        <p:nvSpPr>
          <p:cNvPr id="35" name="TextBox 34"/>
          <p:cNvSpPr txBox="1"/>
          <p:nvPr/>
        </p:nvSpPr>
        <p:spPr>
          <a:xfrm>
            <a:off x="0" y="2564904"/>
            <a:ext cx="6641305" cy="369332"/>
          </a:xfrm>
          <a:prstGeom prst="rect">
            <a:avLst/>
          </a:prstGeom>
          <a:noFill/>
        </p:spPr>
        <p:txBody>
          <a:bodyPr wrap="none" rtlCol="0">
            <a:spAutoFit/>
          </a:bodyPr>
          <a:lstStyle/>
          <a:p>
            <a:r>
              <a:rPr lang="en-GB" dirty="0" smtClean="0"/>
              <a:t>   </a:t>
            </a:r>
            <a:r>
              <a:rPr lang="en-GB" b="1" dirty="0" smtClean="0"/>
              <a:t>Policy/Regulation          Research     Development     &amp;    Innovation</a:t>
            </a:r>
            <a:endParaRPr lang="en-GB" b="1" dirty="0"/>
          </a:p>
        </p:txBody>
      </p:sp>
      <p:pic>
        <p:nvPicPr>
          <p:cNvPr id="22" name="Picture 19" descr="C:\Users\norman\Pictures\book.jpg"/>
          <p:cNvPicPr>
            <a:picLocks noChangeAspect="1" noChangeArrowheads="1"/>
          </p:cNvPicPr>
          <p:nvPr/>
        </p:nvPicPr>
        <p:blipFill>
          <a:blip r:embed="rId8" cstate="print"/>
          <a:srcRect/>
          <a:stretch>
            <a:fillRect/>
          </a:stretch>
        </p:blipFill>
        <p:spPr bwMode="auto">
          <a:xfrm>
            <a:off x="2051720" y="3212976"/>
            <a:ext cx="1620179" cy="2304256"/>
          </a:xfrm>
          <a:prstGeom prst="rect">
            <a:avLst/>
          </a:prstGeom>
          <a:noFill/>
          <a:ln w="9525">
            <a:noFill/>
            <a:miter lim="800000"/>
            <a:headEnd/>
            <a:tailEnd/>
          </a:ln>
        </p:spPr>
      </p:pic>
      <p:pic>
        <p:nvPicPr>
          <p:cNvPr id="30" name="Picture 23" descr="C:\Users\norman\Pictures\lifewide education website.png"/>
          <p:cNvPicPr>
            <a:picLocks noChangeAspect="1" noChangeArrowheads="1"/>
          </p:cNvPicPr>
          <p:nvPr/>
        </p:nvPicPr>
        <p:blipFill>
          <a:blip r:embed="rId9" cstate="print"/>
          <a:srcRect/>
          <a:stretch>
            <a:fillRect/>
          </a:stretch>
        </p:blipFill>
        <p:spPr bwMode="auto">
          <a:xfrm>
            <a:off x="5580112" y="1124744"/>
            <a:ext cx="1728192" cy="1161644"/>
          </a:xfrm>
          <a:prstGeom prst="rect">
            <a:avLst/>
          </a:prstGeom>
          <a:noFill/>
          <a:ln w="9525">
            <a:noFill/>
            <a:miter lim="800000"/>
            <a:headEnd/>
            <a:tailEnd/>
          </a:ln>
        </p:spPr>
      </p:pic>
      <p:sp>
        <p:nvSpPr>
          <p:cNvPr id="31" name="TextBox 30"/>
          <p:cNvSpPr txBox="1"/>
          <p:nvPr/>
        </p:nvSpPr>
        <p:spPr>
          <a:xfrm>
            <a:off x="5508104" y="5517232"/>
            <a:ext cx="1709379" cy="738664"/>
          </a:xfrm>
          <a:prstGeom prst="rect">
            <a:avLst/>
          </a:prstGeom>
          <a:noFill/>
        </p:spPr>
        <p:txBody>
          <a:bodyPr wrap="square" rtlCol="0">
            <a:spAutoFit/>
          </a:bodyPr>
          <a:lstStyle/>
          <a:p>
            <a:pPr algn="ctr"/>
            <a:r>
              <a:rPr lang="en-GB" sz="1400" b="1" dirty="0" smtClean="0"/>
              <a:t>  </a:t>
            </a:r>
            <a:r>
              <a:rPr lang="en-GB" sz="1400" b="1" dirty="0" err="1" smtClean="0"/>
              <a:t>Lifewide</a:t>
            </a:r>
            <a:r>
              <a:rPr lang="en-GB" sz="1400" b="1" dirty="0" smtClean="0"/>
              <a:t> Education </a:t>
            </a:r>
          </a:p>
          <a:p>
            <a:pPr algn="ctr"/>
            <a:r>
              <a:rPr lang="en-GB" sz="1400" b="1" dirty="0" smtClean="0"/>
              <a:t>Community</a:t>
            </a:r>
          </a:p>
          <a:p>
            <a:pPr algn="ctr"/>
            <a:endParaRPr lang="en-GB" sz="1400" b="1" dirty="0"/>
          </a:p>
        </p:txBody>
      </p:sp>
      <p:pic>
        <p:nvPicPr>
          <p:cNvPr id="2" name="Picture 2" descr="C:\Users\norman\Documents\CHALKMOUNTAIN KEY INFORMATION\CARTOONS\KIBOKO\GREATIVITY &amp; DEVELOPMENT\Book cover.gif"/>
          <p:cNvPicPr>
            <a:picLocks noChangeAspect="1" noChangeArrowheads="1"/>
          </p:cNvPicPr>
          <p:nvPr/>
        </p:nvPicPr>
        <p:blipFill>
          <a:blip r:embed="rId10" cstate="print"/>
          <a:srcRect/>
          <a:stretch>
            <a:fillRect/>
          </a:stretch>
        </p:blipFill>
        <p:spPr bwMode="auto">
          <a:xfrm>
            <a:off x="7524328" y="3284984"/>
            <a:ext cx="1440160" cy="2072084"/>
          </a:xfrm>
          <a:prstGeom prst="rect">
            <a:avLst/>
          </a:prstGeom>
          <a:noFill/>
        </p:spPr>
      </p:pic>
      <p:pic>
        <p:nvPicPr>
          <p:cNvPr id="32" name="Picture 2" descr="C:\Users\norman\Documents\CHALKMOUNTAIN KEY INFORMATION\CARTOONS\KIBOKO\ECOLOGIES\LEARNING ECOLOGIES FRONT PAGE FINAL.jpg"/>
          <p:cNvPicPr>
            <a:picLocks noChangeAspect="1" noChangeArrowheads="1"/>
          </p:cNvPicPr>
          <p:nvPr/>
        </p:nvPicPr>
        <p:blipFill>
          <a:blip r:embed="rId11" cstate="print"/>
          <a:srcRect/>
          <a:stretch>
            <a:fillRect/>
          </a:stretch>
        </p:blipFill>
        <p:spPr bwMode="auto">
          <a:xfrm>
            <a:off x="5652120" y="3212976"/>
            <a:ext cx="1584176" cy="2160240"/>
          </a:xfrm>
          <a:prstGeom prst="rect">
            <a:avLst/>
          </a:prstGeom>
          <a:noFill/>
        </p:spPr>
      </p:pic>
      <p:sp>
        <p:nvSpPr>
          <p:cNvPr id="36" name="TextBox 35"/>
          <p:cNvSpPr txBox="1"/>
          <p:nvPr/>
        </p:nvSpPr>
        <p:spPr>
          <a:xfrm>
            <a:off x="1970094" y="5517232"/>
            <a:ext cx="1962268" cy="523220"/>
          </a:xfrm>
          <a:prstGeom prst="rect">
            <a:avLst/>
          </a:prstGeom>
          <a:noFill/>
        </p:spPr>
        <p:txBody>
          <a:bodyPr wrap="none" rtlCol="0">
            <a:spAutoFit/>
          </a:bodyPr>
          <a:lstStyle/>
          <a:p>
            <a:pPr algn="ctr"/>
            <a:r>
              <a:rPr lang="en-GB" sz="1400" b="1" dirty="0" smtClean="0"/>
              <a:t>Imaginative Curriculum </a:t>
            </a:r>
          </a:p>
          <a:p>
            <a:pPr algn="ctr"/>
            <a:r>
              <a:rPr lang="en-GB" sz="1400" b="1" dirty="0" smtClean="0"/>
              <a:t>Network</a:t>
            </a:r>
            <a:endParaRPr lang="en-GB" sz="1400" b="1" dirty="0"/>
          </a:p>
        </p:txBody>
      </p:sp>
      <p:sp>
        <p:nvSpPr>
          <p:cNvPr id="37" name="TextBox 36"/>
          <p:cNvSpPr txBox="1"/>
          <p:nvPr/>
        </p:nvSpPr>
        <p:spPr>
          <a:xfrm>
            <a:off x="7236296" y="5589240"/>
            <a:ext cx="1907704" cy="307777"/>
          </a:xfrm>
          <a:prstGeom prst="rect">
            <a:avLst/>
          </a:prstGeom>
          <a:noFill/>
        </p:spPr>
        <p:txBody>
          <a:bodyPr wrap="square" rtlCol="0">
            <a:spAutoFit/>
          </a:bodyPr>
          <a:lstStyle/>
          <a:p>
            <a:pPr algn="ctr"/>
            <a:r>
              <a:rPr lang="en-GB" sz="1400" b="1" dirty="0" smtClean="0">
                <a:latin typeface="Arial Narrow" pitchFamily="34" charset="0"/>
              </a:rPr>
              <a:t> </a:t>
            </a:r>
            <a:r>
              <a:rPr lang="en-GB" sz="1400" b="1" dirty="0" smtClean="0">
                <a:latin typeface="Arial Narrow" pitchFamily="34" charset="0"/>
              </a:rPr>
              <a:t>Current study</a:t>
            </a:r>
            <a:endParaRPr lang="en-GB" sz="1400" b="1" dirty="0" smtClean="0">
              <a:latin typeface="Arial Narrow" pitchFamily="34" charset="0"/>
            </a:endParaRPr>
          </a:p>
        </p:txBody>
      </p:sp>
      <p:sp>
        <p:nvSpPr>
          <p:cNvPr id="38" name="TextBox 37"/>
          <p:cNvSpPr txBox="1"/>
          <p:nvPr/>
        </p:nvSpPr>
        <p:spPr>
          <a:xfrm>
            <a:off x="4139952" y="5589240"/>
            <a:ext cx="1165577" cy="307777"/>
          </a:xfrm>
          <a:prstGeom prst="rect">
            <a:avLst/>
          </a:prstGeom>
          <a:noFill/>
        </p:spPr>
        <p:txBody>
          <a:bodyPr wrap="none" rtlCol="0">
            <a:spAutoFit/>
          </a:bodyPr>
          <a:lstStyle/>
          <a:p>
            <a:pPr algn="ctr"/>
            <a:r>
              <a:rPr lang="en-GB" sz="1400" b="1" dirty="0" err="1" smtClean="0"/>
              <a:t>SCEPTrE</a:t>
            </a:r>
            <a:r>
              <a:rPr lang="en-GB" sz="1400" b="1" dirty="0" smtClean="0"/>
              <a:t> CETL</a:t>
            </a:r>
          </a:p>
        </p:txBody>
      </p:sp>
      <p:pic>
        <p:nvPicPr>
          <p:cNvPr id="39" name="Picture 15" descr="C:\Users\norman\Pictures\personal development planning.png"/>
          <p:cNvPicPr>
            <a:picLocks noChangeAspect="1" noChangeArrowheads="1"/>
          </p:cNvPicPr>
          <p:nvPr/>
        </p:nvPicPr>
        <p:blipFill>
          <a:blip r:embed="rId12" cstate="print"/>
          <a:srcRect/>
          <a:stretch>
            <a:fillRect/>
          </a:stretch>
        </p:blipFill>
        <p:spPr bwMode="auto">
          <a:xfrm rot="1537145">
            <a:off x="724883" y="4009218"/>
            <a:ext cx="1008112" cy="1419532"/>
          </a:xfrm>
          <a:prstGeom prst="rect">
            <a:avLst/>
          </a:prstGeom>
          <a:noFill/>
          <a:ln w="9525">
            <a:noFill/>
            <a:miter lim="800000"/>
            <a:headEnd/>
            <a:tailEnd/>
          </a:ln>
        </p:spPr>
      </p:pic>
      <p:sp>
        <p:nvSpPr>
          <p:cNvPr id="40" name="TextBox 39"/>
          <p:cNvSpPr txBox="1"/>
          <p:nvPr/>
        </p:nvSpPr>
        <p:spPr>
          <a:xfrm>
            <a:off x="0" y="5517232"/>
            <a:ext cx="1913023" cy="523220"/>
          </a:xfrm>
          <a:prstGeom prst="rect">
            <a:avLst/>
          </a:prstGeom>
          <a:noFill/>
        </p:spPr>
        <p:txBody>
          <a:bodyPr wrap="none" rtlCol="0">
            <a:spAutoFit/>
          </a:bodyPr>
          <a:lstStyle/>
          <a:p>
            <a:pPr algn="ctr"/>
            <a:r>
              <a:rPr lang="en-GB" sz="1400" b="1" dirty="0" smtClean="0"/>
              <a:t>Personal Development </a:t>
            </a:r>
          </a:p>
          <a:p>
            <a:pPr algn="ctr"/>
            <a:r>
              <a:rPr lang="en-GB" sz="1400" b="1" dirty="0" smtClean="0"/>
              <a:t>Planning Community</a:t>
            </a:r>
          </a:p>
        </p:txBody>
      </p:sp>
      <p:sp>
        <p:nvSpPr>
          <p:cNvPr id="41" name="Rectangle 40"/>
          <p:cNvSpPr/>
          <p:nvPr/>
        </p:nvSpPr>
        <p:spPr>
          <a:xfrm>
            <a:off x="5580112" y="1124744"/>
            <a:ext cx="1669303" cy="307777"/>
          </a:xfrm>
          <a:prstGeom prst="rect">
            <a:avLst/>
          </a:prstGeom>
          <a:solidFill>
            <a:schemeClr val="bg1"/>
          </a:solidFill>
        </p:spPr>
        <p:txBody>
          <a:bodyPr wrap="none">
            <a:spAutoFit/>
          </a:bodyPr>
          <a:lstStyle/>
          <a:p>
            <a:r>
              <a:rPr lang="en-GB" sz="1400" dirty="0" smtClean="0"/>
              <a:t> </a:t>
            </a:r>
            <a:r>
              <a:rPr lang="en-GB" sz="1400" dirty="0" err="1" smtClean="0"/>
              <a:t>Lifewide</a:t>
            </a:r>
            <a:r>
              <a:rPr lang="en-GB" sz="1400" dirty="0" smtClean="0"/>
              <a:t> Education </a:t>
            </a:r>
            <a:endParaRPr lang="en-GB" sz="1400" dirty="0"/>
          </a:p>
        </p:txBody>
      </p:sp>
      <p:pic>
        <p:nvPicPr>
          <p:cNvPr id="33" name="Picture 30" descr="C:\Users\norman\Pictures\programme specifications.png"/>
          <p:cNvPicPr>
            <a:picLocks noChangeAspect="1" noChangeArrowheads="1"/>
          </p:cNvPicPr>
          <p:nvPr/>
        </p:nvPicPr>
        <p:blipFill>
          <a:blip r:embed="rId13" cstate="print"/>
          <a:srcRect/>
          <a:stretch>
            <a:fillRect/>
          </a:stretch>
        </p:blipFill>
        <p:spPr bwMode="auto">
          <a:xfrm rot="20084127">
            <a:off x="425156" y="3146875"/>
            <a:ext cx="1011330" cy="1377755"/>
          </a:xfrm>
          <a:prstGeom prst="rect">
            <a:avLst/>
          </a:prstGeom>
          <a:noFill/>
          <a:ln w="9525">
            <a:noFill/>
            <a:miter lim="800000"/>
            <a:headEnd/>
            <a:tailEnd/>
          </a:ln>
        </p:spPr>
      </p:pic>
      <p:sp>
        <p:nvSpPr>
          <p:cNvPr id="42" name="Right Arrow 41"/>
          <p:cNvSpPr/>
          <p:nvPr/>
        </p:nvSpPr>
        <p:spPr>
          <a:xfrm>
            <a:off x="323528" y="0"/>
            <a:ext cx="7776864" cy="836613"/>
          </a:xfrm>
          <a:prstGeom prst="rightArrow">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GB"/>
          </a:p>
        </p:txBody>
      </p:sp>
      <p:sp>
        <p:nvSpPr>
          <p:cNvPr id="43" name="TextBox 42"/>
          <p:cNvSpPr txBox="1"/>
          <p:nvPr/>
        </p:nvSpPr>
        <p:spPr>
          <a:xfrm>
            <a:off x="323528" y="188640"/>
            <a:ext cx="7322838" cy="461665"/>
          </a:xfrm>
          <a:prstGeom prst="rect">
            <a:avLst/>
          </a:prstGeom>
          <a:noFill/>
        </p:spPr>
        <p:txBody>
          <a:bodyPr wrap="none" rtlCol="0">
            <a:spAutoFit/>
          </a:bodyPr>
          <a:lstStyle/>
          <a:p>
            <a:r>
              <a:rPr lang="en-GB" sz="2400" dirty="0" smtClean="0">
                <a:latin typeface="Arial" pitchFamily="34" charset="0"/>
                <a:cs typeface="Arial" pitchFamily="34" charset="0"/>
              </a:rPr>
              <a:t>My developmental narrative - creativity in higher ed. </a:t>
            </a:r>
            <a:endParaRPr lang="en-GB" sz="2400" dirty="0">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5003800" y="404813"/>
            <a:ext cx="3763963" cy="2446337"/>
          </a:xfrm>
          <a:prstGeom prst="rect">
            <a:avLst/>
          </a:prstGeom>
          <a:noFill/>
          <a:ln w="9525">
            <a:noFill/>
            <a:miter lim="800000"/>
            <a:headEnd/>
            <a:tailEnd/>
          </a:ln>
        </p:spPr>
        <p:txBody>
          <a:bodyPr wrap="none">
            <a:spAutoFit/>
          </a:bodyPr>
          <a:lstStyle/>
          <a:p>
            <a:pPr algn="l"/>
            <a:endParaRPr lang="en-US"/>
          </a:p>
        </p:txBody>
      </p:sp>
      <p:graphicFrame>
        <p:nvGraphicFramePr>
          <p:cNvPr id="11" name="TPChart"/>
          <p:cNvGraphicFramePr>
            <a:graphicFrameLocks noChangeAspect="1"/>
          </p:cNvGraphicFramePr>
          <p:nvPr>
            <p:custDataLst>
              <p:tags r:id="rId1"/>
            </p:custDataLst>
          </p:nvPr>
        </p:nvGraphicFramePr>
        <p:xfrm>
          <a:off x="3203848" y="1700808"/>
          <a:ext cx="6192688" cy="4228729"/>
        </p:xfrm>
        <a:graphic>
          <a:graphicData uri="http://schemas.openxmlformats.org/drawingml/2006/chart">
            <c:chart xmlns:c="http://schemas.openxmlformats.org/drawingml/2006/chart" xmlns:r="http://schemas.openxmlformats.org/officeDocument/2006/relationships" r:id="rId4"/>
          </a:graphicData>
        </a:graphic>
      </p:graphicFrame>
      <p:sp>
        <p:nvSpPr>
          <p:cNvPr id="9" name="TPQuestion"/>
          <p:cNvSpPr txBox="1">
            <a:spLocks noChangeArrowheads="1"/>
          </p:cNvSpPr>
          <p:nvPr/>
        </p:nvSpPr>
        <p:spPr bwMode="auto">
          <a:xfrm>
            <a:off x="323528" y="836712"/>
            <a:ext cx="8532440" cy="1143000"/>
          </a:xfrm>
          <a:prstGeom prst="rect">
            <a:avLst/>
          </a:prstGeom>
          <a:noFill/>
          <a:ln w="9525">
            <a:noFill/>
            <a:miter lim="800000"/>
            <a:headEnd/>
            <a:tailEnd/>
          </a:ln>
        </p:spPr>
        <p:txBody>
          <a:bodyPr anchor="ctr"/>
          <a:lstStyle/>
          <a:p>
            <a:pPr algn="l" eaLnBrk="0" hangingPunct="0">
              <a:defRPr/>
            </a:pPr>
            <a:r>
              <a:rPr lang="en-GB" sz="2400" b="0" kern="0" dirty="0">
                <a:latin typeface="Arial" pitchFamily="34" charset="0"/>
                <a:cs typeface="+mj-cs"/>
              </a:rPr>
              <a:t>Being creative is an essential part of my </a:t>
            </a:r>
            <a:r>
              <a:rPr lang="en-GB" sz="2400" b="0" kern="0" dirty="0" smtClean="0">
                <a:latin typeface="Arial" pitchFamily="34" charset="0"/>
                <a:cs typeface="+mj-cs"/>
              </a:rPr>
              <a:t>professional identity </a:t>
            </a:r>
            <a:endParaRPr lang="en-GB" sz="2400" b="0" kern="0" dirty="0">
              <a:solidFill>
                <a:schemeClr val="tx2"/>
              </a:solidFill>
              <a:latin typeface="Arial" pitchFamily="34" charset="0"/>
              <a:cs typeface="+mj-cs"/>
            </a:endParaRPr>
          </a:p>
        </p:txBody>
      </p:sp>
      <p:sp>
        <p:nvSpPr>
          <p:cNvPr id="12" name="Rectangle 5"/>
          <p:cNvSpPr>
            <a:spLocks noChangeArrowheads="1"/>
          </p:cNvSpPr>
          <p:nvPr/>
        </p:nvSpPr>
        <p:spPr bwMode="auto">
          <a:xfrm>
            <a:off x="5004048" y="5733256"/>
            <a:ext cx="3600400" cy="923330"/>
          </a:xfrm>
          <a:prstGeom prst="rect">
            <a:avLst/>
          </a:prstGeom>
          <a:noFill/>
          <a:ln w="9525">
            <a:noFill/>
            <a:miter lim="800000"/>
            <a:headEnd/>
            <a:tailEnd/>
          </a:ln>
        </p:spPr>
        <p:txBody>
          <a:bodyPr wrap="square">
            <a:spAutoFit/>
          </a:bodyPr>
          <a:lstStyle/>
          <a:p>
            <a:pPr algn="l"/>
            <a:r>
              <a:rPr lang="en-GB" b="0" i="1" dirty="0" smtClean="0"/>
              <a:t>responses of university teachers University of </a:t>
            </a:r>
            <a:r>
              <a:rPr lang="en-GB" b="0" i="1" dirty="0"/>
              <a:t>Ulster Teaching &amp; Learning </a:t>
            </a:r>
            <a:r>
              <a:rPr lang="en-GB" b="0" i="1" dirty="0" smtClean="0"/>
              <a:t>Conference </a:t>
            </a:r>
            <a:r>
              <a:rPr lang="en-GB" b="0" i="1" dirty="0"/>
              <a:t>(n=58)</a:t>
            </a:r>
            <a:endParaRPr lang="en-US" b="0" i="1" dirty="0"/>
          </a:p>
        </p:txBody>
      </p:sp>
      <p:sp>
        <p:nvSpPr>
          <p:cNvPr id="13" name="Rectangle 5"/>
          <p:cNvSpPr>
            <a:spLocks noChangeArrowheads="1"/>
          </p:cNvSpPr>
          <p:nvPr/>
        </p:nvSpPr>
        <p:spPr bwMode="auto">
          <a:xfrm>
            <a:off x="251520" y="5805264"/>
            <a:ext cx="4248472" cy="646331"/>
          </a:xfrm>
          <a:prstGeom prst="rect">
            <a:avLst/>
          </a:prstGeom>
          <a:noFill/>
          <a:ln w="9525">
            <a:noFill/>
            <a:miter lim="800000"/>
            <a:headEnd/>
            <a:tailEnd/>
          </a:ln>
        </p:spPr>
        <p:txBody>
          <a:bodyPr wrap="square">
            <a:spAutoFit/>
          </a:bodyPr>
          <a:lstStyle/>
          <a:p>
            <a:pPr algn="l"/>
            <a:r>
              <a:rPr lang="en-GB" i="1" dirty="0" smtClean="0"/>
              <a:t>responses of  educational developers  to on-line survey (n=30)</a:t>
            </a:r>
            <a:endParaRPr lang="en-US" i="1" dirty="0"/>
          </a:p>
        </p:txBody>
      </p:sp>
      <p:graphicFrame>
        <p:nvGraphicFramePr>
          <p:cNvPr id="14" name="TPChart"/>
          <p:cNvGraphicFramePr>
            <a:graphicFrameLocks noChangeAspect="1"/>
          </p:cNvGraphicFramePr>
          <p:nvPr>
            <p:custDataLst>
              <p:tags r:id="rId2"/>
            </p:custDataLst>
          </p:nvPr>
        </p:nvGraphicFramePr>
        <p:xfrm>
          <a:off x="-972616" y="1340768"/>
          <a:ext cx="6192688" cy="4660777"/>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1"/>
          <p:cNvSpPr txBox="1">
            <a:spLocks noChangeArrowheads="1"/>
          </p:cNvSpPr>
          <p:nvPr/>
        </p:nvSpPr>
        <p:spPr bwMode="auto">
          <a:xfrm>
            <a:off x="1619672" y="404664"/>
            <a:ext cx="6218369" cy="523220"/>
          </a:xfrm>
          <a:prstGeom prst="rect">
            <a:avLst/>
          </a:prstGeom>
          <a:noFill/>
          <a:ln w="9525">
            <a:noFill/>
            <a:miter lim="800000"/>
            <a:headEnd/>
            <a:tailEnd/>
          </a:ln>
        </p:spPr>
        <p:txBody>
          <a:bodyPr wrap="none">
            <a:spAutoFit/>
          </a:bodyPr>
          <a:lstStyle/>
          <a:p>
            <a:r>
              <a:rPr lang="en-GB" sz="2800" b="0" dirty="0">
                <a:latin typeface="Arial" pitchFamily="34" charset="0"/>
                <a:cs typeface="Arial" pitchFamily="34" charset="0"/>
              </a:rPr>
              <a:t> </a:t>
            </a:r>
            <a:r>
              <a:rPr lang="en-GB" sz="2800" b="1" dirty="0" smtClean="0">
                <a:latin typeface="Arial" pitchFamily="34" charset="0"/>
                <a:cs typeface="Arial" pitchFamily="34" charset="0"/>
              </a:rPr>
              <a:t>Beliefs of developers in education </a:t>
            </a:r>
            <a:endParaRPr lang="en-GB" sz="2800" b="1" dirty="0">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PChart"/>
          <p:cNvGraphicFramePr>
            <a:graphicFrameLocks noChangeAspect="1"/>
          </p:cNvGraphicFramePr>
          <p:nvPr/>
        </p:nvGraphicFramePr>
        <p:xfrm>
          <a:off x="-468560" y="1916832"/>
          <a:ext cx="4752528" cy="4344152"/>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251520" y="908720"/>
            <a:ext cx="4067944" cy="707886"/>
          </a:xfrm>
          <a:prstGeom prst="rect">
            <a:avLst/>
          </a:prstGeom>
        </p:spPr>
        <p:txBody>
          <a:bodyPr wrap="square">
            <a:spAutoFit/>
          </a:bodyPr>
          <a:lstStyle/>
          <a:p>
            <a:r>
              <a:rPr lang="en-GB" sz="2000" b="0" dirty="0">
                <a:latin typeface="Arial" pitchFamily="34" charset="0"/>
                <a:cs typeface="Arial" pitchFamily="34" charset="0"/>
              </a:rPr>
              <a:t>The </a:t>
            </a:r>
            <a:r>
              <a:rPr lang="en-GB" sz="2000" b="0" dirty="0" smtClean="0">
                <a:latin typeface="Arial" pitchFamily="34" charset="0"/>
                <a:cs typeface="Arial" pitchFamily="34" charset="0"/>
              </a:rPr>
              <a:t>role </a:t>
            </a:r>
            <a:r>
              <a:rPr lang="en-GB" sz="2000" b="0" dirty="0">
                <a:latin typeface="Arial" pitchFamily="34" charset="0"/>
                <a:cs typeface="Arial" pitchFamily="34" charset="0"/>
              </a:rPr>
              <a:t>of </a:t>
            </a:r>
            <a:r>
              <a:rPr lang="en-GB" sz="2000" b="0" dirty="0" smtClean="0">
                <a:latin typeface="Arial" pitchFamily="34" charset="0"/>
                <a:cs typeface="Arial" pitchFamily="34" charset="0"/>
              </a:rPr>
              <a:t>educational developer </a:t>
            </a:r>
            <a:r>
              <a:rPr lang="en-GB" sz="2000" b="0" dirty="0">
                <a:latin typeface="Arial" pitchFamily="34" charset="0"/>
                <a:cs typeface="Arial" pitchFamily="34" charset="0"/>
              </a:rPr>
              <a:t>involves </a:t>
            </a:r>
            <a:r>
              <a:rPr lang="en-GB" sz="2000" b="0" dirty="0" smtClean="0">
                <a:latin typeface="Arial" pitchFamily="34" charset="0"/>
                <a:cs typeface="Arial" pitchFamily="34" charset="0"/>
              </a:rPr>
              <a:t>considerable creativity </a:t>
            </a:r>
            <a:endParaRPr lang="en-GB" sz="2000" b="0" dirty="0">
              <a:latin typeface="Arial" pitchFamily="34" charset="0"/>
              <a:cs typeface="Arial" pitchFamily="34" charset="0"/>
            </a:endParaRPr>
          </a:p>
        </p:txBody>
      </p:sp>
      <p:graphicFrame>
        <p:nvGraphicFramePr>
          <p:cNvPr id="10" name="TPChart"/>
          <p:cNvGraphicFramePr>
            <a:graphicFrameLocks noChangeAspect="1"/>
          </p:cNvGraphicFramePr>
          <p:nvPr/>
        </p:nvGraphicFramePr>
        <p:xfrm>
          <a:off x="3779912" y="1916832"/>
          <a:ext cx="4536504" cy="4231406"/>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p:cNvSpPr/>
          <p:nvPr/>
        </p:nvSpPr>
        <p:spPr>
          <a:xfrm>
            <a:off x="4283968" y="908720"/>
            <a:ext cx="4572000" cy="1015663"/>
          </a:xfrm>
          <a:prstGeom prst="rect">
            <a:avLst/>
          </a:prstGeom>
        </p:spPr>
        <p:txBody>
          <a:bodyPr>
            <a:spAutoFit/>
          </a:bodyPr>
          <a:lstStyle/>
          <a:p>
            <a:r>
              <a:rPr lang="en-GB" sz="2000" b="0" dirty="0">
                <a:latin typeface="Arial" pitchFamily="34" charset="0"/>
                <a:cs typeface="Arial" pitchFamily="34" charset="0"/>
              </a:rPr>
              <a:t>I don`t have much opportunity </a:t>
            </a:r>
            <a:endParaRPr lang="en-GB" sz="2000" b="0" dirty="0" smtClean="0">
              <a:latin typeface="Arial" pitchFamily="34" charset="0"/>
              <a:cs typeface="Arial" pitchFamily="34" charset="0"/>
            </a:endParaRPr>
          </a:p>
          <a:p>
            <a:r>
              <a:rPr lang="en-GB" sz="2000" b="0" dirty="0" smtClean="0">
                <a:latin typeface="Arial" pitchFamily="34" charset="0"/>
                <a:cs typeface="Arial" pitchFamily="34" charset="0"/>
              </a:rPr>
              <a:t>to </a:t>
            </a:r>
            <a:r>
              <a:rPr lang="en-GB" sz="2000" b="0" dirty="0">
                <a:latin typeface="Arial" pitchFamily="34" charset="0"/>
                <a:cs typeface="Arial" pitchFamily="34" charset="0"/>
              </a:rPr>
              <a:t>be creative in my work as an educational </a:t>
            </a:r>
            <a:r>
              <a:rPr lang="en-GB" sz="2000" b="0" dirty="0" smtClean="0">
                <a:latin typeface="Arial" pitchFamily="34" charset="0"/>
                <a:cs typeface="Arial" pitchFamily="34" charset="0"/>
              </a:rPr>
              <a:t>developer</a:t>
            </a:r>
            <a:r>
              <a:rPr lang="en-GB" sz="2000" b="0" dirty="0">
                <a:latin typeface="Arial" pitchFamily="34" charset="0"/>
                <a:cs typeface="Arial" pitchFamily="34" charset="0"/>
              </a:rPr>
              <a:t> </a:t>
            </a:r>
          </a:p>
        </p:txBody>
      </p:sp>
      <p:sp>
        <p:nvSpPr>
          <p:cNvPr id="7" name="TextBox 1"/>
          <p:cNvSpPr txBox="1">
            <a:spLocks noChangeArrowheads="1"/>
          </p:cNvSpPr>
          <p:nvPr/>
        </p:nvSpPr>
        <p:spPr bwMode="auto">
          <a:xfrm>
            <a:off x="1547664" y="260648"/>
            <a:ext cx="5763116" cy="523220"/>
          </a:xfrm>
          <a:prstGeom prst="rect">
            <a:avLst/>
          </a:prstGeom>
          <a:noFill/>
          <a:ln w="9525">
            <a:noFill/>
            <a:miter lim="800000"/>
            <a:headEnd/>
            <a:tailEnd/>
          </a:ln>
        </p:spPr>
        <p:txBody>
          <a:bodyPr wrap="none">
            <a:spAutoFit/>
          </a:bodyPr>
          <a:lstStyle/>
          <a:p>
            <a:r>
              <a:rPr lang="en-GB" sz="2800" b="0" dirty="0">
                <a:latin typeface="Arial" pitchFamily="34" charset="0"/>
                <a:cs typeface="Arial" pitchFamily="34" charset="0"/>
              </a:rPr>
              <a:t> </a:t>
            </a:r>
            <a:r>
              <a:rPr lang="en-GB" sz="2800" dirty="0" smtClean="0">
                <a:latin typeface="Arial" pitchFamily="34" charset="0"/>
                <a:cs typeface="Arial" pitchFamily="34" charset="0"/>
              </a:rPr>
              <a:t>B</a:t>
            </a:r>
            <a:r>
              <a:rPr lang="en-GB" sz="2800" b="0" dirty="0" smtClean="0">
                <a:latin typeface="Arial" pitchFamily="34" charset="0"/>
                <a:cs typeface="Arial" pitchFamily="34" charset="0"/>
              </a:rPr>
              <a:t>eliefs of developers in education </a:t>
            </a:r>
            <a:endParaRPr lang="en-GB" sz="2800" b="0" dirty="0">
              <a:latin typeface="Arial" pitchFamily="34" charset="0"/>
              <a:cs typeface="Arial" pitchFamily="34" charset="0"/>
            </a:endParaRPr>
          </a:p>
        </p:txBody>
      </p:sp>
      <p:sp>
        <p:nvSpPr>
          <p:cNvPr id="13" name="Rectangle 5"/>
          <p:cNvSpPr>
            <a:spLocks noChangeArrowheads="1"/>
          </p:cNvSpPr>
          <p:nvPr/>
        </p:nvSpPr>
        <p:spPr bwMode="auto">
          <a:xfrm>
            <a:off x="1259632" y="6237312"/>
            <a:ext cx="7488832" cy="369332"/>
          </a:xfrm>
          <a:prstGeom prst="rect">
            <a:avLst/>
          </a:prstGeom>
          <a:noFill/>
          <a:ln w="9525">
            <a:noFill/>
            <a:miter lim="800000"/>
            <a:headEnd/>
            <a:tailEnd/>
          </a:ln>
        </p:spPr>
        <p:txBody>
          <a:bodyPr wrap="square">
            <a:spAutoFit/>
          </a:bodyPr>
          <a:lstStyle/>
          <a:p>
            <a:pPr algn="l"/>
            <a:r>
              <a:rPr lang="en-GB" i="1" dirty="0" smtClean="0"/>
              <a:t>responses of  educational developers  to on-line survey (n=30)</a:t>
            </a:r>
            <a:endParaRPr lang="en-US" i="1" dirty="0"/>
          </a:p>
        </p:txBody>
      </p:sp>
    </p:spTree>
    <p:custDataLst>
      <p:tags r:id="rId1"/>
    </p:custDataLst>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PChart"/>
          <p:cNvGraphicFramePr>
            <a:graphicFrameLocks noChangeAspect="1"/>
          </p:cNvGraphicFramePr>
          <p:nvPr/>
        </p:nvGraphicFramePr>
        <p:xfrm>
          <a:off x="0" y="2204864"/>
          <a:ext cx="4321131" cy="37890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PChart"/>
          <p:cNvGraphicFramePr>
            <a:graphicFrameLocks noChangeAspect="1"/>
          </p:cNvGraphicFramePr>
          <p:nvPr/>
        </p:nvGraphicFramePr>
        <p:xfrm>
          <a:off x="4139952" y="1772816"/>
          <a:ext cx="4357156" cy="4365104"/>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p:cNvSpPr/>
          <p:nvPr/>
        </p:nvSpPr>
        <p:spPr>
          <a:xfrm>
            <a:off x="4572000" y="908720"/>
            <a:ext cx="4572000" cy="1015663"/>
          </a:xfrm>
          <a:prstGeom prst="rect">
            <a:avLst/>
          </a:prstGeom>
        </p:spPr>
        <p:txBody>
          <a:bodyPr>
            <a:spAutoFit/>
          </a:bodyPr>
          <a:lstStyle/>
          <a:p>
            <a:r>
              <a:rPr lang="en-GB" sz="2000" b="0" dirty="0">
                <a:latin typeface="Arial" pitchFamily="34" charset="0"/>
                <a:cs typeface="Arial" pitchFamily="34" charset="0"/>
              </a:rPr>
              <a:t>I am at my most creative when </a:t>
            </a:r>
            <a:r>
              <a:rPr lang="en-GB" sz="2000" b="0" dirty="0" smtClean="0">
                <a:latin typeface="Arial" pitchFamily="34" charset="0"/>
                <a:cs typeface="Arial" pitchFamily="34" charset="0"/>
              </a:rPr>
              <a:t>I </a:t>
            </a:r>
            <a:r>
              <a:rPr lang="en-GB" sz="2000" b="0" dirty="0">
                <a:latin typeface="Arial" pitchFamily="34" charset="0"/>
                <a:cs typeface="Arial" pitchFamily="34" charset="0"/>
              </a:rPr>
              <a:t>am working by myself on </a:t>
            </a:r>
            <a:r>
              <a:rPr lang="en-GB" sz="2000" b="0" dirty="0" smtClean="0">
                <a:latin typeface="Arial" pitchFamily="34" charset="0"/>
                <a:cs typeface="Arial" pitchFamily="34" charset="0"/>
              </a:rPr>
              <a:t>something </a:t>
            </a:r>
          </a:p>
          <a:p>
            <a:r>
              <a:rPr lang="en-GB" sz="2000" b="0" dirty="0" smtClean="0">
                <a:latin typeface="Arial" pitchFamily="34" charset="0"/>
                <a:cs typeface="Arial" pitchFamily="34" charset="0"/>
              </a:rPr>
              <a:t>I </a:t>
            </a:r>
            <a:r>
              <a:rPr lang="en-GB" sz="2000" b="0" dirty="0">
                <a:latin typeface="Arial" pitchFamily="34" charset="0"/>
                <a:cs typeface="Arial" pitchFamily="34" charset="0"/>
              </a:rPr>
              <a:t>care deeply </a:t>
            </a:r>
            <a:r>
              <a:rPr lang="en-GB" sz="2000" b="0" dirty="0" smtClean="0">
                <a:latin typeface="Arial" pitchFamily="34" charset="0"/>
                <a:cs typeface="Arial" pitchFamily="34" charset="0"/>
              </a:rPr>
              <a:t>about </a:t>
            </a:r>
            <a:endParaRPr lang="en-GB" sz="2000" b="0" dirty="0">
              <a:latin typeface="Arial" pitchFamily="34" charset="0"/>
              <a:cs typeface="Arial" pitchFamily="34" charset="0"/>
            </a:endParaRPr>
          </a:p>
        </p:txBody>
      </p:sp>
      <p:sp>
        <p:nvSpPr>
          <p:cNvPr id="12" name="Rectangle 11"/>
          <p:cNvSpPr/>
          <p:nvPr/>
        </p:nvSpPr>
        <p:spPr>
          <a:xfrm>
            <a:off x="611560" y="908720"/>
            <a:ext cx="4572000" cy="1015663"/>
          </a:xfrm>
          <a:prstGeom prst="rect">
            <a:avLst/>
          </a:prstGeom>
        </p:spPr>
        <p:txBody>
          <a:bodyPr>
            <a:spAutoFit/>
          </a:bodyPr>
          <a:lstStyle/>
          <a:p>
            <a:r>
              <a:rPr lang="en-GB" sz="2000" b="0" dirty="0">
                <a:latin typeface="Arial" pitchFamily="34" charset="0"/>
                <a:cs typeface="Arial" pitchFamily="34" charset="0"/>
              </a:rPr>
              <a:t>I am at my most creative when </a:t>
            </a:r>
            <a:endParaRPr lang="en-GB" sz="2000" b="0" dirty="0" smtClean="0">
              <a:latin typeface="Arial" pitchFamily="34" charset="0"/>
              <a:cs typeface="Arial" pitchFamily="34" charset="0"/>
            </a:endParaRPr>
          </a:p>
          <a:p>
            <a:r>
              <a:rPr lang="en-GB" sz="2000" b="0" dirty="0" smtClean="0">
                <a:latin typeface="Arial" pitchFamily="34" charset="0"/>
                <a:cs typeface="Arial" pitchFamily="34" charset="0"/>
              </a:rPr>
              <a:t>I </a:t>
            </a:r>
            <a:r>
              <a:rPr lang="en-GB" sz="2000" b="0" dirty="0">
                <a:latin typeface="Arial" pitchFamily="34" charset="0"/>
                <a:cs typeface="Arial" pitchFamily="34" charset="0"/>
              </a:rPr>
              <a:t>am working collaboratively </a:t>
            </a:r>
            <a:endParaRPr lang="en-GB" sz="2000" b="0" dirty="0" smtClean="0">
              <a:latin typeface="Arial" pitchFamily="34" charset="0"/>
              <a:cs typeface="Arial" pitchFamily="34" charset="0"/>
            </a:endParaRPr>
          </a:p>
          <a:p>
            <a:r>
              <a:rPr lang="en-GB" sz="2000" b="0" dirty="0" smtClean="0">
                <a:latin typeface="Arial" pitchFamily="34" charset="0"/>
                <a:cs typeface="Arial" pitchFamily="34" charset="0"/>
              </a:rPr>
              <a:t>and </a:t>
            </a:r>
            <a:r>
              <a:rPr lang="en-GB" sz="2000" b="0" dirty="0">
                <a:latin typeface="Arial" pitchFamily="34" charset="0"/>
                <a:cs typeface="Arial" pitchFamily="34" charset="0"/>
              </a:rPr>
              <a:t>productively with </a:t>
            </a:r>
            <a:r>
              <a:rPr lang="en-GB" sz="2000" b="0" dirty="0" smtClean="0">
                <a:latin typeface="Arial" pitchFamily="34" charset="0"/>
                <a:cs typeface="Arial" pitchFamily="34" charset="0"/>
              </a:rPr>
              <a:t>others </a:t>
            </a:r>
            <a:endParaRPr lang="en-GB" sz="2000" b="0" dirty="0">
              <a:latin typeface="Arial" pitchFamily="34" charset="0"/>
              <a:cs typeface="Arial" pitchFamily="34" charset="0"/>
            </a:endParaRPr>
          </a:p>
        </p:txBody>
      </p:sp>
      <p:sp>
        <p:nvSpPr>
          <p:cNvPr id="9" name="TextBox 1"/>
          <p:cNvSpPr txBox="1">
            <a:spLocks noChangeArrowheads="1"/>
          </p:cNvSpPr>
          <p:nvPr/>
        </p:nvSpPr>
        <p:spPr bwMode="auto">
          <a:xfrm>
            <a:off x="1691680" y="332656"/>
            <a:ext cx="6118983" cy="523220"/>
          </a:xfrm>
          <a:prstGeom prst="rect">
            <a:avLst/>
          </a:prstGeom>
          <a:noFill/>
          <a:ln w="9525">
            <a:noFill/>
            <a:miter lim="800000"/>
            <a:headEnd/>
            <a:tailEnd/>
          </a:ln>
        </p:spPr>
        <p:txBody>
          <a:bodyPr wrap="none">
            <a:spAutoFit/>
          </a:bodyPr>
          <a:lstStyle/>
          <a:p>
            <a:r>
              <a:rPr lang="en-GB" sz="2800" b="1" dirty="0">
                <a:latin typeface="Arial" pitchFamily="34" charset="0"/>
                <a:cs typeface="Arial" pitchFamily="34" charset="0"/>
              </a:rPr>
              <a:t>B</a:t>
            </a:r>
            <a:r>
              <a:rPr lang="en-GB" sz="2800" b="1" dirty="0" smtClean="0">
                <a:latin typeface="Arial" pitchFamily="34" charset="0"/>
                <a:cs typeface="Arial" pitchFamily="34" charset="0"/>
              </a:rPr>
              <a:t>eliefs of developers in education </a:t>
            </a:r>
            <a:endParaRPr lang="en-GB" sz="2800" b="1" dirty="0">
              <a:latin typeface="Arial" pitchFamily="34" charset="0"/>
              <a:cs typeface="Arial" pitchFamily="34" charset="0"/>
            </a:endParaRPr>
          </a:p>
        </p:txBody>
      </p:sp>
      <p:sp>
        <p:nvSpPr>
          <p:cNvPr id="11" name="Rectangle 5"/>
          <p:cNvSpPr>
            <a:spLocks noChangeArrowheads="1"/>
          </p:cNvSpPr>
          <p:nvPr/>
        </p:nvSpPr>
        <p:spPr bwMode="auto">
          <a:xfrm>
            <a:off x="1187624" y="6093296"/>
            <a:ext cx="7056784" cy="369332"/>
          </a:xfrm>
          <a:prstGeom prst="rect">
            <a:avLst/>
          </a:prstGeom>
          <a:noFill/>
          <a:ln w="9525">
            <a:noFill/>
            <a:miter lim="800000"/>
            <a:headEnd/>
            <a:tailEnd/>
          </a:ln>
        </p:spPr>
        <p:txBody>
          <a:bodyPr wrap="square">
            <a:spAutoFit/>
          </a:bodyPr>
          <a:lstStyle/>
          <a:p>
            <a:pPr algn="l"/>
            <a:r>
              <a:rPr lang="en-GB" i="1" dirty="0" smtClean="0"/>
              <a:t>responses of  educational developers  to on-line survey (n=30)</a:t>
            </a:r>
            <a:endParaRPr lang="en-US" i="1" dirty="0"/>
          </a:p>
        </p:txBody>
      </p:sp>
    </p:spTree>
    <p:custDataLst>
      <p:tags r:id="rId1"/>
    </p:custDataLst>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PChart"/>
          <p:cNvGraphicFramePr>
            <a:graphicFrameLocks noChangeAspect="1"/>
          </p:cNvGraphicFramePr>
          <p:nvPr/>
        </p:nvGraphicFramePr>
        <p:xfrm>
          <a:off x="899592" y="1772816"/>
          <a:ext cx="5904656" cy="422108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1"/>
          <p:cNvSpPr txBox="1">
            <a:spLocks noChangeArrowheads="1"/>
          </p:cNvSpPr>
          <p:nvPr/>
        </p:nvSpPr>
        <p:spPr bwMode="auto">
          <a:xfrm>
            <a:off x="1547664" y="404664"/>
            <a:ext cx="6218369" cy="523220"/>
          </a:xfrm>
          <a:prstGeom prst="rect">
            <a:avLst/>
          </a:prstGeom>
          <a:noFill/>
          <a:ln w="9525">
            <a:noFill/>
            <a:miter lim="800000"/>
            <a:headEnd/>
            <a:tailEnd/>
          </a:ln>
        </p:spPr>
        <p:txBody>
          <a:bodyPr wrap="none">
            <a:spAutoFit/>
          </a:bodyPr>
          <a:lstStyle/>
          <a:p>
            <a:r>
              <a:rPr lang="en-GB" sz="2800" b="0" dirty="0">
                <a:latin typeface="Arial" pitchFamily="34" charset="0"/>
                <a:cs typeface="Arial" pitchFamily="34" charset="0"/>
              </a:rPr>
              <a:t> </a:t>
            </a:r>
            <a:r>
              <a:rPr lang="en-GB" sz="2800" b="1" dirty="0" smtClean="0">
                <a:latin typeface="Arial" pitchFamily="34" charset="0"/>
                <a:cs typeface="Arial" pitchFamily="34" charset="0"/>
              </a:rPr>
              <a:t>Beliefs of developers in education </a:t>
            </a:r>
            <a:endParaRPr lang="en-GB" sz="2800" b="1" dirty="0">
              <a:latin typeface="Arial" pitchFamily="34" charset="0"/>
              <a:cs typeface="Arial" pitchFamily="34" charset="0"/>
            </a:endParaRPr>
          </a:p>
        </p:txBody>
      </p:sp>
      <p:sp>
        <p:nvSpPr>
          <p:cNvPr id="11" name="Rectangle 5"/>
          <p:cNvSpPr>
            <a:spLocks noChangeArrowheads="1"/>
          </p:cNvSpPr>
          <p:nvPr/>
        </p:nvSpPr>
        <p:spPr bwMode="auto">
          <a:xfrm>
            <a:off x="1187624" y="6093296"/>
            <a:ext cx="7056784" cy="369332"/>
          </a:xfrm>
          <a:prstGeom prst="rect">
            <a:avLst/>
          </a:prstGeom>
          <a:noFill/>
          <a:ln w="9525">
            <a:noFill/>
            <a:miter lim="800000"/>
            <a:headEnd/>
            <a:tailEnd/>
          </a:ln>
        </p:spPr>
        <p:txBody>
          <a:bodyPr wrap="square">
            <a:spAutoFit/>
          </a:bodyPr>
          <a:lstStyle/>
          <a:p>
            <a:pPr algn="l"/>
            <a:r>
              <a:rPr lang="en-GB" i="1" dirty="0" smtClean="0"/>
              <a:t>responses of  educational developers  to on-line survey (n=30)</a:t>
            </a:r>
            <a:endParaRPr lang="en-US" i="1" dirty="0"/>
          </a:p>
        </p:txBody>
      </p:sp>
      <p:sp>
        <p:nvSpPr>
          <p:cNvPr id="13" name="Rectangle 12"/>
          <p:cNvSpPr/>
          <p:nvPr/>
        </p:nvSpPr>
        <p:spPr>
          <a:xfrm>
            <a:off x="1043608" y="1052736"/>
            <a:ext cx="7128792" cy="707886"/>
          </a:xfrm>
          <a:prstGeom prst="rect">
            <a:avLst/>
          </a:prstGeom>
        </p:spPr>
        <p:txBody>
          <a:bodyPr wrap="square">
            <a:spAutoFit/>
          </a:bodyPr>
          <a:lstStyle/>
          <a:p>
            <a:pPr algn="ctr"/>
            <a:r>
              <a:rPr lang="en-GB" sz="2000" dirty="0" smtClean="0">
                <a:latin typeface="Arial" pitchFamily="34" charset="0"/>
                <a:cs typeface="Arial" pitchFamily="34" charset="0"/>
              </a:rPr>
              <a:t>I develop myself through the professional development </a:t>
            </a:r>
          </a:p>
          <a:p>
            <a:pPr algn="ctr"/>
            <a:r>
              <a:rPr lang="en-GB" sz="2000" dirty="0" smtClean="0">
                <a:latin typeface="Arial" pitchFamily="34" charset="0"/>
                <a:cs typeface="Arial" pitchFamily="34" charset="0"/>
              </a:rPr>
              <a:t>work I do and this includes my creative development </a:t>
            </a:r>
            <a:endParaRPr lang="en-GB" sz="2000" dirty="0">
              <a:latin typeface="Arial" pitchFamily="34" charset="0"/>
              <a:cs typeface="Arial" pitchFamily="34" charset="0"/>
            </a:endParaRPr>
          </a:p>
        </p:txBody>
      </p:sp>
    </p:spTree>
    <p:custDataLst>
      <p:tags r:id="rId1"/>
    </p:custDataLst>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orman\Pictures\CREATIVITY\Individual-Development-Plan-3-300x300.jpg"/>
          <p:cNvPicPr>
            <a:picLocks noChangeAspect="1" noChangeArrowheads="1"/>
          </p:cNvPicPr>
          <p:nvPr/>
        </p:nvPicPr>
        <p:blipFill>
          <a:blip r:embed="rId2" cstate="print"/>
          <a:srcRect/>
          <a:stretch>
            <a:fillRect/>
          </a:stretch>
        </p:blipFill>
        <p:spPr bwMode="auto">
          <a:xfrm>
            <a:off x="2987824" y="2564904"/>
            <a:ext cx="3456384" cy="3456384"/>
          </a:xfrm>
          <a:prstGeom prst="rect">
            <a:avLst/>
          </a:prstGeom>
          <a:noFill/>
        </p:spPr>
      </p:pic>
      <p:pic>
        <p:nvPicPr>
          <p:cNvPr id="1027" name="Picture 3" descr="C:\Users\norman\Pictures\DIFFICULT CHALLENGE.png"/>
          <p:cNvPicPr>
            <a:picLocks noChangeAspect="1" noChangeArrowheads="1"/>
          </p:cNvPicPr>
          <p:nvPr/>
        </p:nvPicPr>
        <p:blipFill>
          <a:blip r:embed="rId3" cstate="print"/>
          <a:srcRect/>
          <a:stretch>
            <a:fillRect/>
          </a:stretch>
        </p:blipFill>
        <p:spPr bwMode="auto">
          <a:xfrm>
            <a:off x="7236296" y="3140968"/>
            <a:ext cx="1567200" cy="1759273"/>
          </a:xfrm>
          <a:prstGeom prst="rect">
            <a:avLst/>
          </a:prstGeom>
          <a:noFill/>
        </p:spPr>
      </p:pic>
      <p:pic>
        <p:nvPicPr>
          <p:cNvPr id="1028" name="Picture 4" descr="C:\Users\norman\Pictures\CARTOONS\local contentious practice.png"/>
          <p:cNvPicPr>
            <a:picLocks noChangeAspect="1" noChangeArrowheads="1"/>
          </p:cNvPicPr>
          <p:nvPr/>
        </p:nvPicPr>
        <p:blipFill>
          <a:blip r:embed="rId4" cstate="print"/>
          <a:srcRect/>
          <a:stretch>
            <a:fillRect/>
          </a:stretch>
        </p:blipFill>
        <p:spPr bwMode="auto">
          <a:xfrm>
            <a:off x="7479279" y="5301208"/>
            <a:ext cx="1664721" cy="1556792"/>
          </a:xfrm>
          <a:prstGeom prst="rect">
            <a:avLst/>
          </a:prstGeom>
          <a:noFill/>
        </p:spPr>
      </p:pic>
      <p:pic>
        <p:nvPicPr>
          <p:cNvPr id="1029" name="Picture 5" descr="C:\Users\norman\Documents\CHALKMOUNTAIN KEY INFORMATION\CARTOONS\ANDRES\jpgs\workshops.jpg"/>
          <p:cNvPicPr>
            <a:picLocks noChangeAspect="1" noChangeArrowheads="1"/>
          </p:cNvPicPr>
          <p:nvPr/>
        </p:nvPicPr>
        <p:blipFill>
          <a:blip r:embed="rId5" cstate="print"/>
          <a:srcRect/>
          <a:stretch>
            <a:fillRect/>
          </a:stretch>
        </p:blipFill>
        <p:spPr bwMode="auto">
          <a:xfrm>
            <a:off x="323528" y="2924944"/>
            <a:ext cx="1728192" cy="1311042"/>
          </a:xfrm>
          <a:prstGeom prst="rect">
            <a:avLst/>
          </a:prstGeom>
          <a:noFill/>
        </p:spPr>
      </p:pic>
      <p:pic>
        <p:nvPicPr>
          <p:cNvPr id="1030" name="Picture 6" descr="C:\Users\norman\Documents\CHALKMOUNTAIN KEY INFORMATION\CARTOONS\ANDRES\jpgs\collaborative design.jpg"/>
          <p:cNvPicPr>
            <a:picLocks noChangeAspect="1" noChangeArrowheads="1"/>
          </p:cNvPicPr>
          <p:nvPr/>
        </p:nvPicPr>
        <p:blipFill>
          <a:blip r:embed="rId6" cstate="print"/>
          <a:srcRect/>
          <a:stretch>
            <a:fillRect/>
          </a:stretch>
        </p:blipFill>
        <p:spPr bwMode="auto">
          <a:xfrm>
            <a:off x="179511" y="5013176"/>
            <a:ext cx="1910107" cy="1296144"/>
          </a:xfrm>
          <a:prstGeom prst="rect">
            <a:avLst/>
          </a:prstGeom>
          <a:noFill/>
        </p:spPr>
      </p:pic>
      <p:sp>
        <p:nvSpPr>
          <p:cNvPr id="26" name="TextBox 25"/>
          <p:cNvSpPr txBox="1"/>
          <p:nvPr/>
        </p:nvSpPr>
        <p:spPr>
          <a:xfrm>
            <a:off x="7379296" y="4725144"/>
            <a:ext cx="1764704" cy="584775"/>
          </a:xfrm>
          <a:prstGeom prst="rect">
            <a:avLst/>
          </a:prstGeom>
          <a:solidFill>
            <a:schemeClr val="bg1"/>
          </a:solidFill>
        </p:spPr>
        <p:txBody>
          <a:bodyPr wrap="square" rtlCol="0">
            <a:spAutoFit/>
          </a:bodyPr>
          <a:lstStyle/>
          <a:p>
            <a:pPr algn="ctr"/>
            <a:r>
              <a:rPr lang="en-GB" sz="1600" b="1" dirty="0" smtClean="0">
                <a:solidFill>
                  <a:schemeClr val="tx1">
                    <a:lumMod val="65000"/>
                    <a:lumOff val="35000"/>
                  </a:schemeClr>
                </a:solidFill>
              </a:rPr>
              <a:t>SORRY YOU </a:t>
            </a:r>
            <a:endParaRPr lang="en-GB" sz="1600" b="1" dirty="0" smtClean="0">
              <a:solidFill>
                <a:schemeClr val="tx1">
                  <a:lumMod val="65000"/>
                  <a:lumOff val="35000"/>
                </a:schemeClr>
              </a:solidFill>
            </a:endParaRPr>
          </a:p>
          <a:p>
            <a:pPr algn="ctr"/>
            <a:r>
              <a:rPr lang="en-GB" sz="1600" b="1" dirty="0" smtClean="0">
                <a:solidFill>
                  <a:schemeClr val="tx1">
                    <a:lumMod val="65000"/>
                    <a:lumOff val="35000"/>
                  </a:schemeClr>
                </a:solidFill>
              </a:rPr>
              <a:t>CAN’T </a:t>
            </a:r>
            <a:r>
              <a:rPr lang="en-GB" sz="1600" b="1" dirty="0" smtClean="0">
                <a:solidFill>
                  <a:schemeClr val="tx1">
                    <a:lumMod val="65000"/>
                    <a:lumOff val="35000"/>
                  </a:schemeClr>
                </a:solidFill>
              </a:rPr>
              <a:t>DO THAT!</a:t>
            </a:r>
            <a:endParaRPr lang="en-GB" sz="1600" b="1" dirty="0">
              <a:solidFill>
                <a:schemeClr val="tx1">
                  <a:lumMod val="65000"/>
                  <a:lumOff val="35000"/>
                </a:schemeClr>
              </a:solidFill>
            </a:endParaRPr>
          </a:p>
        </p:txBody>
      </p:sp>
      <p:pic>
        <p:nvPicPr>
          <p:cNvPr id="1031" name="Picture 7" descr="C:\Users\norman\Documents\CHALKMOUNTAIN KEY INFORMATION\CARTOONS\ANDRES\jpgs\classroom.jpg"/>
          <p:cNvPicPr>
            <a:picLocks noChangeAspect="1" noChangeArrowheads="1"/>
          </p:cNvPicPr>
          <p:nvPr/>
        </p:nvPicPr>
        <p:blipFill>
          <a:blip r:embed="rId7" cstate="print"/>
          <a:srcRect/>
          <a:stretch>
            <a:fillRect/>
          </a:stretch>
        </p:blipFill>
        <p:spPr bwMode="auto">
          <a:xfrm>
            <a:off x="251520" y="1196753"/>
            <a:ext cx="1728192" cy="1296268"/>
          </a:xfrm>
          <a:prstGeom prst="rect">
            <a:avLst/>
          </a:prstGeom>
          <a:noFill/>
        </p:spPr>
      </p:pic>
      <p:sp>
        <p:nvSpPr>
          <p:cNvPr id="34" name="TextBox 33"/>
          <p:cNvSpPr txBox="1"/>
          <p:nvPr/>
        </p:nvSpPr>
        <p:spPr>
          <a:xfrm>
            <a:off x="251520" y="692696"/>
            <a:ext cx="1594924" cy="584775"/>
          </a:xfrm>
          <a:prstGeom prst="rect">
            <a:avLst/>
          </a:prstGeom>
          <a:solidFill>
            <a:schemeClr val="bg1"/>
          </a:solidFill>
        </p:spPr>
        <p:txBody>
          <a:bodyPr wrap="none" rtlCol="0">
            <a:spAutoFit/>
          </a:bodyPr>
          <a:lstStyle/>
          <a:p>
            <a:pPr algn="ctr"/>
            <a:r>
              <a:rPr lang="en-GB" sz="1600" b="1" dirty="0" smtClean="0">
                <a:solidFill>
                  <a:schemeClr val="tx1">
                    <a:lumMod val="65000"/>
                    <a:lumOff val="35000"/>
                  </a:schemeClr>
                </a:solidFill>
              </a:rPr>
              <a:t>THERE MUST BE </a:t>
            </a:r>
          </a:p>
          <a:p>
            <a:pPr algn="ctr"/>
            <a:r>
              <a:rPr lang="en-GB" sz="1600" b="1" dirty="0" smtClean="0">
                <a:solidFill>
                  <a:schemeClr val="tx1">
                    <a:lumMod val="65000"/>
                    <a:lumOff val="35000"/>
                  </a:schemeClr>
                </a:solidFill>
              </a:rPr>
              <a:t>A BETTER WAY?</a:t>
            </a:r>
          </a:p>
        </p:txBody>
      </p:sp>
      <p:sp>
        <p:nvSpPr>
          <p:cNvPr id="35" name="TextBox 34"/>
          <p:cNvSpPr txBox="1"/>
          <p:nvPr/>
        </p:nvSpPr>
        <p:spPr>
          <a:xfrm>
            <a:off x="7067469" y="2564904"/>
            <a:ext cx="2076531" cy="584775"/>
          </a:xfrm>
          <a:prstGeom prst="rect">
            <a:avLst/>
          </a:prstGeom>
          <a:solidFill>
            <a:schemeClr val="bg1"/>
          </a:solidFill>
        </p:spPr>
        <p:txBody>
          <a:bodyPr wrap="none" rtlCol="0">
            <a:spAutoFit/>
          </a:bodyPr>
          <a:lstStyle/>
          <a:p>
            <a:pPr algn="ctr"/>
            <a:r>
              <a:rPr lang="en-GB" sz="1600" b="1" dirty="0" smtClean="0">
                <a:solidFill>
                  <a:schemeClr val="tx1">
                    <a:lumMod val="65000"/>
                    <a:lumOff val="35000"/>
                  </a:schemeClr>
                </a:solidFill>
              </a:rPr>
              <a:t>IT WILL ALL BE </a:t>
            </a:r>
          </a:p>
          <a:p>
            <a:pPr algn="ctr"/>
            <a:r>
              <a:rPr lang="en-GB" sz="1600" b="1" dirty="0" smtClean="0">
                <a:solidFill>
                  <a:schemeClr val="tx1">
                    <a:lumMod val="65000"/>
                    <a:lumOff val="35000"/>
                  </a:schemeClr>
                </a:solidFill>
              </a:rPr>
              <a:t>WORTH IT IN THE END</a:t>
            </a:r>
          </a:p>
        </p:txBody>
      </p:sp>
      <p:sp>
        <p:nvSpPr>
          <p:cNvPr id="36" name="Rectangle 35"/>
          <p:cNvSpPr/>
          <p:nvPr/>
        </p:nvSpPr>
        <p:spPr>
          <a:xfrm>
            <a:off x="3635896" y="4869160"/>
            <a:ext cx="72008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2" name="Picture 8" descr="C:\Users\norman\Documents\CHALKMOUNTAIN KEY INFORMATION\CARTOONS\ANDRES\jpgs\pop up shop.jpg"/>
          <p:cNvPicPr>
            <a:picLocks noChangeAspect="1" noChangeArrowheads="1"/>
          </p:cNvPicPr>
          <p:nvPr/>
        </p:nvPicPr>
        <p:blipFill>
          <a:blip r:embed="rId8" cstate="print"/>
          <a:srcRect/>
          <a:stretch>
            <a:fillRect/>
          </a:stretch>
        </p:blipFill>
        <p:spPr bwMode="auto">
          <a:xfrm>
            <a:off x="7092280" y="1268760"/>
            <a:ext cx="1746063" cy="1224136"/>
          </a:xfrm>
          <a:prstGeom prst="rect">
            <a:avLst/>
          </a:prstGeom>
          <a:noFill/>
        </p:spPr>
      </p:pic>
      <p:sp>
        <p:nvSpPr>
          <p:cNvPr id="40" name="TextBox 39"/>
          <p:cNvSpPr txBox="1"/>
          <p:nvPr/>
        </p:nvSpPr>
        <p:spPr>
          <a:xfrm>
            <a:off x="7308304" y="692696"/>
            <a:ext cx="1528688" cy="584775"/>
          </a:xfrm>
          <a:prstGeom prst="rect">
            <a:avLst/>
          </a:prstGeom>
          <a:solidFill>
            <a:schemeClr val="bg1"/>
          </a:solidFill>
        </p:spPr>
        <p:txBody>
          <a:bodyPr wrap="none" rtlCol="0">
            <a:spAutoFit/>
          </a:bodyPr>
          <a:lstStyle/>
          <a:p>
            <a:pPr algn="ctr"/>
            <a:r>
              <a:rPr lang="en-GB" sz="1600" b="1" dirty="0" smtClean="0">
                <a:solidFill>
                  <a:schemeClr val="tx1">
                    <a:lumMod val="65000"/>
                    <a:lumOff val="35000"/>
                  </a:schemeClr>
                </a:solidFill>
              </a:rPr>
              <a:t>WHAT A GREAT </a:t>
            </a:r>
          </a:p>
          <a:p>
            <a:pPr algn="ctr"/>
            <a:r>
              <a:rPr lang="en-GB" sz="1600" b="1" dirty="0" smtClean="0">
                <a:solidFill>
                  <a:schemeClr val="tx1">
                    <a:lumMod val="65000"/>
                    <a:lumOff val="35000"/>
                  </a:schemeClr>
                </a:solidFill>
              </a:rPr>
              <a:t>WAY TO LEARN</a:t>
            </a:r>
          </a:p>
        </p:txBody>
      </p:sp>
      <p:sp>
        <p:nvSpPr>
          <p:cNvPr id="42" name="TextBox 41"/>
          <p:cNvSpPr txBox="1"/>
          <p:nvPr/>
        </p:nvSpPr>
        <p:spPr>
          <a:xfrm>
            <a:off x="179512" y="2636912"/>
            <a:ext cx="2160240" cy="338554"/>
          </a:xfrm>
          <a:prstGeom prst="rect">
            <a:avLst/>
          </a:prstGeom>
          <a:solidFill>
            <a:schemeClr val="bg1"/>
          </a:solidFill>
        </p:spPr>
        <p:txBody>
          <a:bodyPr wrap="square" rtlCol="0">
            <a:spAutoFit/>
          </a:bodyPr>
          <a:lstStyle/>
          <a:p>
            <a:pPr algn="ctr"/>
            <a:r>
              <a:rPr lang="en-GB" sz="1600" b="1" dirty="0" smtClean="0">
                <a:solidFill>
                  <a:schemeClr val="tx1">
                    <a:lumMod val="65000"/>
                    <a:lumOff val="35000"/>
                  </a:schemeClr>
                </a:solidFill>
              </a:rPr>
              <a:t>WHAT A GREAT IDEA</a:t>
            </a:r>
          </a:p>
        </p:txBody>
      </p:sp>
      <p:sp>
        <p:nvSpPr>
          <p:cNvPr id="43" name="TextBox 42"/>
          <p:cNvSpPr txBox="1"/>
          <p:nvPr/>
        </p:nvSpPr>
        <p:spPr>
          <a:xfrm>
            <a:off x="323528" y="4581128"/>
            <a:ext cx="1656184" cy="338554"/>
          </a:xfrm>
          <a:prstGeom prst="rect">
            <a:avLst/>
          </a:prstGeom>
          <a:solidFill>
            <a:schemeClr val="bg1"/>
          </a:solidFill>
        </p:spPr>
        <p:txBody>
          <a:bodyPr wrap="square" rtlCol="0">
            <a:spAutoFit/>
          </a:bodyPr>
          <a:lstStyle/>
          <a:p>
            <a:pPr algn="ctr"/>
            <a:r>
              <a:rPr lang="en-GB" sz="1600" b="1" dirty="0" smtClean="0">
                <a:solidFill>
                  <a:schemeClr val="tx1">
                    <a:lumMod val="65000"/>
                    <a:lumOff val="35000"/>
                  </a:schemeClr>
                </a:solidFill>
              </a:rPr>
              <a:t>WHAT IF WE ?...</a:t>
            </a:r>
          </a:p>
        </p:txBody>
      </p:sp>
      <p:sp>
        <p:nvSpPr>
          <p:cNvPr id="54" name="Rectangle 53"/>
          <p:cNvSpPr/>
          <p:nvPr/>
        </p:nvSpPr>
        <p:spPr>
          <a:xfrm>
            <a:off x="1331640" y="188640"/>
            <a:ext cx="6732240" cy="1477328"/>
          </a:xfrm>
          <a:prstGeom prst="rect">
            <a:avLst/>
          </a:prstGeom>
        </p:spPr>
        <p:txBody>
          <a:bodyPr wrap="square">
            <a:spAutoFit/>
          </a:bodyPr>
          <a:lstStyle/>
          <a:p>
            <a:pPr algn="ctr"/>
            <a:r>
              <a:rPr lang="en-GB" b="1" dirty="0" smtClean="0">
                <a:latin typeface="Arial" pitchFamily="34" charset="0"/>
                <a:cs typeface="Arial" pitchFamily="34" charset="0"/>
              </a:rPr>
              <a:t>What are the most important personal </a:t>
            </a:r>
            <a:endParaRPr lang="en-GB" b="1" dirty="0" smtClean="0">
              <a:latin typeface="Arial" pitchFamily="34" charset="0"/>
              <a:cs typeface="Arial" pitchFamily="34" charset="0"/>
            </a:endParaRPr>
          </a:p>
          <a:p>
            <a:pPr algn="ctr"/>
            <a:r>
              <a:rPr lang="en-GB" b="1" dirty="0" smtClean="0">
                <a:latin typeface="Arial" pitchFamily="34" charset="0"/>
                <a:cs typeface="Arial" pitchFamily="34" charset="0"/>
              </a:rPr>
              <a:t>qualities</a:t>
            </a:r>
            <a:r>
              <a:rPr lang="en-GB" b="1" dirty="0" smtClean="0">
                <a:latin typeface="Arial" pitchFamily="34" charset="0"/>
                <a:cs typeface="Arial" pitchFamily="34" charset="0"/>
              </a:rPr>
              <a:t>, skills, capabilities, attitudes  </a:t>
            </a:r>
            <a:endParaRPr lang="en-GB" b="1" dirty="0" smtClean="0">
              <a:latin typeface="Arial" pitchFamily="34" charset="0"/>
              <a:cs typeface="Arial" pitchFamily="34" charset="0"/>
            </a:endParaRPr>
          </a:p>
          <a:p>
            <a:pPr algn="ctr"/>
            <a:r>
              <a:rPr lang="en-GB" b="1" dirty="0" smtClean="0">
                <a:latin typeface="Arial" pitchFamily="34" charset="0"/>
                <a:cs typeface="Arial" pitchFamily="34" charset="0"/>
              </a:rPr>
              <a:t>and </a:t>
            </a:r>
            <a:r>
              <a:rPr lang="en-GB" b="1" dirty="0" smtClean="0">
                <a:latin typeface="Arial" pitchFamily="34" charset="0"/>
                <a:cs typeface="Arial" pitchFamily="34" charset="0"/>
              </a:rPr>
              <a:t>values that enable you to be </a:t>
            </a:r>
            <a:endParaRPr lang="en-GB" b="1" dirty="0" smtClean="0">
              <a:latin typeface="Arial" pitchFamily="34" charset="0"/>
              <a:cs typeface="Arial" pitchFamily="34" charset="0"/>
            </a:endParaRPr>
          </a:p>
          <a:p>
            <a:pPr algn="ctr"/>
            <a:r>
              <a:rPr lang="en-GB" b="1" dirty="0" smtClean="0">
                <a:latin typeface="Arial" pitchFamily="34" charset="0"/>
                <a:cs typeface="Arial" pitchFamily="34" charset="0"/>
              </a:rPr>
              <a:t>creative </a:t>
            </a:r>
            <a:r>
              <a:rPr lang="en-GB" b="1" dirty="0" smtClean="0">
                <a:latin typeface="Arial" pitchFamily="34" charset="0"/>
                <a:cs typeface="Arial" pitchFamily="34" charset="0"/>
              </a:rPr>
              <a:t>in your work as an </a:t>
            </a:r>
            <a:endParaRPr lang="en-GB" b="1" dirty="0" smtClean="0">
              <a:latin typeface="Arial" pitchFamily="34" charset="0"/>
              <a:cs typeface="Arial" pitchFamily="34" charset="0"/>
            </a:endParaRPr>
          </a:p>
          <a:p>
            <a:pPr algn="ctr"/>
            <a:r>
              <a:rPr lang="en-GB" b="1" dirty="0" smtClean="0">
                <a:latin typeface="Arial" pitchFamily="34" charset="0"/>
                <a:cs typeface="Arial" pitchFamily="34" charset="0"/>
              </a:rPr>
              <a:t>educational </a:t>
            </a:r>
            <a:r>
              <a:rPr lang="en-GB" b="1" dirty="0" smtClean="0">
                <a:latin typeface="Arial" pitchFamily="34" charset="0"/>
                <a:cs typeface="Arial" pitchFamily="34" charset="0"/>
              </a:rPr>
              <a:t>developer?</a:t>
            </a:r>
            <a:endParaRPr lang="en-GB" b="1" dirty="0" smtClean="0">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467544" y="332656"/>
            <a:ext cx="784381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179388" algn="l"/>
              </a:tabLst>
            </a:pPr>
            <a:r>
              <a:rPr kumimoji="0" lang="en-US" sz="2000" b="1" i="0" u="none" strike="noStrike" cap="none" normalizeH="0" baseline="0" dirty="0" smtClean="0">
                <a:ln>
                  <a:noFill/>
                </a:ln>
                <a:solidFill>
                  <a:schemeClr val="tx1"/>
                </a:solidFill>
                <a:effectLst/>
                <a:latin typeface="Arial" pitchFamily="34" charset="0"/>
                <a:ea typeface="ヒラギノ角ゴ Pro W3"/>
                <a:cs typeface="Arial" pitchFamily="34" charset="0"/>
              </a:rPr>
              <a:t>What sort of things do you do that requires you to be creative?</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80898" name="Rectangle 2"/>
          <p:cNvSpPr>
            <a:spLocks noChangeArrowheads="1"/>
          </p:cNvSpPr>
          <p:nvPr/>
        </p:nvSpPr>
        <p:spPr bwMode="auto">
          <a:xfrm>
            <a:off x="323528" y="5229200"/>
            <a:ext cx="882047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1"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t>‘Approaches </a:t>
            </a:r>
            <a:r>
              <a:rPr kumimoji="0" lang="en-GB" sz="2000" b="0" i="1" u="none" strike="noStrike" cap="none" normalizeH="0" baseline="0" dirty="0" err="1" smtClean="0">
                <a:ln>
                  <a:noFill/>
                </a:ln>
                <a:solidFill>
                  <a:schemeClr val="tx1"/>
                </a:solidFill>
                <a:effectLst/>
                <a:latin typeface="Microsoft Sans Serif" pitchFamily="34" charset="0"/>
                <a:ea typeface="Calibri" pitchFamily="34" charset="0"/>
                <a:cs typeface="Microsoft Sans Serif" pitchFamily="34" charset="0"/>
              </a:rPr>
              <a:t>ie</a:t>
            </a:r>
            <a:r>
              <a:rPr kumimoji="0" lang="en-GB" sz="2000" b="0" i="1"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t> to organisation of resources, structures; strategic – creating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1"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t>strategy, new approaches; presentations – keynotes, presenting my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1"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t>research and experiences; teaching. Pretty much everything.’ Ed. Dev. P</a:t>
            </a:r>
            <a:endParaRPr kumimoji="0" lang="en-GB" sz="20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395536" y="764704"/>
            <a:ext cx="8064896" cy="7109639"/>
          </a:xfrm>
          <a:prstGeom prst="rect">
            <a:avLst/>
          </a:prstGeom>
        </p:spPr>
        <p:txBody>
          <a:bodyPr wrap="square">
            <a:spAutoFit/>
          </a:bodyPr>
          <a:lstStyle/>
          <a:p>
            <a:pPr lvl="0">
              <a:buFont typeface="Arial" pitchFamily="34" charset="0"/>
              <a:buChar char="•"/>
            </a:pPr>
            <a:r>
              <a:rPr lang="en-US" sz="2400" dirty="0" smtClean="0">
                <a:latin typeface="Arial" pitchFamily="34" charset="0"/>
                <a:ea typeface="ヒラギノ角ゴ Pro W3" charset="0"/>
                <a:cs typeface="Arial" pitchFamily="34" charset="0"/>
              </a:rPr>
              <a:t> imagining </a:t>
            </a:r>
            <a:endParaRPr lang="en-GB" sz="2400" dirty="0" smtClean="0">
              <a:latin typeface="Arial" pitchFamily="34" charset="0"/>
              <a:cs typeface="Arial" pitchFamily="34" charset="0"/>
            </a:endParaRPr>
          </a:p>
          <a:p>
            <a:pPr>
              <a:buFont typeface="Arial" pitchFamily="34" charset="0"/>
              <a:buChar char="•"/>
            </a:pPr>
            <a:r>
              <a:rPr lang="en-GB" sz="2400" dirty="0" smtClean="0">
                <a:latin typeface="Arial" pitchFamily="34" charset="0"/>
                <a:cs typeface="Arial" pitchFamily="34" charset="0"/>
              </a:rPr>
              <a:t> communicating in engaging ways </a:t>
            </a:r>
            <a:endParaRPr lang="en-GB" sz="2400" dirty="0" smtClean="0">
              <a:latin typeface="Arial" pitchFamily="34" charset="0"/>
              <a:cs typeface="Arial" pitchFamily="34" charset="0"/>
            </a:endParaRPr>
          </a:p>
          <a:p>
            <a:pPr>
              <a:buFont typeface="Arial" pitchFamily="34" charset="0"/>
              <a:buChar char="•"/>
            </a:pPr>
            <a:r>
              <a:rPr lang="en-GB" sz="2400" dirty="0" smtClean="0">
                <a:latin typeface="Arial" pitchFamily="34" charset="0"/>
                <a:cs typeface="Arial" pitchFamily="34" charset="0"/>
              </a:rPr>
              <a:t> developing collaborative relationships </a:t>
            </a:r>
          </a:p>
          <a:p>
            <a:pPr>
              <a:buFont typeface="Arial" pitchFamily="34" charset="0"/>
              <a:buChar char="•"/>
            </a:pPr>
            <a:r>
              <a:rPr lang="en-GB" sz="2400" dirty="0" smtClean="0">
                <a:latin typeface="Arial" pitchFamily="34" charset="0"/>
                <a:cs typeface="Arial" pitchFamily="34" charset="0"/>
              </a:rPr>
              <a:t> resolving issues /conflicts</a:t>
            </a:r>
            <a:endParaRPr lang="en-GB" sz="2400" dirty="0" smtClean="0">
              <a:latin typeface="Arial" pitchFamily="34" charset="0"/>
              <a:cs typeface="Arial" pitchFamily="34" charset="0"/>
            </a:endParaRPr>
          </a:p>
          <a:p>
            <a:pPr>
              <a:buFont typeface="Arial" pitchFamily="34" charset="0"/>
              <a:buChar char="•"/>
            </a:pPr>
            <a:r>
              <a:rPr lang="en-GB" sz="2400" dirty="0" smtClean="0">
                <a:latin typeface="Arial" pitchFamily="34" charset="0"/>
                <a:cs typeface="Arial" pitchFamily="34" charset="0"/>
              </a:rPr>
              <a:t> designing </a:t>
            </a:r>
            <a:r>
              <a:rPr lang="en-GB" sz="2400" dirty="0" smtClean="0">
                <a:latin typeface="Arial" pitchFamily="34" charset="0"/>
                <a:cs typeface="Arial" pitchFamily="34" charset="0"/>
              </a:rPr>
              <a:t>and implementing processes</a:t>
            </a:r>
          </a:p>
          <a:p>
            <a:pPr>
              <a:buFont typeface="Arial" pitchFamily="34" charset="0"/>
              <a:buChar char="•"/>
            </a:pPr>
            <a:r>
              <a:rPr lang="en-GB" sz="2400" dirty="0" smtClean="0">
                <a:latin typeface="Arial" pitchFamily="34" charset="0"/>
                <a:cs typeface="Arial" pitchFamily="34" charset="0"/>
              </a:rPr>
              <a:t> playing </a:t>
            </a:r>
            <a:r>
              <a:rPr lang="en-GB" sz="2400" dirty="0" smtClean="0">
                <a:latin typeface="Arial" pitchFamily="34" charset="0"/>
                <a:cs typeface="Arial" pitchFamily="34" charset="0"/>
              </a:rPr>
              <a:t>and experimenting </a:t>
            </a:r>
          </a:p>
          <a:p>
            <a:pPr>
              <a:buFont typeface="Arial" pitchFamily="34" charset="0"/>
              <a:buChar char="•"/>
            </a:pPr>
            <a:r>
              <a:rPr lang="en-GB" sz="2400" dirty="0" smtClean="0">
                <a:latin typeface="Arial" pitchFamily="34" charset="0"/>
                <a:cs typeface="Arial" pitchFamily="34" charset="0"/>
              </a:rPr>
              <a:t> conducting </a:t>
            </a:r>
            <a:r>
              <a:rPr lang="en-GB" sz="2400" dirty="0" smtClean="0">
                <a:latin typeface="Arial" pitchFamily="34" charset="0"/>
                <a:cs typeface="Arial" pitchFamily="34" charset="0"/>
              </a:rPr>
              <a:t>research </a:t>
            </a:r>
          </a:p>
          <a:p>
            <a:pPr>
              <a:buFont typeface="Arial" pitchFamily="34" charset="0"/>
              <a:buChar char="•"/>
            </a:pPr>
            <a:r>
              <a:rPr lang="en-US" sz="2400" dirty="0" smtClean="0">
                <a:latin typeface="Arial" pitchFamily="34" charset="0"/>
                <a:cs typeface="Arial" pitchFamily="34" charset="0"/>
              </a:rPr>
              <a:t> performing </a:t>
            </a:r>
            <a:r>
              <a:rPr lang="en-US" sz="2400" dirty="0" smtClean="0">
                <a:latin typeface="Arial" pitchFamily="34" charset="0"/>
                <a:cs typeface="Arial" pitchFamily="34" charset="0"/>
              </a:rPr>
              <a:t>and improvising </a:t>
            </a:r>
          </a:p>
          <a:p>
            <a:pPr>
              <a:buFont typeface="Arial" pitchFamily="34" charset="0"/>
              <a:buChar char="•"/>
            </a:pPr>
            <a:r>
              <a:rPr lang="en-GB" sz="2400" dirty="0" smtClean="0">
                <a:latin typeface="Arial" pitchFamily="34" charset="0"/>
                <a:cs typeface="Arial" pitchFamily="34" charset="0"/>
              </a:rPr>
              <a:t> teaching </a:t>
            </a:r>
            <a:r>
              <a:rPr lang="en-GB" sz="2400" dirty="0" smtClean="0">
                <a:latin typeface="Arial" pitchFamily="34" charset="0"/>
                <a:cs typeface="Arial" pitchFamily="34" charset="0"/>
              </a:rPr>
              <a:t>and facilitating learning </a:t>
            </a:r>
          </a:p>
          <a:p>
            <a:pPr>
              <a:buFont typeface="Arial" pitchFamily="34" charset="0"/>
              <a:buChar char="•"/>
            </a:pPr>
            <a:r>
              <a:rPr lang="en-GB" sz="2400" dirty="0" smtClean="0">
                <a:latin typeface="Arial" pitchFamily="34" charset="0"/>
                <a:cs typeface="Arial" pitchFamily="34" charset="0"/>
              </a:rPr>
              <a:t> </a:t>
            </a:r>
            <a:r>
              <a:rPr lang="en-GB" sz="2400" dirty="0" smtClean="0">
                <a:latin typeface="Arial" pitchFamily="34" charset="0"/>
                <a:cs typeface="Arial" pitchFamily="34" charset="0"/>
              </a:rPr>
              <a:t>inspiring </a:t>
            </a:r>
            <a:r>
              <a:rPr lang="en-GB" sz="2400" dirty="0" smtClean="0">
                <a:latin typeface="Arial" pitchFamily="34" charset="0"/>
                <a:cs typeface="Arial" pitchFamily="34" charset="0"/>
              </a:rPr>
              <a:t>others and leading thinking</a:t>
            </a:r>
          </a:p>
          <a:p>
            <a:pPr>
              <a:buFont typeface="Arial" pitchFamily="34" charset="0"/>
              <a:buChar char="•"/>
            </a:pPr>
            <a:r>
              <a:rPr lang="en-GB" sz="2400" dirty="0" smtClean="0">
                <a:latin typeface="Arial" pitchFamily="34" charset="0"/>
                <a:cs typeface="Arial" pitchFamily="34" charset="0"/>
              </a:rPr>
              <a:t> empowering others</a:t>
            </a:r>
            <a:endParaRPr lang="en-US" sz="2400" dirty="0" smtClean="0">
              <a:latin typeface="Arial" pitchFamily="34" charset="0"/>
              <a:cs typeface="Arial" pitchFamily="34" charset="0"/>
            </a:endParaRPr>
          </a:p>
          <a:p>
            <a:endParaRPr lang="en-GB" sz="2400" dirty="0" smtClean="0"/>
          </a:p>
          <a:p>
            <a:r>
              <a:rPr lang="en-US" sz="2400" dirty="0" smtClean="0"/>
              <a:t> </a:t>
            </a:r>
            <a:endParaRPr lang="en-GB" sz="2400" dirty="0" smtClean="0"/>
          </a:p>
          <a:p>
            <a:endParaRPr lang="en-GB" sz="2400" dirty="0" smtClean="0"/>
          </a:p>
          <a:p>
            <a:endParaRPr lang="en-GB" sz="2400" dirty="0" smtClean="0"/>
          </a:p>
          <a:p>
            <a:endParaRPr lang="en-GB" sz="2400" dirty="0" smtClean="0">
              <a:latin typeface="Arial" pitchFamily="34" charset="0"/>
              <a:cs typeface="Arial" pitchFamily="34" charset="0"/>
            </a:endParaRPr>
          </a:p>
          <a:p>
            <a:endParaRPr lang="en-GB" sz="2400" dirty="0" smtClean="0">
              <a:latin typeface="Arial" pitchFamily="34" charset="0"/>
              <a:cs typeface="Arial" pitchFamily="34" charset="0"/>
            </a:endParaRPr>
          </a:p>
          <a:p>
            <a:endParaRPr lang="en-GB" sz="2400" dirty="0" smtClean="0">
              <a:latin typeface="Arial" pitchFamily="34" charset="0"/>
              <a:cs typeface="Arial" pitchFamily="34" charset="0"/>
            </a:endParaRPr>
          </a:p>
          <a:p>
            <a:endParaRPr lang="en-GB" sz="2400" dirty="0">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211960" y="4005064"/>
            <a:ext cx="914400" cy="914400"/>
          </a:xfrm>
          <a:prstGeom prst="ellipse">
            <a:avLst/>
          </a:prstGeom>
        </p:spPr>
        <p:txBody>
          <a:bodyPr rtlCol="0" anchor="ctr">
            <a:spAutoFit/>
          </a:bodyPr>
          <a:lstStyle/>
          <a:p>
            <a:pPr algn="ctr"/>
            <a:endParaRPr lang="en-GB" dirty="0" smtClean="0"/>
          </a:p>
        </p:txBody>
      </p:sp>
      <p:pic>
        <p:nvPicPr>
          <p:cNvPr id="6" name="Picture 3" descr="C:\Users\norman\Documents\CHALKMOUNTAIN KEY INFORMATION\CARTOONS\KIBOKO\GREATIVITY &amp; DEVELOPMENT\devleopment edit.jpg"/>
          <p:cNvPicPr>
            <a:picLocks noChangeAspect="1" noChangeArrowheads="1"/>
          </p:cNvPicPr>
          <p:nvPr/>
        </p:nvPicPr>
        <p:blipFill>
          <a:blip r:embed="rId2" cstate="print"/>
          <a:srcRect/>
          <a:stretch>
            <a:fillRect/>
          </a:stretch>
        </p:blipFill>
        <p:spPr bwMode="auto">
          <a:xfrm>
            <a:off x="0" y="2852936"/>
            <a:ext cx="9144000" cy="4193704"/>
          </a:xfrm>
          <a:prstGeom prst="rect">
            <a:avLst/>
          </a:prstGeom>
          <a:noFill/>
        </p:spPr>
      </p:pic>
      <p:sp>
        <p:nvSpPr>
          <p:cNvPr id="7" name="TextBox 6"/>
          <p:cNvSpPr txBox="1"/>
          <p:nvPr/>
        </p:nvSpPr>
        <p:spPr>
          <a:xfrm>
            <a:off x="395536" y="332656"/>
            <a:ext cx="3879588" cy="461665"/>
          </a:xfrm>
          <a:prstGeom prst="rect">
            <a:avLst/>
          </a:prstGeom>
          <a:noFill/>
        </p:spPr>
        <p:txBody>
          <a:bodyPr wrap="none" rtlCol="0">
            <a:spAutoFit/>
          </a:bodyPr>
          <a:lstStyle/>
          <a:p>
            <a:r>
              <a:rPr lang="en-GB" sz="2400" b="1" dirty="0" smtClean="0">
                <a:latin typeface="Arial" pitchFamily="34" charset="0"/>
                <a:cs typeface="Arial" pitchFamily="34" charset="0"/>
              </a:rPr>
              <a:t>Developmental Spectrum</a:t>
            </a:r>
            <a:endParaRPr lang="en-GB" sz="2400" b="1" dirty="0">
              <a:latin typeface="Arial" pitchFamily="34" charset="0"/>
              <a:cs typeface="Arial" pitchFamily="34" charset="0"/>
            </a:endParaRPr>
          </a:p>
        </p:txBody>
      </p:sp>
      <p:sp>
        <p:nvSpPr>
          <p:cNvPr id="8" name="TextBox 7"/>
          <p:cNvSpPr txBox="1"/>
          <p:nvPr/>
        </p:nvSpPr>
        <p:spPr>
          <a:xfrm>
            <a:off x="395536" y="908720"/>
            <a:ext cx="2651688" cy="1631216"/>
          </a:xfrm>
          <a:prstGeom prst="rect">
            <a:avLst/>
          </a:prstGeom>
          <a:noFill/>
        </p:spPr>
        <p:txBody>
          <a:bodyPr wrap="none" rtlCol="0">
            <a:spAutoFit/>
          </a:bodyPr>
          <a:lstStyle/>
          <a:p>
            <a:r>
              <a:rPr lang="en-GB" sz="2000" dirty="0" smtClean="0">
                <a:latin typeface="Arial" pitchFamily="34" charset="0"/>
                <a:cs typeface="Arial" pitchFamily="34" charset="0"/>
              </a:rPr>
              <a:t>INCREMENTAL</a:t>
            </a:r>
          </a:p>
          <a:p>
            <a:r>
              <a:rPr lang="en-GB" sz="2000" dirty="0" smtClean="0">
                <a:latin typeface="Arial" pitchFamily="34" charset="0"/>
                <a:cs typeface="Arial" pitchFamily="34" charset="0"/>
              </a:rPr>
              <a:t>Doing the right things</a:t>
            </a:r>
          </a:p>
          <a:p>
            <a:r>
              <a:rPr lang="en-GB" sz="2000" dirty="0" smtClean="0">
                <a:latin typeface="Arial" pitchFamily="34" charset="0"/>
                <a:cs typeface="Arial" pitchFamily="34" charset="0"/>
              </a:rPr>
              <a:t>Doing things right</a:t>
            </a:r>
          </a:p>
          <a:p>
            <a:r>
              <a:rPr lang="en-GB" sz="2000" dirty="0" smtClean="0">
                <a:latin typeface="Arial" pitchFamily="34" charset="0"/>
                <a:cs typeface="Arial" pitchFamily="34" charset="0"/>
              </a:rPr>
              <a:t>Doing things better</a:t>
            </a:r>
          </a:p>
          <a:p>
            <a:r>
              <a:rPr lang="en-GB" sz="2000" dirty="0" smtClean="0">
                <a:latin typeface="Arial" pitchFamily="34" charset="0"/>
                <a:cs typeface="Arial" pitchFamily="34" charset="0"/>
              </a:rPr>
              <a:t>Stopping doing things</a:t>
            </a:r>
            <a:endParaRPr lang="en-GB" sz="2000" dirty="0">
              <a:latin typeface="Arial" pitchFamily="34" charset="0"/>
              <a:cs typeface="Arial" pitchFamily="34" charset="0"/>
            </a:endParaRPr>
          </a:p>
        </p:txBody>
      </p:sp>
      <p:sp>
        <p:nvSpPr>
          <p:cNvPr id="9" name="TextBox 8"/>
          <p:cNvSpPr txBox="1"/>
          <p:nvPr/>
        </p:nvSpPr>
        <p:spPr>
          <a:xfrm>
            <a:off x="3275856" y="908720"/>
            <a:ext cx="5272597" cy="1938992"/>
          </a:xfrm>
          <a:prstGeom prst="rect">
            <a:avLst/>
          </a:prstGeom>
          <a:noFill/>
        </p:spPr>
        <p:txBody>
          <a:bodyPr wrap="none" rtlCol="0">
            <a:spAutoFit/>
          </a:bodyPr>
          <a:lstStyle/>
          <a:p>
            <a:r>
              <a:rPr lang="en-GB" sz="2000" dirty="0" smtClean="0">
                <a:latin typeface="Arial" pitchFamily="34" charset="0"/>
                <a:cs typeface="Arial" pitchFamily="34" charset="0"/>
              </a:rPr>
              <a:t>NON-INCREMENTAL</a:t>
            </a:r>
          </a:p>
          <a:p>
            <a:r>
              <a:rPr lang="en-GB" sz="2000" dirty="0" smtClean="0">
                <a:latin typeface="Arial" pitchFamily="34" charset="0"/>
                <a:cs typeface="Arial" pitchFamily="34" charset="0"/>
              </a:rPr>
              <a:t>Doing new things that someone else is doing</a:t>
            </a:r>
          </a:p>
          <a:p>
            <a:r>
              <a:rPr lang="en-GB" sz="2000" dirty="0" smtClean="0">
                <a:latin typeface="Arial" pitchFamily="34" charset="0"/>
                <a:cs typeface="Arial" pitchFamily="34" charset="0"/>
              </a:rPr>
              <a:t>Appropriating what someone else is doing</a:t>
            </a:r>
          </a:p>
          <a:p>
            <a:r>
              <a:rPr lang="en-GB" sz="2000" dirty="0" smtClean="0">
                <a:latin typeface="Arial" pitchFamily="34" charset="0"/>
                <a:cs typeface="Arial" pitchFamily="34" charset="0"/>
              </a:rPr>
              <a:t>Doing things that no one else is doing</a:t>
            </a:r>
          </a:p>
          <a:p>
            <a:r>
              <a:rPr lang="en-GB" sz="2000" dirty="0" smtClean="0">
                <a:latin typeface="Arial" pitchFamily="34" charset="0"/>
                <a:cs typeface="Arial" pitchFamily="34" charset="0"/>
              </a:rPr>
              <a:t>Trying to do things that can’t be done</a:t>
            </a:r>
          </a:p>
          <a:p>
            <a:endParaRPr lang="en-GB" sz="2000" dirty="0" smtClean="0">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301208"/>
            <a:ext cx="3168352" cy="400110"/>
          </a:xfrm>
          <a:prstGeom prst="rect">
            <a:avLst/>
          </a:prstGeom>
        </p:spPr>
        <p:txBody>
          <a:bodyPr wrap="square">
            <a:spAutoFit/>
          </a:bodyPr>
          <a:lstStyle/>
          <a:p>
            <a:r>
              <a:rPr lang="en-GB" sz="2000" b="1" dirty="0" smtClean="0">
                <a:latin typeface="Arial" pitchFamily="34" charset="0"/>
                <a:cs typeface="Arial" pitchFamily="34" charset="0"/>
              </a:rPr>
              <a:t>Stopping doing things</a:t>
            </a:r>
          </a:p>
        </p:txBody>
      </p:sp>
      <p:sp>
        <p:nvSpPr>
          <p:cNvPr id="3" name="Rectangle 2"/>
          <p:cNvSpPr/>
          <p:nvPr/>
        </p:nvSpPr>
        <p:spPr>
          <a:xfrm>
            <a:off x="467544" y="1340768"/>
            <a:ext cx="3384376" cy="400110"/>
          </a:xfrm>
          <a:prstGeom prst="rect">
            <a:avLst/>
          </a:prstGeom>
        </p:spPr>
        <p:txBody>
          <a:bodyPr wrap="square">
            <a:spAutoFit/>
          </a:bodyPr>
          <a:lstStyle/>
          <a:p>
            <a:r>
              <a:rPr lang="en-GB" sz="2000" b="1" dirty="0" smtClean="0">
                <a:latin typeface="Arial" pitchFamily="34" charset="0"/>
                <a:cs typeface="Arial" pitchFamily="34" charset="0"/>
              </a:rPr>
              <a:t>Doing the right things</a:t>
            </a:r>
          </a:p>
        </p:txBody>
      </p:sp>
      <p:sp>
        <p:nvSpPr>
          <p:cNvPr id="4" name="Rectangle 3"/>
          <p:cNvSpPr/>
          <p:nvPr/>
        </p:nvSpPr>
        <p:spPr>
          <a:xfrm>
            <a:off x="467544" y="2708920"/>
            <a:ext cx="2933816" cy="400110"/>
          </a:xfrm>
          <a:prstGeom prst="rect">
            <a:avLst/>
          </a:prstGeom>
        </p:spPr>
        <p:txBody>
          <a:bodyPr wrap="square">
            <a:spAutoFit/>
          </a:bodyPr>
          <a:lstStyle/>
          <a:p>
            <a:r>
              <a:rPr lang="en-GB" sz="2000" b="1" dirty="0" smtClean="0">
                <a:latin typeface="Arial" pitchFamily="34" charset="0"/>
                <a:cs typeface="Arial" pitchFamily="34" charset="0"/>
              </a:rPr>
              <a:t>Doing things right</a:t>
            </a:r>
          </a:p>
        </p:txBody>
      </p:sp>
      <p:sp>
        <p:nvSpPr>
          <p:cNvPr id="5" name="Rectangle 4"/>
          <p:cNvSpPr/>
          <p:nvPr/>
        </p:nvSpPr>
        <p:spPr>
          <a:xfrm>
            <a:off x="395536" y="3861048"/>
            <a:ext cx="2534668" cy="400110"/>
          </a:xfrm>
          <a:prstGeom prst="rect">
            <a:avLst/>
          </a:prstGeom>
        </p:spPr>
        <p:txBody>
          <a:bodyPr wrap="none">
            <a:spAutoFit/>
          </a:bodyPr>
          <a:lstStyle/>
          <a:p>
            <a:r>
              <a:rPr lang="en-GB" sz="2000" b="1" dirty="0" smtClean="0">
                <a:latin typeface="Arial" pitchFamily="34" charset="0"/>
                <a:cs typeface="Arial" pitchFamily="34" charset="0"/>
              </a:rPr>
              <a:t>Doing things better</a:t>
            </a:r>
          </a:p>
        </p:txBody>
      </p:sp>
      <p:graphicFrame>
        <p:nvGraphicFramePr>
          <p:cNvPr id="6" name="TPChart"/>
          <p:cNvGraphicFramePr>
            <a:graphicFrameLocks noChangeAspect="1"/>
          </p:cNvGraphicFramePr>
          <p:nvPr/>
        </p:nvGraphicFramePr>
        <p:xfrm>
          <a:off x="3491880" y="548680"/>
          <a:ext cx="3149595" cy="201622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899592" y="0"/>
            <a:ext cx="7920880" cy="830997"/>
          </a:xfrm>
          <a:prstGeom prst="rect">
            <a:avLst/>
          </a:prstGeom>
          <a:solidFill>
            <a:schemeClr val="bg1"/>
          </a:solidFill>
        </p:spPr>
        <p:txBody>
          <a:bodyPr wrap="square" rtlCol="0">
            <a:spAutoFit/>
          </a:bodyPr>
          <a:lstStyle/>
          <a:p>
            <a:r>
              <a:rPr lang="en-GB" sz="2400" b="1" dirty="0" smtClean="0"/>
              <a:t>Opportunities for being creative in the incremental </a:t>
            </a:r>
          </a:p>
          <a:p>
            <a:r>
              <a:rPr lang="en-GB" sz="2400" b="1" dirty="0" smtClean="0"/>
              <a:t>parts of the developmental spectrum (n=30)</a:t>
            </a:r>
            <a:endParaRPr lang="en-GB" sz="2400" b="1" dirty="0"/>
          </a:p>
        </p:txBody>
      </p:sp>
      <p:graphicFrame>
        <p:nvGraphicFramePr>
          <p:cNvPr id="12" name="TPChart"/>
          <p:cNvGraphicFramePr>
            <a:graphicFrameLocks noChangeAspect="1"/>
          </p:cNvGraphicFramePr>
          <p:nvPr/>
        </p:nvGraphicFramePr>
        <p:xfrm>
          <a:off x="3347864" y="1844824"/>
          <a:ext cx="3960440" cy="215185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6948264" y="3212976"/>
            <a:ext cx="1296144" cy="369332"/>
          </a:xfrm>
          <a:prstGeom prst="rect">
            <a:avLst/>
          </a:prstGeom>
          <a:solidFill>
            <a:schemeClr val="bg1"/>
          </a:solidFill>
        </p:spPr>
        <p:txBody>
          <a:bodyPr wrap="square" rtlCol="0">
            <a:spAutoFit/>
          </a:bodyPr>
          <a:lstStyle/>
          <a:p>
            <a:endParaRPr lang="en-GB" dirty="0"/>
          </a:p>
        </p:txBody>
      </p:sp>
      <p:graphicFrame>
        <p:nvGraphicFramePr>
          <p:cNvPr id="15" name="TPChart"/>
          <p:cNvGraphicFramePr>
            <a:graphicFrameLocks noChangeAspect="1"/>
          </p:cNvGraphicFramePr>
          <p:nvPr/>
        </p:nvGraphicFramePr>
        <p:xfrm>
          <a:off x="3347864" y="3356992"/>
          <a:ext cx="4032448" cy="20162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PChart"/>
          <p:cNvGraphicFramePr>
            <a:graphicFrameLocks noChangeAspect="1"/>
          </p:cNvGraphicFramePr>
          <p:nvPr/>
        </p:nvGraphicFramePr>
        <p:xfrm>
          <a:off x="3491880" y="4841776"/>
          <a:ext cx="3384376" cy="2016224"/>
        </p:xfrm>
        <a:graphic>
          <a:graphicData uri="http://schemas.openxmlformats.org/drawingml/2006/chart">
            <c:chart xmlns:c="http://schemas.openxmlformats.org/drawingml/2006/chart" xmlns:r="http://schemas.openxmlformats.org/officeDocument/2006/relationships" r:id="rId5"/>
          </a:graphicData>
        </a:graphic>
      </p:graphicFrame>
      <p:cxnSp>
        <p:nvCxnSpPr>
          <p:cNvPr id="18" name="Straight Connector 17"/>
          <p:cNvCxnSpPr/>
          <p:nvPr/>
        </p:nvCxnSpPr>
        <p:spPr>
          <a:xfrm>
            <a:off x="4211960" y="4941168"/>
            <a:ext cx="26642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211960" y="2132856"/>
            <a:ext cx="26642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48064" y="1916832"/>
            <a:ext cx="266429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11960" y="4797152"/>
            <a:ext cx="266429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156176" y="3429000"/>
            <a:ext cx="201622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139952" y="3501008"/>
            <a:ext cx="2736304" cy="215444"/>
          </a:xfrm>
          <a:prstGeom prst="rect">
            <a:avLst/>
          </a:prstGeom>
          <a:solidFill>
            <a:schemeClr val="bg1"/>
          </a:solidFill>
        </p:spPr>
        <p:txBody>
          <a:bodyPr wrap="square" rtlCol="0">
            <a:spAutoFit/>
          </a:bodyPr>
          <a:lstStyle/>
          <a:p>
            <a:endParaRPr lang="en-GB" sz="800" dirty="0"/>
          </a:p>
        </p:txBody>
      </p:sp>
      <p:cxnSp>
        <p:nvCxnSpPr>
          <p:cNvPr id="33" name="Straight Connector 32"/>
          <p:cNvCxnSpPr/>
          <p:nvPr/>
        </p:nvCxnSpPr>
        <p:spPr>
          <a:xfrm>
            <a:off x="4211960" y="3573016"/>
            <a:ext cx="26642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211960" y="3284984"/>
            <a:ext cx="2088232" cy="215444"/>
          </a:xfrm>
          <a:prstGeom prst="rect">
            <a:avLst/>
          </a:prstGeom>
          <a:solidFill>
            <a:schemeClr val="bg1"/>
          </a:solidFill>
        </p:spPr>
        <p:txBody>
          <a:bodyPr wrap="square" rtlCol="0">
            <a:spAutoFit/>
          </a:bodyPr>
          <a:lstStyle/>
          <a:p>
            <a:endParaRPr lang="en-GB" sz="800" dirty="0">
              <a:latin typeface="Andalus" pitchFamily="18" charset="-78"/>
              <a:cs typeface="Andalus" pitchFamily="18" charset="-78"/>
            </a:endParaRPr>
          </a:p>
        </p:txBody>
      </p:sp>
      <p:sp>
        <p:nvSpPr>
          <p:cNvPr id="22" name="TextBox 21"/>
          <p:cNvSpPr txBox="1"/>
          <p:nvPr/>
        </p:nvSpPr>
        <p:spPr>
          <a:xfrm>
            <a:off x="7092280" y="3861048"/>
            <a:ext cx="1755160" cy="369332"/>
          </a:xfrm>
          <a:prstGeom prst="rect">
            <a:avLst/>
          </a:prstGeom>
          <a:noFill/>
        </p:spPr>
        <p:txBody>
          <a:bodyPr wrap="none" rtlCol="0">
            <a:spAutoFit/>
          </a:bodyPr>
          <a:lstStyle/>
          <a:p>
            <a:r>
              <a:rPr lang="en-GB" b="1" i="1" dirty="0" smtClean="0"/>
              <a:t>most favourable</a:t>
            </a:r>
            <a:endParaRPr lang="en-GB" b="1" i="1" dirty="0"/>
          </a:p>
        </p:txBody>
      </p:sp>
      <p:sp>
        <p:nvSpPr>
          <p:cNvPr id="24" name="TextBox 23"/>
          <p:cNvSpPr txBox="1"/>
          <p:nvPr/>
        </p:nvSpPr>
        <p:spPr>
          <a:xfrm>
            <a:off x="7164288" y="2492896"/>
            <a:ext cx="1225657" cy="369332"/>
          </a:xfrm>
          <a:prstGeom prst="rect">
            <a:avLst/>
          </a:prstGeom>
          <a:noFill/>
        </p:spPr>
        <p:txBody>
          <a:bodyPr wrap="none" rtlCol="0">
            <a:spAutoFit/>
          </a:bodyPr>
          <a:lstStyle/>
          <a:p>
            <a:r>
              <a:rPr lang="en-GB" b="1" i="1" dirty="0" smtClean="0"/>
              <a:t>favourable</a:t>
            </a:r>
            <a:endParaRPr lang="en-GB" b="1" i="1" dirty="0"/>
          </a:p>
        </p:txBody>
      </p:sp>
    </p:spTree>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5301208"/>
            <a:ext cx="2520280" cy="707886"/>
          </a:xfrm>
          <a:prstGeom prst="rect">
            <a:avLst/>
          </a:prstGeom>
        </p:spPr>
        <p:txBody>
          <a:bodyPr wrap="square">
            <a:spAutoFit/>
          </a:bodyPr>
          <a:lstStyle/>
          <a:p>
            <a:r>
              <a:rPr lang="en-GB" sz="2000" b="1" dirty="0" smtClean="0">
                <a:latin typeface="Arial" pitchFamily="34" charset="0"/>
                <a:cs typeface="Arial" pitchFamily="34" charset="0"/>
              </a:rPr>
              <a:t>Trying to do things </a:t>
            </a:r>
          </a:p>
          <a:p>
            <a:r>
              <a:rPr lang="en-GB" sz="2000" b="1" dirty="0" smtClean="0">
                <a:latin typeface="Arial" pitchFamily="34" charset="0"/>
                <a:cs typeface="Arial" pitchFamily="34" charset="0"/>
              </a:rPr>
              <a:t>that can’t be done</a:t>
            </a:r>
          </a:p>
        </p:txBody>
      </p:sp>
      <p:sp>
        <p:nvSpPr>
          <p:cNvPr id="3" name="Rectangle 2"/>
          <p:cNvSpPr/>
          <p:nvPr/>
        </p:nvSpPr>
        <p:spPr>
          <a:xfrm>
            <a:off x="611560" y="1052736"/>
            <a:ext cx="2664296" cy="1015663"/>
          </a:xfrm>
          <a:prstGeom prst="rect">
            <a:avLst/>
          </a:prstGeom>
        </p:spPr>
        <p:txBody>
          <a:bodyPr wrap="square">
            <a:spAutoFit/>
          </a:bodyPr>
          <a:lstStyle/>
          <a:p>
            <a:r>
              <a:rPr lang="en-GB" sz="2000" b="1" dirty="0" smtClean="0">
                <a:latin typeface="Arial" pitchFamily="34" charset="0"/>
                <a:cs typeface="Arial" pitchFamily="34" charset="0"/>
              </a:rPr>
              <a:t>Doing new things</a:t>
            </a:r>
          </a:p>
          <a:p>
            <a:r>
              <a:rPr lang="en-GB" sz="2000" b="1" dirty="0" smtClean="0">
                <a:latin typeface="Arial" pitchFamily="34" charset="0"/>
                <a:cs typeface="Arial" pitchFamily="34" charset="0"/>
              </a:rPr>
              <a:t>that someone else</a:t>
            </a:r>
          </a:p>
          <a:p>
            <a:r>
              <a:rPr lang="en-GB" sz="2000" b="1" dirty="0" smtClean="0">
                <a:latin typeface="Arial" pitchFamily="34" charset="0"/>
                <a:cs typeface="Arial" pitchFamily="34" charset="0"/>
              </a:rPr>
              <a:t>is already doing</a:t>
            </a:r>
          </a:p>
        </p:txBody>
      </p:sp>
      <p:sp>
        <p:nvSpPr>
          <p:cNvPr id="4" name="Rectangle 3"/>
          <p:cNvSpPr/>
          <p:nvPr/>
        </p:nvSpPr>
        <p:spPr>
          <a:xfrm>
            <a:off x="611560" y="2636912"/>
            <a:ext cx="2933816" cy="707886"/>
          </a:xfrm>
          <a:prstGeom prst="rect">
            <a:avLst/>
          </a:prstGeom>
        </p:spPr>
        <p:txBody>
          <a:bodyPr wrap="square">
            <a:spAutoFit/>
          </a:bodyPr>
          <a:lstStyle/>
          <a:p>
            <a:r>
              <a:rPr lang="en-GB" sz="2000" b="1" dirty="0" smtClean="0">
                <a:latin typeface="Arial" pitchFamily="34" charset="0"/>
                <a:cs typeface="Arial" pitchFamily="34" charset="0"/>
              </a:rPr>
              <a:t>Appropriating what </a:t>
            </a:r>
          </a:p>
          <a:p>
            <a:r>
              <a:rPr lang="en-GB" sz="2000" b="1" dirty="0" smtClean="0">
                <a:latin typeface="Arial" pitchFamily="34" charset="0"/>
                <a:cs typeface="Arial" pitchFamily="34" charset="0"/>
              </a:rPr>
              <a:t>someone else is doing</a:t>
            </a:r>
          </a:p>
        </p:txBody>
      </p:sp>
      <p:sp>
        <p:nvSpPr>
          <p:cNvPr id="5" name="Rectangle 4"/>
          <p:cNvSpPr/>
          <p:nvPr/>
        </p:nvSpPr>
        <p:spPr>
          <a:xfrm>
            <a:off x="611560" y="3861048"/>
            <a:ext cx="2334293" cy="707886"/>
          </a:xfrm>
          <a:prstGeom prst="rect">
            <a:avLst/>
          </a:prstGeom>
        </p:spPr>
        <p:txBody>
          <a:bodyPr wrap="none">
            <a:spAutoFit/>
          </a:bodyPr>
          <a:lstStyle/>
          <a:p>
            <a:r>
              <a:rPr lang="en-GB" sz="2000" b="1" dirty="0" smtClean="0">
                <a:latin typeface="Arial" pitchFamily="34" charset="0"/>
                <a:cs typeface="Arial" pitchFamily="34" charset="0"/>
              </a:rPr>
              <a:t>Doing things no </a:t>
            </a:r>
          </a:p>
          <a:p>
            <a:r>
              <a:rPr lang="en-GB" sz="2000" b="1" dirty="0" smtClean="0">
                <a:latin typeface="Arial" pitchFamily="34" charset="0"/>
                <a:cs typeface="Arial" pitchFamily="34" charset="0"/>
              </a:rPr>
              <a:t>one else is doing</a:t>
            </a:r>
          </a:p>
        </p:txBody>
      </p:sp>
      <p:graphicFrame>
        <p:nvGraphicFramePr>
          <p:cNvPr id="6" name="TPChart"/>
          <p:cNvGraphicFramePr>
            <a:graphicFrameLocks noChangeAspect="1"/>
          </p:cNvGraphicFramePr>
          <p:nvPr/>
        </p:nvGraphicFramePr>
        <p:xfrm>
          <a:off x="3491880" y="548680"/>
          <a:ext cx="3149595" cy="201622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1187624" y="0"/>
            <a:ext cx="6768752" cy="830997"/>
          </a:xfrm>
          <a:prstGeom prst="rect">
            <a:avLst/>
          </a:prstGeom>
          <a:solidFill>
            <a:schemeClr val="bg1"/>
          </a:solidFill>
        </p:spPr>
        <p:txBody>
          <a:bodyPr wrap="square" rtlCol="0">
            <a:spAutoFit/>
          </a:bodyPr>
          <a:lstStyle/>
          <a:p>
            <a:r>
              <a:rPr lang="en-GB" sz="2400" b="1" dirty="0" smtClean="0"/>
              <a:t>Opportunities for being creative in the innovation parts of the developmental spectrum (n=30)</a:t>
            </a:r>
            <a:endParaRPr lang="en-GB" sz="2400" b="1" dirty="0"/>
          </a:p>
        </p:txBody>
      </p:sp>
      <p:graphicFrame>
        <p:nvGraphicFramePr>
          <p:cNvPr id="12" name="TPChart"/>
          <p:cNvGraphicFramePr>
            <a:graphicFrameLocks noChangeAspect="1"/>
          </p:cNvGraphicFramePr>
          <p:nvPr/>
        </p:nvGraphicFramePr>
        <p:xfrm>
          <a:off x="3419872" y="1844824"/>
          <a:ext cx="3528392" cy="215185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6948264" y="3212976"/>
            <a:ext cx="1296144" cy="369332"/>
          </a:xfrm>
          <a:prstGeom prst="rect">
            <a:avLst/>
          </a:prstGeom>
          <a:solidFill>
            <a:schemeClr val="bg1"/>
          </a:solidFill>
        </p:spPr>
        <p:txBody>
          <a:bodyPr wrap="square" rtlCol="0">
            <a:spAutoFit/>
          </a:bodyPr>
          <a:lstStyle/>
          <a:p>
            <a:endParaRPr lang="en-GB" dirty="0"/>
          </a:p>
        </p:txBody>
      </p:sp>
      <p:graphicFrame>
        <p:nvGraphicFramePr>
          <p:cNvPr id="15" name="TPChart"/>
          <p:cNvGraphicFramePr>
            <a:graphicFrameLocks noChangeAspect="1"/>
          </p:cNvGraphicFramePr>
          <p:nvPr/>
        </p:nvGraphicFramePr>
        <p:xfrm>
          <a:off x="3419872" y="3356992"/>
          <a:ext cx="3600400" cy="20162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PChart"/>
          <p:cNvGraphicFramePr>
            <a:graphicFrameLocks noChangeAspect="1"/>
          </p:cNvGraphicFramePr>
          <p:nvPr/>
        </p:nvGraphicFramePr>
        <p:xfrm>
          <a:off x="3491880" y="4725144"/>
          <a:ext cx="3384376" cy="2132856"/>
        </p:xfrm>
        <a:graphic>
          <a:graphicData uri="http://schemas.openxmlformats.org/drawingml/2006/chart">
            <c:chart xmlns:c="http://schemas.openxmlformats.org/drawingml/2006/chart" xmlns:r="http://schemas.openxmlformats.org/officeDocument/2006/relationships" r:id="rId5"/>
          </a:graphicData>
        </a:graphic>
      </p:graphicFrame>
      <p:cxnSp>
        <p:nvCxnSpPr>
          <p:cNvPr id="18" name="Straight Connector 17"/>
          <p:cNvCxnSpPr/>
          <p:nvPr/>
        </p:nvCxnSpPr>
        <p:spPr>
          <a:xfrm>
            <a:off x="4211960" y="4941168"/>
            <a:ext cx="26642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39952" y="2132856"/>
            <a:ext cx="26642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48064" y="1916832"/>
            <a:ext cx="266429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11960" y="4797152"/>
            <a:ext cx="266429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08104" y="3429000"/>
            <a:ext cx="266429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139952" y="2204864"/>
            <a:ext cx="2736304" cy="246221"/>
          </a:xfrm>
          <a:prstGeom prst="rect">
            <a:avLst/>
          </a:prstGeom>
          <a:solidFill>
            <a:schemeClr val="bg1"/>
          </a:solidFill>
        </p:spPr>
        <p:txBody>
          <a:bodyPr wrap="square" rtlCol="0">
            <a:spAutoFit/>
          </a:bodyPr>
          <a:lstStyle/>
          <a:p>
            <a:endParaRPr lang="en-GB" sz="1000" dirty="0"/>
          </a:p>
        </p:txBody>
      </p:sp>
      <p:sp>
        <p:nvSpPr>
          <p:cNvPr id="32" name="TextBox 31"/>
          <p:cNvSpPr txBox="1"/>
          <p:nvPr/>
        </p:nvSpPr>
        <p:spPr>
          <a:xfrm>
            <a:off x="4139952" y="3501008"/>
            <a:ext cx="2736304" cy="215444"/>
          </a:xfrm>
          <a:prstGeom prst="rect">
            <a:avLst/>
          </a:prstGeom>
          <a:solidFill>
            <a:schemeClr val="bg1"/>
          </a:solidFill>
        </p:spPr>
        <p:txBody>
          <a:bodyPr wrap="square" rtlCol="0">
            <a:spAutoFit/>
          </a:bodyPr>
          <a:lstStyle/>
          <a:p>
            <a:endParaRPr lang="en-GB" sz="800" dirty="0"/>
          </a:p>
        </p:txBody>
      </p:sp>
      <p:cxnSp>
        <p:nvCxnSpPr>
          <p:cNvPr id="33" name="Straight Connector 32"/>
          <p:cNvCxnSpPr/>
          <p:nvPr/>
        </p:nvCxnSpPr>
        <p:spPr>
          <a:xfrm>
            <a:off x="4211960" y="3573016"/>
            <a:ext cx="26642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092280" y="5157192"/>
            <a:ext cx="1566391" cy="369332"/>
          </a:xfrm>
          <a:prstGeom prst="rect">
            <a:avLst/>
          </a:prstGeom>
          <a:noFill/>
        </p:spPr>
        <p:txBody>
          <a:bodyPr wrap="none" rtlCol="0">
            <a:spAutoFit/>
          </a:bodyPr>
          <a:lstStyle/>
          <a:p>
            <a:r>
              <a:rPr lang="en-GB" b="1" i="1" dirty="0" smtClean="0"/>
              <a:t>good for some</a:t>
            </a:r>
            <a:endParaRPr lang="en-GB" b="1" i="1" dirty="0"/>
          </a:p>
        </p:txBody>
      </p:sp>
      <p:sp>
        <p:nvSpPr>
          <p:cNvPr id="24" name="TextBox 23"/>
          <p:cNvSpPr txBox="1"/>
          <p:nvPr/>
        </p:nvSpPr>
        <p:spPr>
          <a:xfrm>
            <a:off x="6948264" y="1124744"/>
            <a:ext cx="1566391" cy="369332"/>
          </a:xfrm>
          <a:prstGeom prst="rect">
            <a:avLst/>
          </a:prstGeom>
          <a:noFill/>
        </p:spPr>
        <p:txBody>
          <a:bodyPr wrap="none" rtlCol="0">
            <a:spAutoFit/>
          </a:bodyPr>
          <a:lstStyle/>
          <a:p>
            <a:r>
              <a:rPr lang="en-GB" b="1" i="1" dirty="0" smtClean="0"/>
              <a:t>good for some</a:t>
            </a:r>
            <a:endParaRPr lang="en-GB" b="1" i="1" dirty="0"/>
          </a:p>
        </p:txBody>
      </p:sp>
      <p:sp>
        <p:nvSpPr>
          <p:cNvPr id="25" name="TextBox 24"/>
          <p:cNvSpPr txBox="1"/>
          <p:nvPr/>
        </p:nvSpPr>
        <p:spPr>
          <a:xfrm>
            <a:off x="7092280" y="3717032"/>
            <a:ext cx="1755160" cy="369332"/>
          </a:xfrm>
          <a:prstGeom prst="rect">
            <a:avLst/>
          </a:prstGeom>
          <a:noFill/>
        </p:spPr>
        <p:txBody>
          <a:bodyPr wrap="none" rtlCol="0">
            <a:spAutoFit/>
          </a:bodyPr>
          <a:lstStyle/>
          <a:p>
            <a:r>
              <a:rPr lang="en-GB" b="1" i="1" dirty="0" smtClean="0"/>
              <a:t>most favourable</a:t>
            </a:r>
            <a:endParaRPr lang="en-GB" b="1" i="1" dirty="0"/>
          </a:p>
        </p:txBody>
      </p:sp>
      <p:sp>
        <p:nvSpPr>
          <p:cNvPr id="26" name="TextBox 25"/>
          <p:cNvSpPr txBox="1"/>
          <p:nvPr/>
        </p:nvSpPr>
        <p:spPr>
          <a:xfrm>
            <a:off x="7020272" y="2492896"/>
            <a:ext cx="1566391" cy="369332"/>
          </a:xfrm>
          <a:prstGeom prst="rect">
            <a:avLst/>
          </a:prstGeom>
          <a:noFill/>
        </p:spPr>
        <p:txBody>
          <a:bodyPr wrap="none" rtlCol="0">
            <a:spAutoFit/>
          </a:bodyPr>
          <a:lstStyle/>
          <a:p>
            <a:r>
              <a:rPr lang="en-GB" b="1" i="1" dirty="0" smtClean="0"/>
              <a:t>good for some</a:t>
            </a:r>
            <a:endParaRPr lang="en-GB" b="1" i="1" dirty="0"/>
          </a:p>
        </p:txBody>
      </p:sp>
    </p:spTree>
  </p:cSld>
  <p:clrMapOvr>
    <a:masterClrMapping/>
  </p:clrMapOvr>
  <p:transition spd="med">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20688"/>
            <a:ext cx="8460432" cy="1015663"/>
          </a:xfrm>
          <a:prstGeom prst="rect">
            <a:avLst/>
          </a:prstGeom>
        </p:spPr>
        <p:txBody>
          <a:bodyPr wrap="square">
            <a:spAutoFit/>
          </a:bodyPr>
          <a:lstStyle/>
          <a:p>
            <a:r>
              <a:rPr lang="en-GB" sz="2000" b="1" dirty="0" smtClean="0">
                <a:latin typeface="Arial" pitchFamily="34" charset="0"/>
                <a:cs typeface="Arial" pitchFamily="34" charset="0"/>
              </a:rPr>
              <a:t>CONTEXTUALISING CREATIVITY IN DEVELOPMENT</a:t>
            </a:r>
          </a:p>
          <a:p>
            <a:r>
              <a:rPr lang="en-GB" sz="2000" dirty="0" smtClean="0">
                <a:latin typeface="Arial" pitchFamily="34" charset="0"/>
                <a:cs typeface="Arial" pitchFamily="34" charset="0"/>
              </a:rPr>
              <a:t>Think of a significant educational development project you have been involved in and try to match it to one of these types of situation </a:t>
            </a:r>
            <a:endParaRPr lang="en-GB" sz="2000" dirty="0">
              <a:latin typeface="Arial" pitchFamily="34" charset="0"/>
              <a:cs typeface="Arial" pitchFamily="34" charset="0"/>
            </a:endParaRPr>
          </a:p>
        </p:txBody>
      </p:sp>
      <p:sp>
        <p:nvSpPr>
          <p:cNvPr id="7" name="Rectangle 6"/>
          <p:cNvSpPr/>
          <p:nvPr/>
        </p:nvSpPr>
        <p:spPr>
          <a:xfrm>
            <a:off x="1043608" y="1916832"/>
            <a:ext cx="6984776" cy="3960440"/>
          </a:xfrm>
          <a:prstGeom prst="rect">
            <a:avLst/>
          </a:prstGeom>
          <a:gradFill>
            <a:gsLst>
              <a:gs pos="0">
                <a:srgbClr val="5E9EFF">
                  <a:alpha val="22000"/>
                </a:srgbClr>
              </a:gs>
              <a:gs pos="39999">
                <a:srgbClr val="85C2FF"/>
              </a:gs>
              <a:gs pos="70000">
                <a:srgbClr val="C4D6EB"/>
              </a:gs>
              <a:gs pos="100000">
                <a:srgbClr val="FFEBFA"/>
              </a:gs>
            </a:gsLst>
            <a:lin ang="5400000" scaled="0"/>
          </a:gradFill>
          <a:ln w="25400">
            <a:solidFill>
              <a:schemeClr val="tx1"/>
            </a:solidFill>
          </a:ln>
        </p:spPr>
        <p:txBody>
          <a:bodyPr rtlCol="0" anchor="ctr">
            <a:spAutoFit/>
          </a:bodyPr>
          <a:lstStyle/>
          <a:p>
            <a:pPr algn="ctr"/>
            <a:endParaRPr lang="en-GB" dirty="0" smtClean="0"/>
          </a:p>
        </p:txBody>
      </p:sp>
      <p:sp>
        <p:nvSpPr>
          <p:cNvPr id="8" name="Rectangle 7"/>
          <p:cNvSpPr/>
          <p:nvPr/>
        </p:nvSpPr>
        <p:spPr>
          <a:xfrm>
            <a:off x="1043608" y="4005064"/>
            <a:ext cx="4104456" cy="1200329"/>
          </a:xfrm>
          <a:prstGeom prst="rect">
            <a:avLst/>
          </a:prstGeom>
        </p:spPr>
        <p:txBody>
          <a:bodyPr wrap="square">
            <a:spAutoFit/>
          </a:bodyPr>
          <a:lstStyle/>
          <a:p>
            <a:r>
              <a:rPr lang="en-GB" b="1" dirty="0" smtClean="0">
                <a:latin typeface="Arial" pitchFamily="34" charset="0"/>
                <a:cs typeface="Arial" pitchFamily="34" charset="0"/>
              </a:rPr>
              <a:t>Incremental</a:t>
            </a:r>
            <a:r>
              <a:rPr lang="en-GB" dirty="0" smtClean="0">
                <a:latin typeface="Arial" pitchFamily="34" charset="0"/>
                <a:cs typeface="Arial" pitchFamily="34" charset="0"/>
              </a:rPr>
              <a:t> - building on what already exists in your own context perhaps drawing on ideas and practices from elsewhere</a:t>
            </a:r>
            <a:endParaRPr lang="en-GB" dirty="0">
              <a:latin typeface="Arial" pitchFamily="34" charset="0"/>
              <a:cs typeface="Arial" pitchFamily="34" charset="0"/>
            </a:endParaRPr>
          </a:p>
        </p:txBody>
      </p:sp>
      <p:sp>
        <p:nvSpPr>
          <p:cNvPr id="9" name="Rectangle 2"/>
          <p:cNvSpPr>
            <a:spLocks noChangeArrowheads="1"/>
          </p:cNvSpPr>
          <p:nvPr/>
        </p:nvSpPr>
        <p:spPr bwMode="auto">
          <a:xfrm>
            <a:off x="1115616" y="1988840"/>
            <a:ext cx="3784049" cy="175432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rgbClr val="000000"/>
                </a:solidFill>
                <a:effectLst/>
                <a:latin typeface="Arial" pitchFamily="34" charset="0"/>
                <a:ea typeface="Calibri" pitchFamily="34" charset="0"/>
                <a:cs typeface="Arial" pitchFamily="34" charset="0"/>
              </a:rPr>
              <a:t>Adaptive</a:t>
            </a:r>
            <a:r>
              <a:rPr kumimoji="0" lang="en-GB" i="0" u="none" strike="noStrike" cap="none" normalizeH="0" baseline="0" dirty="0" smtClean="0">
                <a:ln>
                  <a:noFill/>
                </a:ln>
                <a:solidFill>
                  <a:srgbClr val="000000"/>
                </a:solidFill>
                <a:effectLst/>
                <a:latin typeface="Arial" pitchFamily="34" charset="0"/>
                <a:ea typeface="Calibri" pitchFamily="34" charset="0"/>
                <a:cs typeface="Arial" pitchFamily="34" charset="0"/>
              </a:rPr>
              <a:t> - being inventive with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i="0" u="none" strike="noStrike" cap="none" normalizeH="0" baseline="0" dirty="0" smtClean="0">
                <a:ln>
                  <a:noFill/>
                </a:ln>
                <a:solidFill>
                  <a:srgbClr val="000000"/>
                </a:solidFill>
                <a:effectLst/>
                <a:latin typeface="Arial" pitchFamily="34" charset="0"/>
                <a:ea typeface="Calibri" pitchFamily="34" charset="0"/>
                <a:cs typeface="Arial" pitchFamily="34" charset="0"/>
              </a:rPr>
              <a:t>someone else’s ideas or practices.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i="0" u="none" strike="noStrike" cap="none" normalizeH="0" baseline="0" dirty="0" smtClean="0">
                <a:ln>
                  <a:noFill/>
                </a:ln>
                <a:solidFill>
                  <a:srgbClr val="000000"/>
                </a:solidFill>
                <a:effectLst/>
                <a:latin typeface="Arial" pitchFamily="34" charset="0"/>
                <a:ea typeface="Calibri" pitchFamily="34" charset="0"/>
                <a:cs typeface="Arial" pitchFamily="34" charset="0"/>
              </a:rPr>
              <a:t>Recreation - adapting things that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i="0" u="none" strike="noStrike" cap="none" normalizeH="0" baseline="0" dirty="0" smtClean="0">
                <a:ln>
                  <a:noFill/>
                </a:ln>
                <a:solidFill>
                  <a:srgbClr val="000000"/>
                </a:solidFill>
                <a:effectLst/>
                <a:latin typeface="Arial" pitchFamily="34" charset="0"/>
                <a:ea typeface="Calibri" pitchFamily="34" charset="0"/>
                <a:cs typeface="Arial" pitchFamily="34" charset="0"/>
              </a:rPr>
              <a:t>have</a:t>
            </a:r>
            <a:r>
              <a:rPr kumimoji="0" lang="en-GB"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GB" i="0" u="none" strike="noStrike" cap="none" normalizeH="0" baseline="0" dirty="0" smtClean="0">
                <a:ln>
                  <a:noFill/>
                </a:ln>
                <a:solidFill>
                  <a:srgbClr val="000000"/>
                </a:solidFill>
                <a:effectLst/>
                <a:latin typeface="Arial" pitchFamily="34" charset="0"/>
                <a:ea typeface="Calibri" pitchFamily="34" charset="0"/>
                <a:cs typeface="Arial" pitchFamily="34" charset="0"/>
              </a:rPr>
              <a:t>been done before in another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i="0" u="none" strike="noStrike" cap="none" normalizeH="0" baseline="0" dirty="0" smtClean="0">
                <a:ln>
                  <a:noFill/>
                </a:ln>
                <a:solidFill>
                  <a:srgbClr val="000000"/>
                </a:solidFill>
                <a:effectLst/>
                <a:latin typeface="Arial" pitchFamily="34" charset="0"/>
                <a:ea typeface="Calibri" pitchFamily="34" charset="0"/>
                <a:cs typeface="Arial" pitchFamily="34" charset="0"/>
              </a:rPr>
              <a:t>context. Doing things that have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i="0" u="none" strike="noStrike" cap="none" normalizeH="0" baseline="0" dirty="0" smtClean="0">
                <a:ln>
                  <a:noFill/>
                </a:ln>
                <a:solidFill>
                  <a:srgbClr val="000000"/>
                </a:solidFill>
                <a:effectLst/>
                <a:latin typeface="Arial" pitchFamily="34" charset="0"/>
                <a:ea typeface="Calibri" pitchFamily="34" charset="0"/>
                <a:cs typeface="Arial" pitchFamily="34" charset="0"/>
              </a:rPr>
              <a:t>been done before but differently.</a:t>
            </a:r>
            <a:endParaRPr kumimoji="0" lang="en-GB"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4788024" y="1988840"/>
            <a:ext cx="3057247" cy="14773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rgbClr val="000000"/>
                </a:solidFill>
                <a:effectLst/>
                <a:latin typeface="Arial" pitchFamily="34" charset="0"/>
                <a:ea typeface="Calibri" pitchFamily="34" charset="0"/>
                <a:cs typeface="Arial" pitchFamily="34" charset="0"/>
              </a:rPr>
              <a:t>Original </a:t>
            </a:r>
            <a:r>
              <a:rPr kumimoji="0" lang="en-GB" i="0" u="none" strike="noStrike" cap="none" normalizeH="0" baseline="0" dirty="0" smtClean="0">
                <a:ln>
                  <a:noFill/>
                </a:ln>
                <a:solidFill>
                  <a:srgbClr val="000000"/>
                </a:solidFill>
                <a:effectLst/>
                <a:latin typeface="Arial" pitchFamily="34" charset="0"/>
                <a:ea typeface="Calibri" pitchFamily="34" charset="0"/>
                <a:cs typeface="Arial" pitchFamily="34" charset="0"/>
              </a:rPr>
              <a:t>- your own ideas,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i="0" u="none" strike="noStrike" cap="none" normalizeH="0" baseline="0" dirty="0" smtClean="0">
                <a:ln>
                  <a:noFill/>
                </a:ln>
                <a:solidFill>
                  <a:srgbClr val="000000"/>
                </a:solidFill>
                <a:effectLst/>
                <a:latin typeface="Arial" pitchFamily="34" charset="0"/>
                <a:ea typeface="Calibri" pitchFamily="34" charset="0"/>
                <a:cs typeface="Arial" pitchFamily="34" charset="0"/>
              </a:rPr>
              <a:t>inventing new practices.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i="0" u="none" strike="noStrike" cap="none" normalizeH="0" baseline="0" dirty="0" smtClean="0">
                <a:ln>
                  <a:noFill/>
                </a:ln>
                <a:solidFill>
                  <a:srgbClr val="000000"/>
                </a:solidFill>
                <a:effectLst/>
                <a:latin typeface="Arial" pitchFamily="34" charset="0"/>
                <a:ea typeface="Calibri" pitchFamily="34" charset="0"/>
                <a:cs typeface="Arial" pitchFamily="34" charset="0"/>
              </a:rPr>
              <a:t>Doing things that no one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i="0" u="none" strike="noStrike" cap="none" normalizeH="0" baseline="0" dirty="0" smtClean="0">
                <a:ln>
                  <a:noFill/>
                </a:ln>
                <a:solidFill>
                  <a:srgbClr val="000000"/>
                </a:solidFill>
                <a:effectLst/>
                <a:latin typeface="Arial" pitchFamily="34" charset="0"/>
                <a:ea typeface="Calibri" pitchFamily="34" charset="0"/>
                <a:cs typeface="Arial" pitchFamily="34" charset="0"/>
              </a:rPr>
              <a:t>has done before to the best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i="0" u="none" strike="noStrike" cap="none" normalizeH="0" baseline="0" dirty="0" smtClean="0">
                <a:ln>
                  <a:noFill/>
                </a:ln>
                <a:solidFill>
                  <a:srgbClr val="000000"/>
                </a:solidFill>
                <a:effectLst/>
                <a:latin typeface="Arial" pitchFamily="34" charset="0"/>
                <a:ea typeface="Calibri" pitchFamily="34" charset="0"/>
                <a:cs typeface="Arial" pitchFamily="34" charset="0"/>
              </a:rPr>
              <a:t>of</a:t>
            </a:r>
            <a:r>
              <a:rPr kumimoji="0" lang="en-GB"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GB" i="0" u="none" strike="noStrike" cap="none" normalizeH="0" baseline="0" dirty="0" smtClean="0">
                <a:ln>
                  <a:noFill/>
                </a:ln>
                <a:solidFill>
                  <a:srgbClr val="000000"/>
                </a:solidFill>
                <a:effectLst/>
                <a:latin typeface="Arial" pitchFamily="34" charset="0"/>
                <a:ea typeface="Calibri" pitchFamily="34" charset="0"/>
                <a:cs typeface="Arial" pitchFamily="34" charset="0"/>
              </a:rPr>
              <a:t>your knowledge </a:t>
            </a:r>
            <a:endParaRPr kumimoji="0" lang="en-GB"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3"/>
          <p:cNvSpPr>
            <a:spLocks noChangeArrowheads="1"/>
          </p:cNvSpPr>
          <p:nvPr/>
        </p:nvSpPr>
        <p:spPr bwMode="auto">
          <a:xfrm>
            <a:off x="4860032" y="3933056"/>
            <a:ext cx="324036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rgbClr val="000000"/>
                </a:solidFill>
                <a:effectLst/>
                <a:latin typeface="Arial" pitchFamily="34" charset="0"/>
                <a:ea typeface="Calibri" pitchFamily="34" charset="0"/>
                <a:cs typeface="Arial" pitchFamily="34" charset="0"/>
              </a:rPr>
              <a:t>Combinational</a:t>
            </a:r>
            <a:r>
              <a:rPr kumimoji="0" lang="en-GB" i="0" u="none" strike="noStrike" cap="none" normalizeH="0" baseline="0" dirty="0" smtClean="0">
                <a:ln>
                  <a:noFill/>
                </a:ln>
                <a:solidFill>
                  <a:srgbClr val="000000"/>
                </a:solidFill>
                <a:effectLst/>
                <a:latin typeface="Arial" pitchFamily="34" charset="0"/>
                <a:ea typeface="Calibri" pitchFamily="34" charset="0"/>
                <a:cs typeface="Arial" pitchFamily="34" charset="0"/>
              </a:rPr>
              <a:t> - mainly adapted from ideas and practices elsewhere but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i="0" u="none" strike="noStrike" cap="none" normalizeH="0" baseline="0" dirty="0" smtClean="0">
                <a:ln>
                  <a:noFill/>
                </a:ln>
                <a:solidFill>
                  <a:srgbClr val="000000"/>
                </a:solidFill>
                <a:effectLst/>
                <a:latin typeface="Arial" pitchFamily="34" charset="0"/>
                <a:ea typeface="Calibri" pitchFamily="34" charset="0"/>
                <a:cs typeface="Arial" pitchFamily="34" charset="0"/>
              </a:rPr>
              <a:t>containing some original features</a:t>
            </a:r>
            <a:r>
              <a:rPr kumimoji="0" lang="en-GB"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GB" i="0" u="none" strike="noStrike" cap="none" normalizeH="0" baseline="0" dirty="0" smtClean="0">
                <a:ln>
                  <a:noFill/>
                </a:ln>
                <a:solidFill>
                  <a:srgbClr val="000000"/>
                </a:solidFill>
                <a:effectLst/>
                <a:latin typeface="Arial" pitchFamily="34" charset="0"/>
                <a:ea typeface="Calibri" pitchFamily="34" charset="0"/>
                <a:cs typeface="Arial" pitchFamily="34" charset="0"/>
              </a:rPr>
              <a:t>developed in your own context</a:t>
            </a:r>
            <a:endParaRPr kumimoji="0" lang="en-GB"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lum bright="10000" contrast="12000"/>
          </a:blip>
          <a:srcRect/>
          <a:stretch>
            <a:fillRect/>
          </a:stretch>
        </p:blipFill>
        <p:spPr bwMode="auto">
          <a:xfrm>
            <a:off x="2843808" y="4149080"/>
            <a:ext cx="719137" cy="720725"/>
          </a:xfrm>
          <a:prstGeom prst="rect">
            <a:avLst/>
          </a:prstGeom>
          <a:noFill/>
          <a:ln w="9525">
            <a:noFill/>
            <a:miter lim="800000"/>
            <a:headEnd/>
            <a:tailEnd/>
          </a:ln>
        </p:spPr>
      </p:pic>
      <p:pic>
        <p:nvPicPr>
          <p:cNvPr id="4101" name="Picture 2" descr="C:\Users\norman\Pictures\google scholar.png"/>
          <p:cNvPicPr>
            <a:picLocks noChangeAspect="1" noChangeArrowheads="1"/>
          </p:cNvPicPr>
          <p:nvPr/>
        </p:nvPicPr>
        <p:blipFill>
          <a:blip r:embed="rId4" cstate="print"/>
          <a:srcRect/>
          <a:stretch>
            <a:fillRect/>
          </a:stretch>
        </p:blipFill>
        <p:spPr bwMode="auto">
          <a:xfrm>
            <a:off x="179512" y="260648"/>
            <a:ext cx="1512168" cy="1728192"/>
          </a:xfrm>
          <a:prstGeom prst="rect">
            <a:avLst/>
          </a:prstGeom>
          <a:noFill/>
          <a:ln w="9525">
            <a:noFill/>
            <a:miter lim="800000"/>
            <a:headEnd/>
            <a:tailEnd/>
          </a:ln>
        </p:spPr>
      </p:pic>
      <p:pic>
        <p:nvPicPr>
          <p:cNvPr id="4102" name="Picture 4" descr="Picture"/>
          <p:cNvPicPr>
            <a:picLocks noChangeAspect="1" noChangeArrowheads="1"/>
          </p:cNvPicPr>
          <p:nvPr/>
        </p:nvPicPr>
        <p:blipFill>
          <a:blip r:embed="rId5" cstate="print"/>
          <a:srcRect/>
          <a:stretch>
            <a:fillRect/>
          </a:stretch>
        </p:blipFill>
        <p:spPr bwMode="auto">
          <a:xfrm>
            <a:off x="3707904" y="2204864"/>
            <a:ext cx="1512168" cy="1141259"/>
          </a:xfrm>
          <a:prstGeom prst="rect">
            <a:avLst/>
          </a:prstGeom>
          <a:noFill/>
          <a:ln w="9525">
            <a:noFill/>
            <a:miter lim="800000"/>
            <a:headEnd/>
            <a:tailEnd/>
          </a:ln>
        </p:spPr>
      </p:pic>
      <p:pic>
        <p:nvPicPr>
          <p:cNvPr id="4111" name="Picture 9" descr="F:\DCIM\101D5100\BEIJING NORMAN TEACHING_edited-1.jpg"/>
          <p:cNvPicPr>
            <a:picLocks noChangeAspect="1" noChangeArrowheads="1"/>
          </p:cNvPicPr>
          <p:nvPr/>
        </p:nvPicPr>
        <p:blipFill>
          <a:blip r:embed="rId6" cstate="print"/>
          <a:srcRect/>
          <a:stretch>
            <a:fillRect/>
          </a:stretch>
        </p:blipFill>
        <p:spPr bwMode="auto">
          <a:xfrm>
            <a:off x="5076056" y="4581128"/>
            <a:ext cx="2160587" cy="1646238"/>
          </a:xfrm>
          <a:prstGeom prst="rect">
            <a:avLst/>
          </a:prstGeom>
          <a:noFill/>
          <a:ln w="9525">
            <a:noFill/>
            <a:miter lim="800000"/>
            <a:headEnd/>
            <a:tailEnd/>
          </a:ln>
        </p:spPr>
      </p:pic>
      <p:pic>
        <p:nvPicPr>
          <p:cNvPr id="4112" name="Picture 2" descr="F:\DCIM\101D5100\DSC_0332.JPG"/>
          <p:cNvPicPr>
            <a:picLocks noChangeAspect="1" noChangeArrowheads="1"/>
          </p:cNvPicPr>
          <p:nvPr/>
        </p:nvPicPr>
        <p:blipFill>
          <a:blip r:embed="rId7" cstate="print"/>
          <a:srcRect/>
          <a:stretch>
            <a:fillRect/>
          </a:stretch>
        </p:blipFill>
        <p:spPr bwMode="auto">
          <a:xfrm>
            <a:off x="5652120" y="1556792"/>
            <a:ext cx="1522412" cy="864047"/>
          </a:xfrm>
          <a:prstGeom prst="rect">
            <a:avLst/>
          </a:prstGeom>
          <a:noFill/>
          <a:ln w="9525">
            <a:noFill/>
            <a:miter lim="800000"/>
            <a:headEnd/>
            <a:tailEnd/>
          </a:ln>
        </p:spPr>
      </p:pic>
      <p:sp>
        <p:nvSpPr>
          <p:cNvPr id="4114" name="TextBox 23"/>
          <p:cNvSpPr txBox="1">
            <a:spLocks noChangeArrowheads="1"/>
          </p:cNvSpPr>
          <p:nvPr/>
        </p:nvSpPr>
        <p:spPr bwMode="auto">
          <a:xfrm>
            <a:off x="2811561" y="0"/>
            <a:ext cx="6332439" cy="461665"/>
          </a:xfrm>
          <a:prstGeom prst="rect">
            <a:avLst/>
          </a:prstGeom>
          <a:noFill/>
          <a:ln w="9525">
            <a:noFill/>
            <a:miter lim="800000"/>
            <a:headEnd/>
            <a:tailEnd/>
          </a:ln>
        </p:spPr>
        <p:txBody>
          <a:bodyPr wrap="none">
            <a:spAutoFit/>
          </a:bodyPr>
          <a:lstStyle/>
          <a:p>
            <a:r>
              <a:rPr lang="en-GB" sz="2400" dirty="0" smtClean="0">
                <a:latin typeface="Arial" pitchFamily="34" charset="0"/>
                <a:cs typeface="Arial" pitchFamily="34" charset="0"/>
              </a:rPr>
              <a:t>CREATING AN ECOLOGY FOR LEARNING</a:t>
            </a:r>
          </a:p>
        </p:txBody>
      </p:sp>
      <p:pic>
        <p:nvPicPr>
          <p:cNvPr id="4121" name="Picture 16" descr="C:\Users\norman\Pictures\ecology slideshow.png"/>
          <p:cNvPicPr>
            <a:picLocks noChangeAspect="1" noChangeArrowheads="1"/>
          </p:cNvPicPr>
          <p:nvPr/>
        </p:nvPicPr>
        <p:blipFill>
          <a:blip r:embed="rId8" cstate="print"/>
          <a:srcRect/>
          <a:stretch>
            <a:fillRect/>
          </a:stretch>
        </p:blipFill>
        <p:spPr bwMode="auto">
          <a:xfrm>
            <a:off x="5148064" y="4725144"/>
            <a:ext cx="1441450" cy="1150937"/>
          </a:xfrm>
          <a:prstGeom prst="rect">
            <a:avLst/>
          </a:prstGeom>
          <a:noFill/>
          <a:ln w="9525">
            <a:noFill/>
            <a:miter lim="800000"/>
            <a:headEnd/>
            <a:tailEnd/>
          </a:ln>
        </p:spPr>
      </p:pic>
      <p:sp>
        <p:nvSpPr>
          <p:cNvPr id="30" name="TextBox 10"/>
          <p:cNvSpPr txBox="1">
            <a:spLocks noChangeArrowheads="1"/>
          </p:cNvSpPr>
          <p:nvPr/>
        </p:nvSpPr>
        <p:spPr bwMode="auto">
          <a:xfrm>
            <a:off x="4644008" y="4293096"/>
            <a:ext cx="2664296" cy="276999"/>
          </a:xfrm>
          <a:prstGeom prst="rect">
            <a:avLst/>
          </a:prstGeom>
          <a:noFill/>
          <a:ln w="9525">
            <a:noFill/>
            <a:miter lim="800000"/>
            <a:headEnd/>
            <a:tailEnd/>
          </a:ln>
        </p:spPr>
        <p:txBody>
          <a:bodyPr wrap="square">
            <a:spAutoFit/>
          </a:bodyPr>
          <a:lstStyle/>
          <a:p>
            <a:r>
              <a:rPr lang="en-GB" sz="1200" b="1" dirty="0" smtClean="0"/>
              <a:t>9 Created and performed presentation</a:t>
            </a:r>
          </a:p>
        </p:txBody>
      </p:sp>
      <p:sp>
        <p:nvSpPr>
          <p:cNvPr id="37" name="TextBox 10"/>
          <p:cNvSpPr txBox="1">
            <a:spLocks noChangeArrowheads="1"/>
          </p:cNvSpPr>
          <p:nvPr/>
        </p:nvSpPr>
        <p:spPr bwMode="auto">
          <a:xfrm>
            <a:off x="5508104" y="6381328"/>
            <a:ext cx="1512168" cy="307777"/>
          </a:xfrm>
          <a:prstGeom prst="rect">
            <a:avLst/>
          </a:prstGeom>
          <a:noFill/>
          <a:ln w="9525">
            <a:noFill/>
            <a:miter lim="800000"/>
            <a:headEnd/>
            <a:tailEnd/>
          </a:ln>
        </p:spPr>
        <p:txBody>
          <a:bodyPr wrap="square">
            <a:spAutoFit/>
          </a:bodyPr>
          <a:lstStyle/>
          <a:p>
            <a:r>
              <a:rPr lang="en-GB" sz="1400" b="1" dirty="0" smtClean="0"/>
              <a:t>WHERE NEXT???</a:t>
            </a:r>
          </a:p>
        </p:txBody>
      </p:sp>
      <p:sp>
        <p:nvSpPr>
          <p:cNvPr id="35" name="TextBox 34"/>
          <p:cNvSpPr txBox="1"/>
          <p:nvPr/>
        </p:nvSpPr>
        <p:spPr>
          <a:xfrm>
            <a:off x="5796136" y="764704"/>
            <a:ext cx="2952328" cy="461665"/>
          </a:xfrm>
          <a:prstGeom prst="rect">
            <a:avLst/>
          </a:prstGeom>
          <a:noFill/>
        </p:spPr>
        <p:txBody>
          <a:bodyPr wrap="square" rtlCol="0">
            <a:spAutoFit/>
          </a:bodyPr>
          <a:lstStyle/>
          <a:p>
            <a:r>
              <a:rPr lang="en-GB" sz="1200" b="1" dirty="0" smtClean="0"/>
              <a:t>7 Interactions with illustrator to create narrative imagery to communicate ideas </a:t>
            </a:r>
            <a:endParaRPr lang="en-GB" sz="1200" b="1" dirty="0"/>
          </a:p>
        </p:txBody>
      </p:sp>
      <p:sp>
        <p:nvSpPr>
          <p:cNvPr id="39" name="TextBox 38"/>
          <p:cNvSpPr txBox="1"/>
          <p:nvPr/>
        </p:nvSpPr>
        <p:spPr>
          <a:xfrm>
            <a:off x="611560" y="620688"/>
            <a:ext cx="726609" cy="276999"/>
          </a:xfrm>
          <a:prstGeom prst="rect">
            <a:avLst/>
          </a:prstGeom>
          <a:noFill/>
        </p:spPr>
        <p:txBody>
          <a:bodyPr wrap="none" rtlCol="0">
            <a:spAutoFit/>
          </a:bodyPr>
          <a:lstStyle/>
          <a:p>
            <a:r>
              <a:rPr lang="en-GB" sz="1200" b="1" dirty="0" smtClean="0"/>
              <a:t>1 </a:t>
            </a:r>
            <a:r>
              <a:rPr lang="en-GB" sz="1200" b="1" dirty="0" err="1" smtClean="0"/>
              <a:t>google</a:t>
            </a:r>
            <a:endParaRPr lang="en-GB" sz="1200" b="1" dirty="0"/>
          </a:p>
        </p:txBody>
      </p:sp>
      <p:pic>
        <p:nvPicPr>
          <p:cNvPr id="2050" name="Picture 2" descr="C:\Users\norman\Documents\CHALKMOUNTAIN KEY INFORMATION\CARTOONS\KIBOKO\GREATIVITY &amp; DEVELOPMENT\Book cover.gif"/>
          <p:cNvPicPr>
            <a:picLocks noChangeAspect="1" noChangeArrowheads="1"/>
          </p:cNvPicPr>
          <p:nvPr/>
        </p:nvPicPr>
        <p:blipFill>
          <a:blip r:embed="rId9" cstate="print"/>
          <a:srcRect/>
          <a:stretch>
            <a:fillRect/>
          </a:stretch>
        </p:blipFill>
        <p:spPr bwMode="auto">
          <a:xfrm>
            <a:off x="7452320" y="4581128"/>
            <a:ext cx="1440160" cy="2016224"/>
          </a:xfrm>
          <a:prstGeom prst="rect">
            <a:avLst/>
          </a:prstGeom>
          <a:noFill/>
        </p:spPr>
      </p:pic>
      <p:sp>
        <p:nvSpPr>
          <p:cNvPr id="41" name="TextBox 10"/>
          <p:cNvSpPr txBox="1">
            <a:spLocks noChangeArrowheads="1"/>
          </p:cNvSpPr>
          <p:nvPr/>
        </p:nvSpPr>
        <p:spPr bwMode="auto">
          <a:xfrm>
            <a:off x="6084168" y="4653136"/>
            <a:ext cx="1035412" cy="307777"/>
          </a:xfrm>
          <a:prstGeom prst="rect">
            <a:avLst/>
          </a:prstGeom>
          <a:noFill/>
          <a:ln w="9525">
            <a:noFill/>
            <a:miter lim="800000"/>
            <a:headEnd/>
            <a:tailEnd/>
          </a:ln>
        </p:spPr>
        <p:txBody>
          <a:bodyPr wrap="none">
            <a:spAutoFit/>
          </a:bodyPr>
          <a:lstStyle/>
          <a:p>
            <a:r>
              <a:rPr lang="en-GB" sz="1400" b="1" dirty="0" smtClean="0"/>
              <a:t>SEDA event</a:t>
            </a:r>
          </a:p>
        </p:txBody>
      </p:sp>
      <p:sp>
        <p:nvSpPr>
          <p:cNvPr id="42" name="TextBox 10"/>
          <p:cNvSpPr txBox="1">
            <a:spLocks noChangeArrowheads="1"/>
          </p:cNvSpPr>
          <p:nvPr/>
        </p:nvSpPr>
        <p:spPr bwMode="auto">
          <a:xfrm>
            <a:off x="7668344" y="4437112"/>
            <a:ext cx="857927" cy="276999"/>
          </a:xfrm>
          <a:prstGeom prst="rect">
            <a:avLst/>
          </a:prstGeom>
          <a:noFill/>
          <a:ln w="9525">
            <a:noFill/>
            <a:miter lim="800000"/>
            <a:headEnd/>
            <a:tailEnd/>
          </a:ln>
        </p:spPr>
        <p:txBody>
          <a:bodyPr wrap="none">
            <a:spAutoFit/>
          </a:bodyPr>
          <a:lstStyle/>
          <a:p>
            <a:r>
              <a:rPr lang="en-GB" sz="1200" b="1" dirty="0" smtClean="0"/>
              <a:t>10 E-book </a:t>
            </a:r>
          </a:p>
        </p:txBody>
      </p:sp>
      <p:sp>
        <p:nvSpPr>
          <p:cNvPr id="43" name="TextBox 42"/>
          <p:cNvSpPr txBox="1"/>
          <p:nvPr/>
        </p:nvSpPr>
        <p:spPr>
          <a:xfrm>
            <a:off x="179512" y="2060848"/>
            <a:ext cx="3456384" cy="1015663"/>
          </a:xfrm>
          <a:prstGeom prst="rect">
            <a:avLst/>
          </a:prstGeom>
          <a:noFill/>
        </p:spPr>
        <p:txBody>
          <a:bodyPr wrap="square" rtlCol="0">
            <a:spAutoFit/>
          </a:bodyPr>
          <a:lstStyle/>
          <a:p>
            <a:r>
              <a:rPr lang="en-GB" sz="1200" b="1" dirty="0" smtClean="0"/>
              <a:t>4 Email survey 21 developers – products, relationships, conversations. Several developers gave me extensive feedback on the working paper providing me with the encouragement and courage to go further</a:t>
            </a:r>
          </a:p>
        </p:txBody>
      </p:sp>
      <p:pic>
        <p:nvPicPr>
          <p:cNvPr id="44" name="Picture 4"/>
          <p:cNvPicPr>
            <a:picLocks noChangeAspect="1" noChangeArrowheads="1"/>
          </p:cNvPicPr>
          <p:nvPr/>
        </p:nvPicPr>
        <p:blipFill>
          <a:blip r:embed="rId10" cstate="print"/>
          <a:srcRect l="-7243" r="12474"/>
          <a:stretch>
            <a:fillRect/>
          </a:stretch>
        </p:blipFill>
        <p:spPr bwMode="auto">
          <a:xfrm>
            <a:off x="7236296" y="3140968"/>
            <a:ext cx="535580" cy="432048"/>
          </a:xfrm>
          <a:prstGeom prst="rect">
            <a:avLst/>
          </a:prstGeom>
          <a:noFill/>
          <a:ln w="9525">
            <a:noFill/>
            <a:miter lim="800000"/>
            <a:headEnd/>
            <a:tailEnd/>
          </a:ln>
        </p:spPr>
      </p:pic>
      <p:pic>
        <p:nvPicPr>
          <p:cNvPr id="45" name="Picture 2"/>
          <p:cNvPicPr>
            <a:picLocks noChangeAspect="1" noChangeArrowheads="1"/>
          </p:cNvPicPr>
          <p:nvPr/>
        </p:nvPicPr>
        <p:blipFill>
          <a:blip r:embed="rId11" cstate="print"/>
          <a:srcRect/>
          <a:stretch>
            <a:fillRect/>
          </a:stretch>
        </p:blipFill>
        <p:spPr bwMode="auto">
          <a:xfrm>
            <a:off x="1907704" y="3140968"/>
            <a:ext cx="936104" cy="1020271"/>
          </a:xfrm>
          <a:prstGeom prst="rect">
            <a:avLst/>
          </a:prstGeom>
          <a:noFill/>
          <a:ln w="9525">
            <a:noFill/>
            <a:miter lim="800000"/>
            <a:headEnd/>
            <a:tailEnd/>
          </a:ln>
        </p:spPr>
      </p:pic>
      <p:pic>
        <p:nvPicPr>
          <p:cNvPr id="46" name="Picture 1"/>
          <p:cNvPicPr>
            <a:picLocks noChangeAspect="1" noChangeArrowheads="1"/>
          </p:cNvPicPr>
          <p:nvPr/>
        </p:nvPicPr>
        <p:blipFill>
          <a:blip r:embed="rId12" cstate="print"/>
          <a:srcRect/>
          <a:stretch>
            <a:fillRect/>
          </a:stretch>
        </p:blipFill>
        <p:spPr bwMode="auto">
          <a:xfrm>
            <a:off x="251520" y="2996952"/>
            <a:ext cx="792088" cy="1092033"/>
          </a:xfrm>
          <a:prstGeom prst="rect">
            <a:avLst/>
          </a:prstGeom>
          <a:noFill/>
          <a:ln w="9525">
            <a:noFill/>
            <a:miter lim="800000"/>
            <a:headEnd/>
            <a:tailEnd/>
          </a:ln>
        </p:spPr>
      </p:pic>
      <p:pic>
        <p:nvPicPr>
          <p:cNvPr id="2051" name="Picture 3"/>
          <p:cNvPicPr>
            <a:picLocks noChangeAspect="1" noChangeArrowheads="1"/>
          </p:cNvPicPr>
          <p:nvPr/>
        </p:nvPicPr>
        <p:blipFill>
          <a:blip r:embed="rId13" cstate="print"/>
          <a:srcRect/>
          <a:stretch>
            <a:fillRect/>
          </a:stretch>
        </p:blipFill>
        <p:spPr bwMode="auto">
          <a:xfrm>
            <a:off x="6012160" y="2852936"/>
            <a:ext cx="1008112" cy="1226633"/>
          </a:xfrm>
          <a:prstGeom prst="rect">
            <a:avLst/>
          </a:prstGeom>
          <a:noFill/>
          <a:ln w="9525">
            <a:noFill/>
            <a:miter lim="800000"/>
            <a:headEnd/>
            <a:tailEnd/>
          </a:ln>
        </p:spPr>
      </p:pic>
      <p:sp>
        <p:nvSpPr>
          <p:cNvPr id="46082" name="AutoShape 2" descr="data:image/jpeg;base64,/9j/4AAQSkZJRgABAQAAAQABAAD/2wCEAAkGBxMSEhMUExQWFRUVFxYXFBQUFhkWFhQXIB0cFxgaHRQYHSsgGyEuHBcWLTItJzUrLi4wHB82OjM4NygtLisBCgoKDQwNGg8PGy4kICU3Nzc3NzQsNCwsMjQ3NTc2NCwrNTQ0NzQsNzc1LCwvNCw1Nyw0LDQ0NTQ0LDQsLDQsLP/AABEIAFAAUAMBIgACEQEDEQH/xAAbAAADAAMBAQAAAAAAAAAAAAAEBQYBAgMHAP/EADYQAAIBAgQEBAQFAgcAAAAAAAECEQADBBIhMQVBUWEicYGRBjKxwRNCUqHRYvEHFBUjM1Ny/8QAGgEBAAIDAQAAAAAAAAAAAAAABAUGAQIDAP/EACMRAAICAgICAQUAAAAAAAAAAAABAhEDBBJBITEUBRMiMjP/2gAMAwEAAhEDEQA/AEhmazrWY1rYLUsRBgDvS+5xdZhBn/qmF9OtbY+21wlJyoNDG7noe1FYH4QNxRy/q7ctKFn2uLqI/X1OSuQvPFG7e/3of/Unn5o+lUY+DbynSGHTl02NLuM8DuAxlJjoPtRfkSfYz40Uv1NMHxEOYbwtyM6H+KMYHvUjcUqxVwY2gzpTjgPECxNp9WAlCeY5g+WlMwbFvjIDsa3H8ojNq1nvXZlrlFMBBAXWu9tNq+RaKs29q8eJvgdo3LqqflzEt31mPU/SvTMDaGk1B8KQJeyjmbrD3qvs8QP5UkDdiwA9t6rue+ZZtb+dj2AP70PfYRXDDY9XmcojUwwgedKuJ8VGsXAFGkoueT0AGhrSmItAnxDhgyxEzpUIuG/Dv2mnd4+33qnxHEgx0NwrufxFCGORAqTx2JN5jkBAYZ1J3BG/0Fd8DcWE2Iqa8FXct1wKUxup9AaEdKnSu15C7a0bYSuNlKOsrWTUluL8GvKwuWySc8jYE6lmWfKf2p/wzD2HT/fuDaMjEqB5oN/Wjr6yjLA/Us7z27/zXbD45VGY6GKgM9xyNMtOtxljTXYvt8PtG5aKLKW85l00JaAAoYagQT01FY4fbFi4yi2GBYsgzhMk6lQpERMkajejrNu4CLisMxksGHsAeVCPhGzm5fYGdcuw7a71yXsS0vQRxdWuKQbX4YIILlwzAHTwqBE+ZqUbCqlxQoAVVKBezdD2iqpLjXEbKQUXZpnzHnSfEYVv8wEABBguSYyqNyO+orfHFylxXZxzSjBcn0FPagAdhQV1Ka3hQN1asCVIqrduzvZFHWhQlkUYlZNTGJwaXcucTkYOupENtuOxIPWa7YEKDkcTGxPNeR/msrQnFsStsWpYKzvltT+Yx4h5Rv6UTcwxnDl2h2jnlDIo9M2xPC2W7mV3y87c+HzkeKsNw4kEanrpuO7HX261ra4qD80gjfmR1Gn1r69xi3+XXsJOneoVWWNcWrD7Cras5QAFkAAaAAb6VM8L4oj4u6hJDugKAxDKCSY55hp6eVa43ipcGTlQA5mGoUc46k7eorz7jOJZrgcSrTnWDrb2CwRzEDXtSdZuE+QTah9zE0euXRQN4Uq+GviUYgfh3YW8BvIAu8pA5N1HqKb3hrUzGSkrRXZRcXTOlk60PjfiDDWNLl1Z/Svjb2Woj4n41cuXHtW2ZbaypykjOecnmOUVPLZjl+1HybNOoiMerauRc8U/xAXKRh7bZv8AsugAL3FsGSfOIqUvX7jAXncvcY58zmSAuoHYTyEUteTO8CqDFWAyKANMnhG5105eX70PLllP2TH07XguTXtF6oFxQxGpAk9DG/71yHDy8+IsO/y+pojh8hEKAklFEDrSb4v441gLags7HxiflXp2JoSu6Q2KT8sA4pfDsVX/AIrWpP63jfyA27mo/EPncnrt2HIe1M8c7BcpMyde53Pt/HSloB9aVFUg+5kSSxo531Bgev2ppgPibEWoXOLijQC4MxA/9b+9LPwyzHQxtWRZ12rpGTj6ZHSipe0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6083" name="Picture 3" descr="C:\Users\norman\Documents\QAA\LORAINE.jpg"/>
          <p:cNvPicPr>
            <a:picLocks noChangeAspect="1" noChangeArrowheads="1"/>
          </p:cNvPicPr>
          <p:nvPr/>
        </p:nvPicPr>
        <p:blipFill>
          <a:blip r:embed="rId14" cstate="print"/>
          <a:srcRect/>
          <a:stretch>
            <a:fillRect/>
          </a:stretch>
        </p:blipFill>
        <p:spPr bwMode="auto">
          <a:xfrm>
            <a:off x="7308304" y="3645024"/>
            <a:ext cx="432048" cy="432048"/>
          </a:xfrm>
          <a:prstGeom prst="rect">
            <a:avLst/>
          </a:prstGeom>
          <a:noFill/>
        </p:spPr>
      </p:pic>
      <p:pic>
        <p:nvPicPr>
          <p:cNvPr id="24" name="Picture 3" descr="C:\Users\norman\Documents\QAA\LORAINE.jpg"/>
          <p:cNvPicPr>
            <a:picLocks noChangeAspect="1" noChangeArrowheads="1"/>
          </p:cNvPicPr>
          <p:nvPr/>
        </p:nvPicPr>
        <p:blipFill>
          <a:blip r:embed="rId14" cstate="print"/>
          <a:srcRect/>
          <a:stretch>
            <a:fillRect/>
          </a:stretch>
        </p:blipFill>
        <p:spPr bwMode="auto">
          <a:xfrm>
            <a:off x="1187624" y="3284984"/>
            <a:ext cx="504056" cy="504056"/>
          </a:xfrm>
          <a:prstGeom prst="rect">
            <a:avLst/>
          </a:prstGeom>
          <a:noFill/>
        </p:spPr>
      </p:pic>
      <p:pic>
        <p:nvPicPr>
          <p:cNvPr id="46084" name="Picture 4" descr="C:\Users\norman\Documents\QAA\chrissi.jpg"/>
          <p:cNvPicPr>
            <a:picLocks noChangeAspect="1" noChangeArrowheads="1"/>
          </p:cNvPicPr>
          <p:nvPr/>
        </p:nvPicPr>
        <p:blipFill>
          <a:blip r:embed="rId15" cstate="print"/>
          <a:srcRect/>
          <a:stretch>
            <a:fillRect/>
          </a:stretch>
        </p:blipFill>
        <p:spPr bwMode="auto">
          <a:xfrm>
            <a:off x="1115616" y="3933056"/>
            <a:ext cx="499492" cy="499492"/>
          </a:xfrm>
          <a:prstGeom prst="rect">
            <a:avLst/>
          </a:prstGeom>
          <a:noFill/>
        </p:spPr>
      </p:pic>
      <p:pic>
        <p:nvPicPr>
          <p:cNvPr id="46085" name="Picture 5" descr="C:\Users\norman\Documents\QAA\charles.neame.jpg"/>
          <p:cNvPicPr>
            <a:picLocks noChangeAspect="1" noChangeArrowheads="1"/>
          </p:cNvPicPr>
          <p:nvPr/>
        </p:nvPicPr>
        <p:blipFill>
          <a:blip r:embed="rId16" cstate="print"/>
          <a:srcRect/>
          <a:stretch>
            <a:fillRect/>
          </a:stretch>
        </p:blipFill>
        <p:spPr bwMode="auto">
          <a:xfrm>
            <a:off x="395536" y="4149080"/>
            <a:ext cx="504056" cy="504056"/>
          </a:xfrm>
          <a:prstGeom prst="rect">
            <a:avLst/>
          </a:prstGeom>
          <a:noFill/>
        </p:spPr>
      </p:pic>
      <p:sp>
        <p:nvSpPr>
          <p:cNvPr id="27" name="TextBox 26"/>
          <p:cNvSpPr txBox="1"/>
          <p:nvPr/>
        </p:nvSpPr>
        <p:spPr>
          <a:xfrm>
            <a:off x="251520" y="5085184"/>
            <a:ext cx="1728192" cy="1200329"/>
          </a:xfrm>
          <a:prstGeom prst="rect">
            <a:avLst/>
          </a:prstGeom>
          <a:noFill/>
        </p:spPr>
        <p:txBody>
          <a:bodyPr wrap="square" rtlCol="0">
            <a:spAutoFit/>
          </a:bodyPr>
          <a:lstStyle/>
          <a:p>
            <a:r>
              <a:rPr lang="en-GB" sz="1200" b="1" dirty="0" smtClean="0"/>
              <a:t>6 Promoted survey using </a:t>
            </a:r>
            <a:r>
              <a:rPr lang="en-GB" sz="1200" b="1" dirty="0" err="1" smtClean="0"/>
              <a:t>mailists</a:t>
            </a:r>
            <a:r>
              <a:rPr lang="en-GB" sz="1200" b="1" dirty="0" smtClean="0"/>
              <a:t>/</a:t>
            </a:r>
            <a:r>
              <a:rPr lang="en-GB" sz="1200" b="1" dirty="0" err="1" smtClean="0"/>
              <a:t>fora</a:t>
            </a:r>
            <a:r>
              <a:rPr lang="en-GB" sz="1200" b="1" dirty="0" smtClean="0"/>
              <a:t> and 30 developers </a:t>
            </a:r>
          </a:p>
          <a:p>
            <a:r>
              <a:rPr lang="en-GB" sz="1200" b="1" dirty="0" smtClean="0"/>
              <a:t>contributed – product more  detailed knowledge</a:t>
            </a:r>
          </a:p>
        </p:txBody>
      </p:sp>
      <p:pic>
        <p:nvPicPr>
          <p:cNvPr id="46086" name="Picture 6" descr="C:\Users\norman\Pictures\CREATIVITY\scale 2.gif"/>
          <p:cNvPicPr>
            <a:picLocks noChangeAspect="1" noChangeArrowheads="1"/>
          </p:cNvPicPr>
          <p:nvPr/>
        </p:nvPicPr>
        <p:blipFill>
          <a:blip r:embed="rId17" cstate="print"/>
          <a:srcRect/>
          <a:stretch>
            <a:fillRect/>
          </a:stretch>
        </p:blipFill>
        <p:spPr bwMode="auto">
          <a:xfrm>
            <a:off x="1835696" y="5085184"/>
            <a:ext cx="1584176" cy="1241392"/>
          </a:xfrm>
          <a:prstGeom prst="rect">
            <a:avLst/>
          </a:prstGeom>
          <a:noFill/>
        </p:spPr>
      </p:pic>
      <p:sp>
        <p:nvSpPr>
          <p:cNvPr id="32" name="Freeform 31"/>
          <p:cNvSpPr/>
          <p:nvPr/>
        </p:nvSpPr>
        <p:spPr>
          <a:xfrm>
            <a:off x="365125" y="2438400"/>
            <a:ext cx="4321175" cy="2105025"/>
          </a:xfrm>
          <a:custGeom>
            <a:avLst/>
            <a:gdLst>
              <a:gd name="connsiteX0" fmla="*/ 4321175 w 4321175"/>
              <a:gd name="connsiteY0" fmla="*/ 0 h 2105025"/>
              <a:gd name="connsiteX1" fmla="*/ 3921125 w 4321175"/>
              <a:gd name="connsiteY1" fmla="*/ 542925 h 2105025"/>
              <a:gd name="connsiteX2" fmla="*/ 3130550 w 4321175"/>
              <a:gd name="connsiteY2" fmla="*/ 619125 h 2105025"/>
              <a:gd name="connsiteX3" fmla="*/ 1311275 w 4321175"/>
              <a:gd name="connsiteY3" fmla="*/ 933450 h 2105025"/>
              <a:gd name="connsiteX4" fmla="*/ 368300 w 4321175"/>
              <a:gd name="connsiteY4" fmla="*/ 1209675 h 2105025"/>
              <a:gd name="connsiteX5" fmla="*/ 25400 w 4321175"/>
              <a:gd name="connsiteY5" fmla="*/ 1600200 h 2105025"/>
              <a:gd name="connsiteX6" fmla="*/ 520700 w 4321175"/>
              <a:gd name="connsiteY6" fmla="*/ 2057400 h 2105025"/>
              <a:gd name="connsiteX7" fmla="*/ 2130425 w 4321175"/>
              <a:gd name="connsiteY7" fmla="*/ 1314450 h 2105025"/>
              <a:gd name="connsiteX8" fmla="*/ 3759200 w 4321175"/>
              <a:gd name="connsiteY8" fmla="*/ 590550 h 2105025"/>
              <a:gd name="connsiteX9" fmla="*/ 4302125 w 4321175"/>
              <a:gd name="connsiteY9" fmla="*/ 66675 h 2105025"/>
              <a:gd name="connsiteX10" fmla="*/ 4302125 w 4321175"/>
              <a:gd name="connsiteY10" fmla="*/ 66675 h 2105025"/>
              <a:gd name="connsiteX11" fmla="*/ 4302125 w 4321175"/>
              <a:gd name="connsiteY11" fmla="*/ 7620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1175" h="2105025">
                <a:moveTo>
                  <a:pt x="4321175" y="0"/>
                </a:moveTo>
                <a:cubicBezTo>
                  <a:pt x="4220368" y="219869"/>
                  <a:pt x="4119562" y="439738"/>
                  <a:pt x="3921125" y="542925"/>
                </a:cubicBezTo>
                <a:cubicBezTo>
                  <a:pt x="3722688" y="646112"/>
                  <a:pt x="3565525" y="554038"/>
                  <a:pt x="3130550" y="619125"/>
                </a:cubicBezTo>
                <a:cubicBezTo>
                  <a:pt x="2695575" y="684212"/>
                  <a:pt x="1771650" y="835025"/>
                  <a:pt x="1311275" y="933450"/>
                </a:cubicBezTo>
                <a:cubicBezTo>
                  <a:pt x="850900" y="1031875"/>
                  <a:pt x="582612" y="1098550"/>
                  <a:pt x="368300" y="1209675"/>
                </a:cubicBezTo>
                <a:cubicBezTo>
                  <a:pt x="153988" y="1320800"/>
                  <a:pt x="0" y="1458913"/>
                  <a:pt x="25400" y="1600200"/>
                </a:cubicBezTo>
                <a:cubicBezTo>
                  <a:pt x="50800" y="1741487"/>
                  <a:pt x="169863" y="2105025"/>
                  <a:pt x="520700" y="2057400"/>
                </a:cubicBezTo>
                <a:cubicBezTo>
                  <a:pt x="871537" y="2009775"/>
                  <a:pt x="2130425" y="1314450"/>
                  <a:pt x="2130425" y="1314450"/>
                </a:cubicBezTo>
                <a:cubicBezTo>
                  <a:pt x="2670175" y="1069975"/>
                  <a:pt x="3397250" y="798512"/>
                  <a:pt x="3759200" y="590550"/>
                </a:cubicBezTo>
                <a:cubicBezTo>
                  <a:pt x="4121150" y="382588"/>
                  <a:pt x="4302125" y="66675"/>
                  <a:pt x="4302125" y="66675"/>
                </a:cubicBezTo>
                <a:lnTo>
                  <a:pt x="4302125" y="66675"/>
                </a:lnTo>
                <a:lnTo>
                  <a:pt x="4302125" y="76200"/>
                </a:lnTo>
              </a:path>
            </a:pathLst>
          </a:cu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40" name="Picture 4" descr="C:\Users\norman\Documents\QAA\chrissi.jpg"/>
          <p:cNvPicPr>
            <a:picLocks noChangeAspect="1" noChangeArrowheads="1"/>
          </p:cNvPicPr>
          <p:nvPr/>
        </p:nvPicPr>
        <p:blipFill>
          <a:blip r:embed="rId15" cstate="print"/>
          <a:srcRect/>
          <a:stretch>
            <a:fillRect/>
          </a:stretch>
        </p:blipFill>
        <p:spPr bwMode="auto">
          <a:xfrm>
            <a:off x="7308304" y="2636912"/>
            <a:ext cx="432048" cy="432048"/>
          </a:xfrm>
          <a:prstGeom prst="rect">
            <a:avLst/>
          </a:prstGeom>
          <a:noFill/>
        </p:spPr>
      </p:pic>
      <p:sp>
        <p:nvSpPr>
          <p:cNvPr id="47" name="TextBox 10"/>
          <p:cNvSpPr txBox="1">
            <a:spLocks noChangeArrowheads="1"/>
          </p:cNvSpPr>
          <p:nvPr/>
        </p:nvSpPr>
        <p:spPr bwMode="auto">
          <a:xfrm>
            <a:off x="7828293" y="2492896"/>
            <a:ext cx="1352230" cy="1569660"/>
          </a:xfrm>
          <a:prstGeom prst="rect">
            <a:avLst/>
          </a:prstGeom>
          <a:noFill/>
          <a:ln w="9525">
            <a:noFill/>
            <a:miter lim="800000"/>
            <a:headEnd/>
            <a:tailEnd/>
          </a:ln>
        </p:spPr>
        <p:txBody>
          <a:bodyPr wrap="none">
            <a:spAutoFit/>
          </a:bodyPr>
          <a:lstStyle/>
          <a:p>
            <a:pPr algn="ctr"/>
            <a:r>
              <a:rPr lang="en-GB" sz="1200" b="1" dirty="0" smtClean="0"/>
              <a:t>8 Peer reviews of</a:t>
            </a:r>
          </a:p>
          <a:p>
            <a:pPr algn="ctr"/>
            <a:r>
              <a:rPr lang="en-GB" sz="1200" b="1" dirty="0" smtClean="0"/>
              <a:t>thinking/writing</a:t>
            </a:r>
          </a:p>
          <a:p>
            <a:pPr algn="ctr"/>
            <a:r>
              <a:rPr lang="en-GB" sz="1200" b="1" dirty="0" smtClean="0"/>
              <a:t>Gave me valuable </a:t>
            </a:r>
          </a:p>
          <a:p>
            <a:pPr algn="ctr"/>
            <a:r>
              <a:rPr lang="en-GB" sz="1200" b="1" dirty="0" smtClean="0"/>
              <a:t>feedback to </a:t>
            </a:r>
          </a:p>
          <a:p>
            <a:pPr algn="ctr"/>
            <a:r>
              <a:rPr lang="en-GB" sz="1200" b="1" dirty="0" smtClean="0"/>
              <a:t>challenge my </a:t>
            </a:r>
          </a:p>
          <a:p>
            <a:pPr algn="ctr"/>
            <a:r>
              <a:rPr lang="en-GB" sz="1200" b="1" dirty="0" smtClean="0"/>
              <a:t>assertions and </a:t>
            </a:r>
          </a:p>
          <a:p>
            <a:pPr algn="ctr"/>
            <a:r>
              <a:rPr lang="en-GB" sz="1200" b="1" dirty="0" smtClean="0"/>
              <a:t>improve my </a:t>
            </a:r>
          </a:p>
          <a:p>
            <a:pPr algn="ctr"/>
            <a:r>
              <a:rPr lang="en-GB" sz="1200" b="1" dirty="0" smtClean="0"/>
              <a:t>writing</a:t>
            </a:r>
          </a:p>
        </p:txBody>
      </p:sp>
      <p:sp>
        <p:nvSpPr>
          <p:cNvPr id="48" name="Freeform 47"/>
          <p:cNvSpPr/>
          <p:nvPr/>
        </p:nvSpPr>
        <p:spPr>
          <a:xfrm>
            <a:off x="4067944" y="2420888"/>
            <a:ext cx="4085605" cy="1284288"/>
          </a:xfrm>
          <a:custGeom>
            <a:avLst/>
            <a:gdLst>
              <a:gd name="connsiteX0" fmla="*/ 661988 w 4587875"/>
              <a:gd name="connsiteY0" fmla="*/ 15875 h 1284288"/>
              <a:gd name="connsiteX1" fmla="*/ 166688 w 4587875"/>
              <a:gd name="connsiteY1" fmla="*/ 644525 h 1284288"/>
              <a:gd name="connsiteX2" fmla="*/ 671513 w 4587875"/>
              <a:gd name="connsiteY2" fmla="*/ 1206500 h 1284288"/>
              <a:gd name="connsiteX3" fmla="*/ 4195763 w 4587875"/>
              <a:gd name="connsiteY3" fmla="*/ 1111250 h 1284288"/>
              <a:gd name="connsiteX4" fmla="*/ 3024188 w 4587875"/>
              <a:gd name="connsiteY4" fmla="*/ 854075 h 1284288"/>
              <a:gd name="connsiteX5" fmla="*/ 1195388 w 4587875"/>
              <a:gd name="connsiteY5" fmla="*/ 1139825 h 1284288"/>
              <a:gd name="connsiteX6" fmla="*/ 395288 w 4587875"/>
              <a:gd name="connsiteY6" fmla="*/ 1111250 h 1284288"/>
              <a:gd name="connsiteX7" fmla="*/ 204788 w 4587875"/>
              <a:gd name="connsiteY7" fmla="*/ 949325 h 1284288"/>
              <a:gd name="connsiteX8" fmla="*/ 261938 w 4587875"/>
              <a:gd name="connsiteY8" fmla="*/ 520700 h 1284288"/>
              <a:gd name="connsiteX9" fmla="*/ 671513 w 4587875"/>
              <a:gd name="connsiteY9" fmla="*/ 73025 h 1284288"/>
              <a:gd name="connsiteX10" fmla="*/ 671513 w 4587875"/>
              <a:gd name="connsiteY10" fmla="*/ 82550 h 1284288"/>
              <a:gd name="connsiteX11" fmla="*/ 681038 w 4587875"/>
              <a:gd name="connsiteY11" fmla="*/ 92075 h 12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875" h="1284288">
                <a:moveTo>
                  <a:pt x="661988" y="15875"/>
                </a:moveTo>
                <a:cubicBezTo>
                  <a:pt x="413544" y="230981"/>
                  <a:pt x="165101" y="446088"/>
                  <a:pt x="166688" y="644525"/>
                </a:cubicBezTo>
                <a:cubicBezTo>
                  <a:pt x="168275" y="842962"/>
                  <a:pt x="0" y="1128712"/>
                  <a:pt x="671513" y="1206500"/>
                </a:cubicBezTo>
                <a:cubicBezTo>
                  <a:pt x="1343026" y="1284288"/>
                  <a:pt x="3803651" y="1169987"/>
                  <a:pt x="4195763" y="1111250"/>
                </a:cubicBezTo>
                <a:cubicBezTo>
                  <a:pt x="4587875" y="1052513"/>
                  <a:pt x="3524250" y="849313"/>
                  <a:pt x="3024188" y="854075"/>
                </a:cubicBezTo>
                <a:cubicBezTo>
                  <a:pt x="2524126" y="858837"/>
                  <a:pt x="1633538" y="1096963"/>
                  <a:pt x="1195388" y="1139825"/>
                </a:cubicBezTo>
                <a:cubicBezTo>
                  <a:pt x="757238" y="1182687"/>
                  <a:pt x="560388" y="1143000"/>
                  <a:pt x="395288" y="1111250"/>
                </a:cubicBezTo>
                <a:cubicBezTo>
                  <a:pt x="230188" y="1079500"/>
                  <a:pt x="227013" y="1047750"/>
                  <a:pt x="204788" y="949325"/>
                </a:cubicBezTo>
                <a:cubicBezTo>
                  <a:pt x="182563" y="850900"/>
                  <a:pt x="184151" y="666750"/>
                  <a:pt x="261938" y="520700"/>
                </a:cubicBezTo>
                <a:cubicBezTo>
                  <a:pt x="339726" y="374650"/>
                  <a:pt x="603251" y="146050"/>
                  <a:pt x="671513" y="73025"/>
                </a:cubicBezTo>
                <a:cubicBezTo>
                  <a:pt x="739775" y="0"/>
                  <a:pt x="669926" y="79375"/>
                  <a:pt x="671513" y="82550"/>
                </a:cubicBezTo>
                <a:cubicBezTo>
                  <a:pt x="673100" y="85725"/>
                  <a:pt x="677069" y="88900"/>
                  <a:pt x="681038" y="92075"/>
                </a:cubicBezTo>
              </a:path>
            </a:pathLst>
          </a:cu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extBox 49"/>
          <p:cNvSpPr txBox="1"/>
          <p:nvPr/>
        </p:nvSpPr>
        <p:spPr>
          <a:xfrm>
            <a:off x="3419872" y="548680"/>
            <a:ext cx="2232248" cy="646331"/>
          </a:xfrm>
          <a:prstGeom prst="rect">
            <a:avLst/>
          </a:prstGeom>
          <a:noFill/>
        </p:spPr>
        <p:txBody>
          <a:bodyPr wrap="square" rtlCol="0">
            <a:spAutoFit/>
          </a:bodyPr>
          <a:lstStyle/>
          <a:p>
            <a:r>
              <a:rPr lang="en-GB" sz="1200" b="1" dirty="0" smtClean="0"/>
              <a:t>3 Creating my own narrative of my process for the purpose of identifying own creativity</a:t>
            </a:r>
          </a:p>
        </p:txBody>
      </p:sp>
      <p:sp>
        <p:nvSpPr>
          <p:cNvPr id="51" name="TextBox 10"/>
          <p:cNvSpPr txBox="1">
            <a:spLocks noChangeArrowheads="1"/>
          </p:cNvSpPr>
          <p:nvPr/>
        </p:nvSpPr>
        <p:spPr bwMode="auto">
          <a:xfrm>
            <a:off x="3203848" y="3429000"/>
            <a:ext cx="1800200" cy="646331"/>
          </a:xfrm>
          <a:prstGeom prst="rect">
            <a:avLst/>
          </a:prstGeom>
          <a:noFill/>
          <a:ln w="9525">
            <a:noFill/>
            <a:miter lim="800000"/>
            <a:headEnd/>
            <a:tailEnd/>
          </a:ln>
        </p:spPr>
        <p:txBody>
          <a:bodyPr wrap="square">
            <a:spAutoFit/>
          </a:bodyPr>
          <a:lstStyle/>
          <a:p>
            <a:pPr algn="ctr"/>
            <a:r>
              <a:rPr lang="en-GB" sz="1200" b="1" dirty="0" smtClean="0"/>
              <a:t>5 Created questionnaire which JW posted on-line </a:t>
            </a:r>
          </a:p>
          <a:p>
            <a:pPr algn="ctr"/>
            <a:r>
              <a:rPr lang="en-GB" sz="1200" b="1" dirty="0" smtClean="0"/>
              <a:t>and processed results</a:t>
            </a:r>
          </a:p>
        </p:txBody>
      </p:sp>
      <p:pic>
        <p:nvPicPr>
          <p:cNvPr id="6146" name="Picture 2" descr="C:\Users\norman\Documents\CHALKMOUNTAIN KEY INFORMATION\CARTOONS\KIBOKO\GREATIVITY &amp; DEVELOPMENT\creativity and development narrative.gif"/>
          <p:cNvPicPr>
            <a:picLocks noChangeAspect="1" noChangeArrowheads="1"/>
          </p:cNvPicPr>
          <p:nvPr/>
        </p:nvPicPr>
        <p:blipFill>
          <a:blip r:embed="rId18" cstate="print"/>
          <a:srcRect/>
          <a:stretch>
            <a:fillRect/>
          </a:stretch>
        </p:blipFill>
        <p:spPr bwMode="auto">
          <a:xfrm>
            <a:off x="7236296" y="1412776"/>
            <a:ext cx="1691680" cy="1080120"/>
          </a:xfrm>
          <a:prstGeom prst="rect">
            <a:avLst/>
          </a:prstGeom>
          <a:noFill/>
        </p:spPr>
      </p:pic>
      <p:pic>
        <p:nvPicPr>
          <p:cNvPr id="6147" name="Picture 3"/>
          <p:cNvPicPr>
            <a:picLocks noChangeAspect="1" noChangeArrowheads="1"/>
          </p:cNvPicPr>
          <p:nvPr/>
        </p:nvPicPr>
        <p:blipFill>
          <a:blip r:embed="rId19" cstate="print"/>
          <a:srcRect/>
          <a:stretch>
            <a:fillRect/>
          </a:stretch>
        </p:blipFill>
        <p:spPr bwMode="auto">
          <a:xfrm>
            <a:off x="3563888" y="4149080"/>
            <a:ext cx="1296144" cy="1458162"/>
          </a:xfrm>
          <a:prstGeom prst="rect">
            <a:avLst/>
          </a:prstGeom>
          <a:noFill/>
          <a:ln w="9525">
            <a:noFill/>
            <a:miter lim="800000"/>
            <a:headEnd/>
            <a:tailEnd/>
          </a:ln>
        </p:spPr>
      </p:pic>
      <p:sp>
        <p:nvSpPr>
          <p:cNvPr id="54" name="Freeform 53"/>
          <p:cNvSpPr/>
          <p:nvPr/>
        </p:nvSpPr>
        <p:spPr>
          <a:xfrm>
            <a:off x="3974495" y="2467429"/>
            <a:ext cx="2227943" cy="2842380"/>
          </a:xfrm>
          <a:custGeom>
            <a:avLst/>
            <a:gdLst>
              <a:gd name="connsiteX0" fmla="*/ 670076 w 2227943"/>
              <a:gd name="connsiteY0" fmla="*/ 72571 h 2842380"/>
              <a:gd name="connsiteX1" fmla="*/ 249162 w 2227943"/>
              <a:gd name="connsiteY1" fmla="*/ 1915885 h 2842380"/>
              <a:gd name="connsiteX2" fmla="*/ 1569962 w 2227943"/>
              <a:gd name="connsiteY2" fmla="*/ 1611085 h 2842380"/>
              <a:gd name="connsiteX3" fmla="*/ 2223105 w 2227943"/>
              <a:gd name="connsiteY3" fmla="*/ 2815771 h 2842380"/>
              <a:gd name="connsiteX4" fmla="*/ 1598991 w 2227943"/>
              <a:gd name="connsiteY4" fmla="*/ 1770742 h 2842380"/>
              <a:gd name="connsiteX5" fmla="*/ 510419 w 2227943"/>
              <a:gd name="connsiteY5" fmla="*/ 2090057 h 2842380"/>
              <a:gd name="connsiteX6" fmla="*/ 31448 w 2227943"/>
              <a:gd name="connsiteY6" fmla="*/ 1814285 h 2842380"/>
              <a:gd name="connsiteX7" fmla="*/ 699105 w 2227943"/>
              <a:gd name="connsiteY7" fmla="*/ 0 h 2842380"/>
              <a:gd name="connsiteX8" fmla="*/ 699105 w 2227943"/>
              <a:gd name="connsiteY8" fmla="*/ 0 h 284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943" h="2842380">
                <a:moveTo>
                  <a:pt x="670076" y="72571"/>
                </a:moveTo>
                <a:cubicBezTo>
                  <a:pt x="384628" y="866018"/>
                  <a:pt x="99181" y="1659466"/>
                  <a:pt x="249162" y="1915885"/>
                </a:cubicBezTo>
                <a:cubicBezTo>
                  <a:pt x="399143" y="2172304"/>
                  <a:pt x="1240972" y="1461104"/>
                  <a:pt x="1569962" y="1611085"/>
                </a:cubicBezTo>
                <a:cubicBezTo>
                  <a:pt x="1898952" y="1761066"/>
                  <a:pt x="2218267" y="2789162"/>
                  <a:pt x="2223105" y="2815771"/>
                </a:cubicBezTo>
                <a:cubicBezTo>
                  <a:pt x="2227943" y="2842380"/>
                  <a:pt x="1884439" y="1891694"/>
                  <a:pt x="1598991" y="1770742"/>
                </a:cubicBezTo>
                <a:cubicBezTo>
                  <a:pt x="1313543" y="1649790"/>
                  <a:pt x="771676" y="2082800"/>
                  <a:pt x="510419" y="2090057"/>
                </a:cubicBezTo>
                <a:cubicBezTo>
                  <a:pt x="249162" y="2097314"/>
                  <a:pt x="0" y="2162628"/>
                  <a:pt x="31448" y="1814285"/>
                </a:cubicBezTo>
                <a:cubicBezTo>
                  <a:pt x="62896" y="1465942"/>
                  <a:pt x="699105" y="0"/>
                  <a:pt x="699105" y="0"/>
                </a:cubicBezTo>
                <a:lnTo>
                  <a:pt x="699105"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Freeform 54"/>
          <p:cNvSpPr/>
          <p:nvPr/>
        </p:nvSpPr>
        <p:spPr>
          <a:xfrm>
            <a:off x="4180114" y="2448076"/>
            <a:ext cx="4489753" cy="3103638"/>
          </a:xfrm>
          <a:custGeom>
            <a:avLst/>
            <a:gdLst>
              <a:gd name="connsiteX0" fmla="*/ 464457 w 4489753"/>
              <a:gd name="connsiteY0" fmla="*/ 149981 h 3103638"/>
              <a:gd name="connsiteX1" fmla="*/ 130629 w 4489753"/>
              <a:gd name="connsiteY1" fmla="*/ 687010 h 3103638"/>
              <a:gd name="connsiteX2" fmla="*/ 1248229 w 4489753"/>
              <a:gd name="connsiteY2" fmla="*/ 1427238 h 3103638"/>
              <a:gd name="connsiteX3" fmla="*/ 3091543 w 4489753"/>
              <a:gd name="connsiteY3" fmla="*/ 1804610 h 3103638"/>
              <a:gd name="connsiteX4" fmla="*/ 4180115 w 4489753"/>
              <a:gd name="connsiteY4" fmla="*/ 2036838 h 3103638"/>
              <a:gd name="connsiteX5" fmla="*/ 4412343 w 4489753"/>
              <a:gd name="connsiteY5" fmla="*/ 3081867 h 3103638"/>
              <a:gd name="connsiteX6" fmla="*/ 4078515 w 4489753"/>
              <a:gd name="connsiteY6" fmla="*/ 2167467 h 3103638"/>
              <a:gd name="connsiteX7" fmla="*/ 1944915 w 4489753"/>
              <a:gd name="connsiteY7" fmla="*/ 1688495 h 3103638"/>
              <a:gd name="connsiteX8" fmla="*/ 348343 w 4489753"/>
              <a:gd name="connsiteY8" fmla="*/ 1093410 h 3103638"/>
              <a:gd name="connsiteX9" fmla="*/ 29029 w 4489753"/>
              <a:gd name="connsiteY9" fmla="*/ 527353 h 3103638"/>
              <a:gd name="connsiteX10" fmla="*/ 464457 w 4489753"/>
              <a:gd name="connsiteY10" fmla="*/ 77410 h 3103638"/>
              <a:gd name="connsiteX11" fmla="*/ 464457 w 4489753"/>
              <a:gd name="connsiteY11" fmla="*/ 62895 h 310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89753" h="3103638">
                <a:moveTo>
                  <a:pt x="464457" y="149981"/>
                </a:moveTo>
                <a:cubicBezTo>
                  <a:pt x="232228" y="312057"/>
                  <a:pt x="0" y="474134"/>
                  <a:pt x="130629" y="687010"/>
                </a:cubicBezTo>
                <a:cubicBezTo>
                  <a:pt x="261258" y="899886"/>
                  <a:pt x="754743" y="1240971"/>
                  <a:pt x="1248229" y="1427238"/>
                </a:cubicBezTo>
                <a:cubicBezTo>
                  <a:pt x="1741715" y="1613505"/>
                  <a:pt x="3091543" y="1804610"/>
                  <a:pt x="3091543" y="1804610"/>
                </a:cubicBezTo>
                <a:cubicBezTo>
                  <a:pt x="3580191" y="1906210"/>
                  <a:pt x="3959982" y="1823962"/>
                  <a:pt x="4180115" y="2036838"/>
                </a:cubicBezTo>
                <a:cubicBezTo>
                  <a:pt x="4400248" y="2249714"/>
                  <a:pt x="4429276" y="3060096"/>
                  <a:pt x="4412343" y="3081867"/>
                </a:cubicBezTo>
                <a:cubicBezTo>
                  <a:pt x="4395410" y="3103638"/>
                  <a:pt x="4489753" y="2399696"/>
                  <a:pt x="4078515" y="2167467"/>
                </a:cubicBezTo>
                <a:cubicBezTo>
                  <a:pt x="3667277" y="1935238"/>
                  <a:pt x="2566610" y="1867505"/>
                  <a:pt x="1944915" y="1688495"/>
                </a:cubicBezTo>
                <a:cubicBezTo>
                  <a:pt x="1323220" y="1509485"/>
                  <a:pt x="667657" y="1286934"/>
                  <a:pt x="348343" y="1093410"/>
                </a:cubicBezTo>
                <a:cubicBezTo>
                  <a:pt x="29029" y="899886"/>
                  <a:pt x="9677" y="696686"/>
                  <a:pt x="29029" y="527353"/>
                </a:cubicBezTo>
                <a:cubicBezTo>
                  <a:pt x="48381" y="358020"/>
                  <a:pt x="391886" y="154820"/>
                  <a:pt x="464457" y="77410"/>
                </a:cubicBezTo>
                <a:cubicBezTo>
                  <a:pt x="537028" y="0"/>
                  <a:pt x="500742" y="31447"/>
                  <a:pt x="464457" y="6289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56" name="Picture 3" descr="C:\Users\norman\Documents\CHALKMOUNTAIN KEY INFORMATION\CARTOONS\KIBOKO\ECOLOGIES\LEARNING ECOLOGY KEY FEATURES.gif"/>
          <p:cNvPicPr>
            <a:picLocks noChangeAspect="1" noChangeArrowheads="1"/>
          </p:cNvPicPr>
          <p:nvPr/>
        </p:nvPicPr>
        <p:blipFill>
          <a:blip r:embed="rId20" cstate="print"/>
          <a:srcRect/>
          <a:stretch>
            <a:fillRect/>
          </a:stretch>
        </p:blipFill>
        <p:spPr bwMode="auto">
          <a:xfrm>
            <a:off x="3491880" y="1196752"/>
            <a:ext cx="1431058" cy="864096"/>
          </a:xfrm>
          <a:prstGeom prst="rect">
            <a:avLst/>
          </a:prstGeom>
          <a:noFill/>
        </p:spPr>
      </p:pic>
      <p:sp>
        <p:nvSpPr>
          <p:cNvPr id="57" name="Freeform 56"/>
          <p:cNvSpPr/>
          <p:nvPr/>
        </p:nvSpPr>
        <p:spPr>
          <a:xfrm>
            <a:off x="3887409" y="834572"/>
            <a:ext cx="745067" cy="2426304"/>
          </a:xfrm>
          <a:custGeom>
            <a:avLst/>
            <a:gdLst>
              <a:gd name="connsiteX0" fmla="*/ 728134 w 745067"/>
              <a:gd name="connsiteY0" fmla="*/ 1690914 h 2426304"/>
              <a:gd name="connsiteX1" fmla="*/ 321734 w 745067"/>
              <a:gd name="connsiteY1" fmla="*/ 2344057 h 2426304"/>
              <a:gd name="connsiteX2" fmla="*/ 74991 w 745067"/>
              <a:gd name="connsiteY2" fmla="*/ 1487714 h 2426304"/>
              <a:gd name="connsiteX3" fmla="*/ 45962 w 745067"/>
              <a:gd name="connsiteY3" fmla="*/ 312057 h 2426304"/>
              <a:gd name="connsiteX4" fmla="*/ 350762 w 745067"/>
              <a:gd name="connsiteY4" fmla="*/ 108857 h 2426304"/>
              <a:gd name="connsiteX5" fmla="*/ 350762 w 745067"/>
              <a:gd name="connsiteY5" fmla="*/ 965199 h 2426304"/>
              <a:gd name="connsiteX6" fmla="*/ 220134 w 745067"/>
              <a:gd name="connsiteY6" fmla="*/ 2300514 h 2426304"/>
              <a:gd name="connsiteX7" fmla="*/ 728134 w 745067"/>
              <a:gd name="connsiteY7" fmla="*/ 1690914 h 242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067" h="2426304">
                <a:moveTo>
                  <a:pt x="728134" y="1690914"/>
                </a:moveTo>
                <a:cubicBezTo>
                  <a:pt x="745067" y="1698171"/>
                  <a:pt x="430591" y="2377924"/>
                  <a:pt x="321734" y="2344057"/>
                </a:cubicBezTo>
                <a:cubicBezTo>
                  <a:pt x="212877" y="2310190"/>
                  <a:pt x="120953" y="1826381"/>
                  <a:pt x="74991" y="1487714"/>
                </a:cubicBezTo>
                <a:cubicBezTo>
                  <a:pt x="29029" y="1149047"/>
                  <a:pt x="0" y="541867"/>
                  <a:pt x="45962" y="312057"/>
                </a:cubicBezTo>
                <a:cubicBezTo>
                  <a:pt x="91924" y="82248"/>
                  <a:pt x="299962" y="0"/>
                  <a:pt x="350762" y="108857"/>
                </a:cubicBezTo>
                <a:cubicBezTo>
                  <a:pt x="401562" y="217714"/>
                  <a:pt x="372533" y="599923"/>
                  <a:pt x="350762" y="965199"/>
                </a:cubicBezTo>
                <a:cubicBezTo>
                  <a:pt x="328991" y="1330475"/>
                  <a:pt x="159658" y="2174724"/>
                  <a:pt x="220134" y="2300514"/>
                </a:cubicBezTo>
                <a:cubicBezTo>
                  <a:pt x="280610" y="2426304"/>
                  <a:pt x="711201" y="1683657"/>
                  <a:pt x="728134" y="1690914"/>
                </a:cubicBezTo>
                <a:close/>
              </a:path>
            </a:pathLst>
          </a:custGeom>
          <a:ln w="25400">
            <a:solidFill>
              <a:schemeClr val="bg1">
                <a:lumMod val="65000"/>
              </a:schemeClr>
            </a:solidFill>
          </a:ln>
        </p:spPr>
        <p:txBody>
          <a:bodyPr rtlCol="0" anchor="ctr">
            <a:spAutoFit/>
          </a:bodyPr>
          <a:lstStyle/>
          <a:p>
            <a:pPr algn="ctr"/>
            <a:endParaRPr lang="en-GB" dirty="0" smtClean="0"/>
          </a:p>
        </p:txBody>
      </p:sp>
      <p:sp>
        <p:nvSpPr>
          <p:cNvPr id="59" name="Freeform 58"/>
          <p:cNvSpPr/>
          <p:nvPr/>
        </p:nvSpPr>
        <p:spPr>
          <a:xfrm>
            <a:off x="4513943" y="1562705"/>
            <a:ext cx="3628572" cy="1195009"/>
          </a:xfrm>
          <a:custGeom>
            <a:avLst/>
            <a:gdLst>
              <a:gd name="connsiteX0" fmla="*/ 0 w 3628572"/>
              <a:gd name="connsiteY0" fmla="*/ 1195009 h 1195009"/>
              <a:gd name="connsiteX1" fmla="*/ 580571 w 3628572"/>
              <a:gd name="connsiteY1" fmla="*/ 425752 h 1195009"/>
              <a:gd name="connsiteX2" fmla="*/ 1451428 w 3628572"/>
              <a:gd name="connsiteY2" fmla="*/ 106438 h 1195009"/>
              <a:gd name="connsiteX3" fmla="*/ 1901371 w 3628572"/>
              <a:gd name="connsiteY3" fmla="*/ 614438 h 1195009"/>
              <a:gd name="connsiteX4" fmla="*/ 3323771 w 3628572"/>
              <a:gd name="connsiteY4" fmla="*/ 62895 h 1195009"/>
              <a:gd name="connsiteX5" fmla="*/ 3396343 w 3628572"/>
              <a:gd name="connsiteY5" fmla="*/ 237066 h 1195009"/>
              <a:gd name="connsiteX6" fmla="*/ 1930400 w 3628572"/>
              <a:gd name="connsiteY6" fmla="*/ 657981 h 1195009"/>
              <a:gd name="connsiteX7" fmla="*/ 1524000 w 3628572"/>
              <a:gd name="connsiteY7" fmla="*/ 149981 h 1195009"/>
              <a:gd name="connsiteX8" fmla="*/ 769257 w 3628572"/>
              <a:gd name="connsiteY8" fmla="*/ 382209 h 1195009"/>
              <a:gd name="connsiteX9" fmla="*/ 145143 w 3628572"/>
              <a:gd name="connsiteY9" fmla="*/ 1093409 h 1195009"/>
              <a:gd name="connsiteX10" fmla="*/ 145143 w 3628572"/>
              <a:gd name="connsiteY10" fmla="*/ 1093409 h 11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28572" h="1195009">
                <a:moveTo>
                  <a:pt x="0" y="1195009"/>
                </a:moveTo>
                <a:cubicBezTo>
                  <a:pt x="169333" y="901095"/>
                  <a:pt x="338666" y="607181"/>
                  <a:pt x="580571" y="425752"/>
                </a:cubicBezTo>
                <a:cubicBezTo>
                  <a:pt x="822476" y="244324"/>
                  <a:pt x="1231295" y="74990"/>
                  <a:pt x="1451428" y="106438"/>
                </a:cubicBezTo>
                <a:cubicBezTo>
                  <a:pt x="1671561" y="137886"/>
                  <a:pt x="1589314" y="621695"/>
                  <a:pt x="1901371" y="614438"/>
                </a:cubicBezTo>
                <a:cubicBezTo>
                  <a:pt x="2213428" y="607181"/>
                  <a:pt x="3074609" y="125790"/>
                  <a:pt x="3323771" y="62895"/>
                </a:cubicBezTo>
                <a:cubicBezTo>
                  <a:pt x="3572933" y="0"/>
                  <a:pt x="3628572" y="137885"/>
                  <a:pt x="3396343" y="237066"/>
                </a:cubicBezTo>
                <a:cubicBezTo>
                  <a:pt x="3164115" y="336247"/>
                  <a:pt x="2242457" y="672495"/>
                  <a:pt x="1930400" y="657981"/>
                </a:cubicBezTo>
                <a:cubicBezTo>
                  <a:pt x="1618343" y="643467"/>
                  <a:pt x="1717524" y="195943"/>
                  <a:pt x="1524000" y="149981"/>
                </a:cubicBezTo>
                <a:cubicBezTo>
                  <a:pt x="1330476" y="104019"/>
                  <a:pt x="999067" y="224971"/>
                  <a:pt x="769257" y="382209"/>
                </a:cubicBezTo>
                <a:cubicBezTo>
                  <a:pt x="539448" y="539447"/>
                  <a:pt x="145143" y="1093409"/>
                  <a:pt x="145143" y="1093409"/>
                </a:cubicBezTo>
                <a:lnTo>
                  <a:pt x="145143" y="1093409"/>
                </a:lnTo>
              </a:path>
            </a:pathLst>
          </a:cu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Freeform 59"/>
          <p:cNvSpPr/>
          <p:nvPr/>
        </p:nvSpPr>
        <p:spPr>
          <a:xfrm>
            <a:off x="1979712" y="2492896"/>
            <a:ext cx="2792412" cy="3519487"/>
          </a:xfrm>
          <a:custGeom>
            <a:avLst/>
            <a:gdLst>
              <a:gd name="connsiteX0" fmla="*/ 2701925 w 2792412"/>
              <a:gd name="connsiteY0" fmla="*/ 125412 h 3519487"/>
              <a:gd name="connsiteX1" fmla="*/ 1958975 w 2792412"/>
              <a:gd name="connsiteY1" fmla="*/ 1258887 h 3519487"/>
              <a:gd name="connsiteX2" fmla="*/ 1282700 w 2792412"/>
              <a:gd name="connsiteY2" fmla="*/ 2154237 h 3519487"/>
              <a:gd name="connsiteX3" fmla="*/ 244475 w 2792412"/>
              <a:gd name="connsiteY3" fmla="*/ 2687637 h 3519487"/>
              <a:gd name="connsiteX4" fmla="*/ 15875 w 2792412"/>
              <a:gd name="connsiteY4" fmla="*/ 3049587 h 3519487"/>
              <a:gd name="connsiteX5" fmla="*/ 339725 w 2792412"/>
              <a:gd name="connsiteY5" fmla="*/ 3459162 h 3519487"/>
              <a:gd name="connsiteX6" fmla="*/ 1616075 w 2792412"/>
              <a:gd name="connsiteY6" fmla="*/ 2687637 h 3519487"/>
              <a:gd name="connsiteX7" fmla="*/ 2063750 w 2792412"/>
              <a:gd name="connsiteY7" fmla="*/ 1373187 h 3519487"/>
              <a:gd name="connsiteX8" fmla="*/ 2501900 w 2792412"/>
              <a:gd name="connsiteY8" fmla="*/ 506412 h 3519487"/>
              <a:gd name="connsiteX9" fmla="*/ 2701925 w 2792412"/>
              <a:gd name="connsiteY9" fmla="*/ 125412 h 351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2412" h="3519487">
                <a:moveTo>
                  <a:pt x="2701925" y="125412"/>
                </a:moveTo>
                <a:cubicBezTo>
                  <a:pt x="2611438" y="250824"/>
                  <a:pt x="2195512" y="920750"/>
                  <a:pt x="1958975" y="1258887"/>
                </a:cubicBezTo>
                <a:cubicBezTo>
                  <a:pt x="1722438" y="1597024"/>
                  <a:pt x="1568450" y="1916112"/>
                  <a:pt x="1282700" y="2154237"/>
                </a:cubicBezTo>
                <a:cubicBezTo>
                  <a:pt x="996950" y="2392362"/>
                  <a:pt x="455612" y="2538412"/>
                  <a:pt x="244475" y="2687637"/>
                </a:cubicBezTo>
                <a:cubicBezTo>
                  <a:pt x="33338" y="2836862"/>
                  <a:pt x="0" y="2921000"/>
                  <a:pt x="15875" y="3049587"/>
                </a:cubicBezTo>
                <a:cubicBezTo>
                  <a:pt x="31750" y="3178174"/>
                  <a:pt x="73025" y="3519487"/>
                  <a:pt x="339725" y="3459162"/>
                </a:cubicBezTo>
                <a:cubicBezTo>
                  <a:pt x="606425" y="3398837"/>
                  <a:pt x="1328738" y="3035300"/>
                  <a:pt x="1616075" y="2687637"/>
                </a:cubicBezTo>
                <a:cubicBezTo>
                  <a:pt x="1903413" y="2339975"/>
                  <a:pt x="1916112" y="1736725"/>
                  <a:pt x="2063750" y="1373187"/>
                </a:cubicBezTo>
                <a:cubicBezTo>
                  <a:pt x="2211388" y="1009649"/>
                  <a:pt x="2389188" y="712787"/>
                  <a:pt x="2501900" y="506412"/>
                </a:cubicBezTo>
                <a:cubicBezTo>
                  <a:pt x="2614612" y="300037"/>
                  <a:pt x="2792412" y="0"/>
                  <a:pt x="2701925" y="125412"/>
                </a:cubicBezTo>
                <a:close/>
              </a:path>
            </a:pathLst>
          </a:custGeom>
          <a:ln w="25400">
            <a:solidFill>
              <a:schemeClr val="bg1">
                <a:lumMod val="75000"/>
              </a:schemeClr>
            </a:solidFill>
          </a:ln>
        </p:spPr>
        <p:txBody>
          <a:bodyPr rtlCol="0" anchor="ctr">
            <a:spAutoFit/>
          </a:bodyPr>
          <a:lstStyle/>
          <a:p>
            <a:pPr algn="ctr"/>
            <a:endParaRPr lang="en-GB" dirty="0" smtClean="0"/>
          </a:p>
        </p:txBody>
      </p:sp>
      <p:pic>
        <p:nvPicPr>
          <p:cNvPr id="6149" name="Picture 5" descr="C:\Users\norman\Pictures\CREATIVITY\Macao.gif"/>
          <p:cNvPicPr>
            <a:picLocks noChangeAspect="1" noChangeArrowheads="1"/>
          </p:cNvPicPr>
          <p:nvPr/>
        </p:nvPicPr>
        <p:blipFill>
          <a:blip r:embed="rId21" cstate="print"/>
          <a:srcRect/>
          <a:stretch>
            <a:fillRect/>
          </a:stretch>
        </p:blipFill>
        <p:spPr bwMode="auto">
          <a:xfrm>
            <a:off x="1979712" y="692696"/>
            <a:ext cx="1403648" cy="1052736"/>
          </a:xfrm>
          <a:prstGeom prst="rect">
            <a:avLst/>
          </a:prstGeom>
          <a:noFill/>
        </p:spPr>
      </p:pic>
      <p:sp>
        <p:nvSpPr>
          <p:cNvPr id="62" name="TextBox 61"/>
          <p:cNvSpPr txBox="1"/>
          <p:nvPr/>
        </p:nvSpPr>
        <p:spPr>
          <a:xfrm>
            <a:off x="1907704" y="476672"/>
            <a:ext cx="1210011" cy="276999"/>
          </a:xfrm>
          <a:prstGeom prst="rect">
            <a:avLst/>
          </a:prstGeom>
          <a:noFill/>
        </p:spPr>
        <p:txBody>
          <a:bodyPr wrap="none" rtlCol="0">
            <a:spAutoFit/>
          </a:bodyPr>
          <a:lstStyle/>
          <a:p>
            <a:r>
              <a:rPr lang="en-GB" sz="1200" b="1" dirty="0" smtClean="0"/>
              <a:t>2 previous work</a:t>
            </a:r>
            <a:endParaRPr lang="en-GB" sz="1200" b="1" dirty="0"/>
          </a:p>
        </p:txBody>
      </p:sp>
      <p:sp>
        <p:nvSpPr>
          <p:cNvPr id="63" name="Freeform 62"/>
          <p:cNvSpPr/>
          <p:nvPr/>
        </p:nvSpPr>
        <p:spPr>
          <a:xfrm>
            <a:off x="532190" y="902305"/>
            <a:ext cx="4184953" cy="2264228"/>
          </a:xfrm>
          <a:custGeom>
            <a:avLst/>
            <a:gdLst>
              <a:gd name="connsiteX0" fmla="*/ 4126896 w 4184953"/>
              <a:gd name="connsiteY0" fmla="*/ 1681238 h 2264228"/>
              <a:gd name="connsiteX1" fmla="*/ 3430210 w 4184953"/>
              <a:gd name="connsiteY1" fmla="*/ 2145695 h 2264228"/>
              <a:gd name="connsiteX2" fmla="*/ 2777067 w 4184953"/>
              <a:gd name="connsiteY2" fmla="*/ 970038 h 2264228"/>
              <a:gd name="connsiteX3" fmla="*/ 933753 w 4184953"/>
              <a:gd name="connsiteY3" fmla="*/ 142724 h 2264228"/>
              <a:gd name="connsiteX4" fmla="*/ 193524 w 4184953"/>
              <a:gd name="connsiteY4" fmla="*/ 113695 h 2264228"/>
              <a:gd name="connsiteX5" fmla="*/ 2094896 w 4184953"/>
              <a:gd name="connsiteY5" fmla="*/ 636209 h 2264228"/>
              <a:gd name="connsiteX6" fmla="*/ 3009296 w 4184953"/>
              <a:gd name="connsiteY6" fmla="*/ 1332895 h 2264228"/>
              <a:gd name="connsiteX7" fmla="*/ 3502781 w 4184953"/>
              <a:gd name="connsiteY7" fmla="*/ 2145695 h 2264228"/>
              <a:gd name="connsiteX8" fmla="*/ 4083353 w 4184953"/>
              <a:gd name="connsiteY8" fmla="*/ 1811866 h 2264228"/>
              <a:gd name="connsiteX9" fmla="*/ 4112381 w 4184953"/>
              <a:gd name="connsiteY9" fmla="*/ 1811866 h 2264228"/>
              <a:gd name="connsiteX10" fmla="*/ 4155924 w 4184953"/>
              <a:gd name="connsiteY10" fmla="*/ 1811866 h 226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4953" h="2264228">
                <a:moveTo>
                  <a:pt x="4126896" y="1681238"/>
                </a:moveTo>
                <a:cubicBezTo>
                  <a:pt x="3891038" y="1972733"/>
                  <a:pt x="3655181" y="2264228"/>
                  <a:pt x="3430210" y="2145695"/>
                </a:cubicBezTo>
                <a:cubicBezTo>
                  <a:pt x="3205239" y="2027162"/>
                  <a:pt x="3193143" y="1303866"/>
                  <a:pt x="2777067" y="970038"/>
                </a:cubicBezTo>
                <a:cubicBezTo>
                  <a:pt x="2360991" y="636210"/>
                  <a:pt x="1364344" y="285448"/>
                  <a:pt x="933753" y="142724"/>
                </a:cubicBezTo>
                <a:cubicBezTo>
                  <a:pt x="503162" y="0"/>
                  <a:pt x="0" y="31448"/>
                  <a:pt x="193524" y="113695"/>
                </a:cubicBezTo>
                <a:cubicBezTo>
                  <a:pt x="387048" y="195942"/>
                  <a:pt x="1625601" y="433009"/>
                  <a:pt x="2094896" y="636209"/>
                </a:cubicBezTo>
                <a:cubicBezTo>
                  <a:pt x="2564191" y="839409"/>
                  <a:pt x="2774649" y="1081314"/>
                  <a:pt x="3009296" y="1332895"/>
                </a:cubicBezTo>
                <a:cubicBezTo>
                  <a:pt x="3243944" y="1584476"/>
                  <a:pt x="3323771" y="2065866"/>
                  <a:pt x="3502781" y="2145695"/>
                </a:cubicBezTo>
                <a:cubicBezTo>
                  <a:pt x="3681791" y="2225524"/>
                  <a:pt x="3981753" y="1867504"/>
                  <a:pt x="4083353" y="1811866"/>
                </a:cubicBezTo>
                <a:cubicBezTo>
                  <a:pt x="4184953" y="1756228"/>
                  <a:pt x="4112381" y="1811866"/>
                  <a:pt x="4112381" y="1811866"/>
                </a:cubicBezTo>
                <a:lnTo>
                  <a:pt x="4155924" y="1811866"/>
                </a:lnTo>
              </a:path>
            </a:pathLst>
          </a:cu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ransition spd="med">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07504" y="1412776"/>
          <a:ext cx="9036496"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979712" y="404664"/>
            <a:ext cx="5211683" cy="707886"/>
          </a:xfrm>
          <a:prstGeom prst="rect">
            <a:avLst/>
          </a:prstGeom>
          <a:noFill/>
        </p:spPr>
        <p:txBody>
          <a:bodyPr wrap="none" rtlCol="0">
            <a:spAutoFit/>
          </a:bodyPr>
          <a:lstStyle/>
          <a:p>
            <a:pPr algn="ctr"/>
            <a:r>
              <a:rPr lang="en-GB" sz="2000" b="1" dirty="0" smtClean="0">
                <a:latin typeface="Arial" pitchFamily="34" charset="0"/>
                <a:cs typeface="Arial" pitchFamily="34" charset="0"/>
              </a:rPr>
              <a:t>Distribution of creative effort within a </a:t>
            </a:r>
          </a:p>
          <a:p>
            <a:pPr algn="ctr"/>
            <a:r>
              <a:rPr lang="en-GB" sz="2000" b="1" dirty="0" smtClean="0">
                <a:latin typeface="Arial" pitchFamily="34" charset="0"/>
                <a:cs typeface="Arial" pitchFamily="34" charset="0"/>
              </a:rPr>
              <a:t>specific educational development project</a:t>
            </a:r>
            <a:endParaRPr lang="en-GB" sz="2000" b="1" dirty="0">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211960" y="4005064"/>
            <a:ext cx="914400" cy="914400"/>
          </a:xfrm>
          <a:prstGeom prst="ellipse">
            <a:avLst/>
          </a:prstGeom>
        </p:spPr>
        <p:txBody>
          <a:bodyPr rtlCol="0" anchor="ctr">
            <a:spAutoFit/>
          </a:bodyPr>
          <a:lstStyle/>
          <a:p>
            <a:pPr algn="ctr"/>
            <a:endParaRPr lang="en-GB" dirty="0" smtClean="0"/>
          </a:p>
        </p:txBody>
      </p:sp>
      <p:pic>
        <p:nvPicPr>
          <p:cNvPr id="6" name="Picture 3" descr="C:\Users\norman\Documents\CHALKMOUNTAIN KEY INFORMATION\CARTOONS\KIBOKO\GREATIVITY &amp; DEVELOPMENT\devleopment edit.jpg"/>
          <p:cNvPicPr>
            <a:picLocks noChangeAspect="1" noChangeArrowheads="1"/>
          </p:cNvPicPr>
          <p:nvPr/>
        </p:nvPicPr>
        <p:blipFill>
          <a:blip r:embed="rId2" cstate="print"/>
          <a:srcRect/>
          <a:stretch>
            <a:fillRect/>
          </a:stretch>
        </p:blipFill>
        <p:spPr bwMode="auto">
          <a:xfrm>
            <a:off x="0" y="2348880"/>
            <a:ext cx="9144000" cy="4509120"/>
          </a:xfrm>
          <a:prstGeom prst="rect">
            <a:avLst/>
          </a:prstGeom>
          <a:noFill/>
        </p:spPr>
      </p:pic>
      <p:sp>
        <p:nvSpPr>
          <p:cNvPr id="7" name="Rectangle 6"/>
          <p:cNvSpPr/>
          <p:nvPr/>
        </p:nvSpPr>
        <p:spPr>
          <a:xfrm>
            <a:off x="1979712" y="908720"/>
            <a:ext cx="1893467"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rgbClr val="95332B"/>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visioning</a:t>
            </a:r>
            <a:endParaRPr lang="en-US" sz="3600" b="1" cap="none" spc="0" dirty="0">
              <a:ln w="11430">
                <a:solidFill>
                  <a:srgbClr val="95332B"/>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Rectangle 7"/>
          <p:cNvSpPr/>
          <p:nvPr/>
        </p:nvSpPr>
        <p:spPr>
          <a:xfrm>
            <a:off x="1547664" y="1628800"/>
            <a:ext cx="3110724"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solidFill>
                    <a:srgbClr val="95332B"/>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research/enquiry</a:t>
            </a:r>
            <a:endParaRPr lang="en-US" sz="3200" b="1" cap="none" spc="0" dirty="0">
              <a:ln w="11430">
                <a:solidFill>
                  <a:srgbClr val="95332B"/>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2" name="Rectangle 11"/>
          <p:cNvSpPr/>
          <p:nvPr/>
        </p:nvSpPr>
        <p:spPr>
          <a:xfrm>
            <a:off x="324202" y="1124744"/>
            <a:ext cx="1431803"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rgbClr val="95332B"/>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design</a:t>
            </a:r>
            <a:endParaRPr lang="en-US" sz="3600" b="1" cap="none" spc="0" dirty="0">
              <a:ln w="11430">
                <a:solidFill>
                  <a:srgbClr val="95332B"/>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3" name="Rectangle 12"/>
          <p:cNvSpPr/>
          <p:nvPr/>
        </p:nvSpPr>
        <p:spPr>
          <a:xfrm>
            <a:off x="4788024" y="980728"/>
            <a:ext cx="936104" cy="70788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5332B"/>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selling </a:t>
            </a:r>
          </a:p>
          <a:p>
            <a:pPr algn="ctr"/>
            <a:r>
              <a:rPr lang="en-US" sz="2000" b="1" dirty="0" smtClean="0">
                <a:ln w="11430">
                  <a:solidFill>
                    <a:srgbClr val="95332B"/>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ideas</a:t>
            </a:r>
            <a:endParaRPr lang="en-US" sz="2000" b="1" cap="none" spc="0" dirty="0">
              <a:ln w="11430">
                <a:solidFill>
                  <a:srgbClr val="95332B"/>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4" name="Rectangle 13"/>
          <p:cNvSpPr/>
          <p:nvPr/>
        </p:nvSpPr>
        <p:spPr>
          <a:xfrm>
            <a:off x="601815" y="2276872"/>
            <a:ext cx="5614422"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solidFill>
                    <a:srgbClr val="95332B"/>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turning ideas into new practices</a:t>
            </a:r>
            <a:endParaRPr lang="en-US" sz="3200" b="1" cap="none" spc="0" dirty="0">
              <a:ln w="11430">
                <a:solidFill>
                  <a:srgbClr val="95332B"/>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5" name="Rectangle 14"/>
          <p:cNvSpPr/>
          <p:nvPr/>
        </p:nvSpPr>
        <p:spPr>
          <a:xfrm>
            <a:off x="3851920" y="2924944"/>
            <a:ext cx="4608512" cy="58477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200" b="1" dirty="0" smtClean="0">
                <a:ln w="11430">
                  <a:solidFill>
                    <a:srgbClr val="95332B"/>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Arial" pitchFamily="34" charset="0"/>
              </a:rPr>
              <a:t>forming new relationships</a:t>
            </a:r>
            <a:endParaRPr lang="en-US" sz="3200" b="1" cap="none" spc="0" dirty="0">
              <a:ln w="11430">
                <a:solidFill>
                  <a:srgbClr val="95332B"/>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Arial" pitchFamily="34" charset="0"/>
            </a:endParaRPr>
          </a:p>
        </p:txBody>
      </p:sp>
      <p:sp>
        <p:nvSpPr>
          <p:cNvPr id="16" name="Rectangle 15"/>
          <p:cNvSpPr/>
          <p:nvPr/>
        </p:nvSpPr>
        <p:spPr>
          <a:xfrm>
            <a:off x="2843808" y="4293096"/>
            <a:ext cx="4165372"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solidFill>
                    <a:srgbClr val="95332B"/>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working collaboratively</a:t>
            </a:r>
            <a:endParaRPr lang="en-US" sz="3200" b="1" cap="none" spc="0" dirty="0">
              <a:ln w="11430">
                <a:solidFill>
                  <a:srgbClr val="95332B"/>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7" name="Rectangle 16"/>
          <p:cNvSpPr/>
          <p:nvPr/>
        </p:nvSpPr>
        <p:spPr>
          <a:xfrm>
            <a:off x="6372200" y="1772816"/>
            <a:ext cx="1970475"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5332B"/>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managing others</a:t>
            </a:r>
            <a:endParaRPr lang="en-US" sz="2000" b="1" cap="none" spc="0" dirty="0">
              <a:ln w="11430">
                <a:solidFill>
                  <a:srgbClr val="95332B"/>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8" name="Rectangle 17"/>
          <p:cNvSpPr/>
          <p:nvPr/>
        </p:nvSpPr>
        <p:spPr>
          <a:xfrm>
            <a:off x="6732240" y="2348880"/>
            <a:ext cx="2112775" cy="40011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000" b="1" dirty="0" smtClean="0">
                <a:ln w="11430">
                  <a:solidFill>
                    <a:srgbClr val="95332B"/>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helping </a:t>
            </a:r>
            <a:r>
              <a:rPr lang="en-US" sz="2000" b="1" dirty="0" smtClean="0">
                <a:ln w="11430">
                  <a:solidFill>
                    <a:srgbClr val="95332B"/>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others</a:t>
            </a:r>
            <a:endParaRPr lang="en-US" sz="2000" b="1" cap="none" spc="0" dirty="0">
              <a:ln w="11430">
                <a:solidFill>
                  <a:srgbClr val="95332B"/>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9" name="Rectangle 18"/>
          <p:cNvSpPr/>
          <p:nvPr/>
        </p:nvSpPr>
        <p:spPr>
          <a:xfrm>
            <a:off x="971600" y="4077072"/>
            <a:ext cx="1381404"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5332B"/>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performing</a:t>
            </a:r>
            <a:endParaRPr lang="en-US" sz="2000" b="1" cap="none" spc="0" dirty="0">
              <a:ln w="11430">
                <a:solidFill>
                  <a:srgbClr val="95332B"/>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0" name="Rectangle 19"/>
          <p:cNvSpPr/>
          <p:nvPr/>
        </p:nvSpPr>
        <p:spPr>
          <a:xfrm>
            <a:off x="3203848" y="3717032"/>
            <a:ext cx="1292918"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5332B"/>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evaluating</a:t>
            </a:r>
            <a:endParaRPr lang="en-US" sz="2000" b="1" cap="none" spc="0" dirty="0">
              <a:ln w="11430">
                <a:solidFill>
                  <a:srgbClr val="95332B"/>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1" name="Rectangle 20"/>
          <p:cNvSpPr/>
          <p:nvPr/>
        </p:nvSpPr>
        <p:spPr>
          <a:xfrm>
            <a:off x="6300192" y="764704"/>
            <a:ext cx="2324675"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5332B"/>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finding &amp; managing </a:t>
            </a:r>
          </a:p>
          <a:p>
            <a:pPr algn="ctr"/>
            <a:r>
              <a:rPr lang="en-US" sz="2000" b="1" dirty="0" smtClean="0">
                <a:ln w="11430">
                  <a:solidFill>
                    <a:srgbClr val="95332B"/>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resources </a:t>
            </a:r>
            <a:endParaRPr lang="en-US" sz="2000" b="1" cap="none" spc="0" dirty="0">
              <a:ln w="11430">
                <a:solidFill>
                  <a:srgbClr val="95332B"/>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2" name="Rectangle 21"/>
          <p:cNvSpPr/>
          <p:nvPr/>
        </p:nvSpPr>
        <p:spPr>
          <a:xfrm>
            <a:off x="4932040" y="3717032"/>
            <a:ext cx="3439916"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5332B"/>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sharing / disseminating results</a:t>
            </a:r>
            <a:endParaRPr lang="en-US" sz="2000" b="1" cap="none" spc="0" dirty="0">
              <a:ln w="11430">
                <a:solidFill>
                  <a:srgbClr val="95332B"/>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3" name="TextBox 22"/>
          <p:cNvSpPr txBox="1"/>
          <p:nvPr/>
        </p:nvSpPr>
        <p:spPr>
          <a:xfrm>
            <a:off x="395536" y="260648"/>
            <a:ext cx="6407523" cy="461665"/>
          </a:xfrm>
          <a:prstGeom prst="rect">
            <a:avLst/>
          </a:prstGeom>
          <a:noFill/>
        </p:spPr>
        <p:txBody>
          <a:bodyPr wrap="none" rtlCol="0">
            <a:spAutoFit/>
          </a:bodyPr>
          <a:lstStyle/>
          <a:p>
            <a:r>
              <a:rPr lang="en-GB" sz="2400" b="1" dirty="0" smtClean="0">
                <a:latin typeface="Arial" pitchFamily="34" charset="0"/>
                <a:cs typeface="Arial" pitchFamily="34" charset="0"/>
              </a:rPr>
              <a:t>Creative effort in educational </a:t>
            </a:r>
            <a:r>
              <a:rPr lang="en-GB" sz="2400" b="1" dirty="0" smtClean="0">
                <a:latin typeface="Arial" pitchFamily="34" charset="0"/>
                <a:cs typeface="Arial" pitchFamily="34" charset="0"/>
              </a:rPr>
              <a:t>development</a:t>
            </a:r>
            <a:endParaRPr lang="en-GB" sz="2400" b="1" dirty="0">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476672"/>
            <a:ext cx="8352928" cy="523220"/>
          </a:xfrm>
          <a:prstGeom prst="rect">
            <a:avLst/>
          </a:prstGeom>
        </p:spPr>
        <p:txBody>
          <a:bodyPr wrap="square">
            <a:spAutoFit/>
          </a:bodyPr>
          <a:lstStyle/>
          <a:p>
            <a:pPr lvl="0" fontAlgn="base">
              <a:spcBef>
                <a:spcPct val="0"/>
              </a:spcBef>
              <a:spcAft>
                <a:spcPct val="0"/>
              </a:spcAft>
            </a:pPr>
            <a:r>
              <a:rPr lang="en-US" sz="2800" dirty="0" smtClean="0">
                <a:latin typeface="Arial" pitchFamily="34" charset="0"/>
                <a:ea typeface="ヒラギノ角ゴ Pro W3"/>
                <a:cs typeface="Arial" pitchFamily="34" charset="0"/>
              </a:rPr>
              <a:t>Factors that encourage creativity in development</a:t>
            </a:r>
          </a:p>
        </p:txBody>
      </p:sp>
      <p:sp>
        <p:nvSpPr>
          <p:cNvPr id="8" name="Rectangle 7"/>
          <p:cNvSpPr/>
          <p:nvPr/>
        </p:nvSpPr>
        <p:spPr>
          <a:xfrm>
            <a:off x="1763688" y="5589240"/>
            <a:ext cx="1401346" cy="830997"/>
          </a:xfrm>
          <a:prstGeom prst="rect">
            <a:avLst/>
          </a:prstGeom>
        </p:spPr>
        <p:txBody>
          <a:bodyPr wrap="none">
            <a:spAutoFit/>
          </a:bodyPr>
          <a:lstStyle/>
          <a:p>
            <a:pPr fontAlgn="base">
              <a:spcBef>
                <a:spcPct val="0"/>
              </a:spcBef>
              <a:spcAft>
                <a:spcPct val="0"/>
              </a:spcAft>
            </a:pPr>
            <a:r>
              <a:rPr lang="en-US" sz="2400" dirty="0" smtClean="0">
                <a:latin typeface="Arial" pitchFamily="34" charset="0"/>
                <a:ea typeface="ヒラギノ角ゴ Pro W3"/>
                <a:cs typeface="Arial" pitchFamily="34" charset="0"/>
              </a:rPr>
              <a:t>Personal</a:t>
            </a:r>
          </a:p>
          <a:p>
            <a:pPr lvl="0" fontAlgn="base">
              <a:spcBef>
                <a:spcPct val="0"/>
              </a:spcBef>
              <a:spcAft>
                <a:spcPct val="0"/>
              </a:spcAft>
            </a:pPr>
            <a:endParaRPr lang="en-US" sz="2400" dirty="0" smtClean="0">
              <a:latin typeface="Arial" pitchFamily="34" charset="0"/>
              <a:ea typeface="ヒラギノ角ゴ Pro W3" charset="0"/>
              <a:cs typeface="Arial" pitchFamily="34" charset="0"/>
            </a:endParaRPr>
          </a:p>
        </p:txBody>
      </p:sp>
      <p:sp>
        <p:nvSpPr>
          <p:cNvPr id="9" name="Rectangle 8"/>
          <p:cNvSpPr/>
          <p:nvPr/>
        </p:nvSpPr>
        <p:spPr>
          <a:xfrm>
            <a:off x="4716016" y="1628800"/>
            <a:ext cx="1382110" cy="830997"/>
          </a:xfrm>
          <a:prstGeom prst="rect">
            <a:avLst/>
          </a:prstGeom>
        </p:spPr>
        <p:txBody>
          <a:bodyPr wrap="none">
            <a:spAutoFit/>
          </a:bodyPr>
          <a:lstStyle/>
          <a:p>
            <a:pPr lvl="0"/>
            <a:r>
              <a:rPr lang="en-US" sz="2400" dirty="0" smtClean="0">
                <a:latin typeface="Arial" pitchFamily="34" charset="0"/>
                <a:ea typeface="ヒラギノ角ゴ Pro W3"/>
                <a:cs typeface="Arial" pitchFamily="34" charset="0"/>
              </a:rPr>
              <a:t>Process </a:t>
            </a:r>
          </a:p>
          <a:p>
            <a:endParaRPr lang="en-GB" sz="2400" dirty="0"/>
          </a:p>
        </p:txBody>
      </p:sp>
      <p:sp>
        <p:nvSpPr>
          <p:cNvPr id="10" name="Rectangle 9"/>
          <p:cNvSpPr/>
          <p:nvPr/>
        </p:nvSpPr>
        <p:spPr>
          <a:xfrm>
            <a:off x="4572000" y="5589240"/>
            <a:ext cx="4572000" cy="830997"/>
          </a:xfrm>
          <a:prstGeom prst="rect">
            <a:avLst/>
          </a:prstGeom>
        </p:spPr>
        <p:txBody>
          <a:bodyPr>
            <a:spAutoFit/>
          </a:bodyPr>
          <a:lstStyle/>
          <a:p>
            <a:pPr lvl="0" algn="ctr" eaLnBrk="0" fontAlgn="base" hangingPunct="0">
              <a:spcBef>
                <a:spcPct val="0"/>
              </a:spcBef>
              <a:spcAft>
                <a:spcPct val="0"/>
              </a:spcAft>
            </a:pPr>
            <a:r>
              <a:rPr lang="en-US" sz="2400" dirty="0" err="1" smtClean="0">
                <a:latin typeface="Arial" pitchFamily="34" charset="0"/>
                <a:ea typeface="ヒラギノ角ゴ Pro W3" charset="0"/>
                <a:cs typeface="Arial" pitchFamily="34" charset="0"/>
              </a:rPr>
              <a:t>Organisational</a:t>
            </a:r>
            <a:r>
              <a:rPr lang="en-US" sz="2400" dirty="0" smtClean="0">
                <a:latin typeface="Arial" pitchFamily="34" charset="0"/>
                <a:ea typeface="ヒラギノ角ゴ Pro W3" charset="0"/>
                <a:cs typeface="Arial" pitchFamily="34" charset="0"/>
              </a:rPr>
              <a:t>/managerial/</a:t>
            </a:r>
          </a:p>
          <a:p>
            <a:pPr lvl="0" algn="ctr" eaLnBrk="0" fontAlgn="base" hangingPunct="0">
              <a:spcBef>
                <a:spcPct val="0"/>
              </a:spcBef>
              <a:spcAft>
                <a:spcPct val="0"/>
              </a:spcAft>
            </a:pPr>
            <a:r>
              <a:rPr lang="en-US" sz="2400" dirty="0" smtClean="0">
                <a:latin typeface="Arial" pitchFamily="34" charset="0"/>
                <a:ea typeface="ヒラギノ角ゴ Pro W3" charset="0"/>
                <a:cs typeface="Arial" pitchFamily="34" charset="0"/>
              </a:rPr>
              <a:t>cultural/environmental</a:t>
            </a:r>
          </a:p>
        </p:txBody>
      </p:sp>
      <p:pic>
        <p:nvPicPr>
          <p:cNvPr id="12289" name="Picture 1" descr="C:\Users\norman\Pictures\CREATIVITY\environmental nourishers\Slide1.GIF"/>
          <p:cNvPicPr>
            <a:picLocks noChangeAspect="1" noChangeArrowheads="1"/>
          </p:cNvPicPr>
          <p:nvPr/>
        </p:nvPicPr>
        <p:blipFill>
          <a:blip r:embed="rId3" cstate="print"/>
          <a:srcRect/>
          <a:stretch>
            <a:fillRect/>
          </a:stretch>
        </p:blipFill>
        <p:spPr bwMode="auto">
          <a:xfrm>
            <a:off x="179512" y="1628800"/>
            <a:ext cx="4104456" cy="3078342"/>
          </a:xfrm>
          <a:prstGeom prst="rect">
            <a:avLst/>
          </a:prstGeom>
          <a:noFill/>
        </p:spPr>
      </p:pic>
      <p:sp>
        <p:nvSpPr>
          <p:cNvPr id="16" name="Isosceles Triangle 15"/>
          <p:cNvSpPr/>
          <p:nvPr/>
        </p:nvSpPr>
        <p:spPr>
          <a:xfrm>
            <a:off x="2267744" y="2132856"/>
            <a:ext cx="6120680" cy="3484900"/>
          </a:xfrm>
          <a:prstGeom prst="triangle">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w="25400">
            <a:solidFill>
              <a:schemeClr val="tx1"/>
            </a:solidFill>
          </a:ln>
        </p:spPr>
        <p:txBody>
          <a:bodyPr wrap="square" rtlCol="0" anchor="ctr">
            <a:spAutoFit/>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p:txBody>
      </p:sp>
      <p:sp>
        <p:nvSpPr>
          <p:cNvPr id="17" name="TextBox 16"/>
          <p:cNvSpPr txBox="1"/>
          <p:nvPr/>
        </p:nvSpPr>
        <p:spPr>
          <a:xfrm>
            <a:off x="611560" y="1628800"/>
            <a:ext cx="2969083" cy="369332"/>
          </a:xfrm>
          <a:prstGeom prst="rect">
            <a:avLst/>
          </a:prstGeom>
          <a:noFill/>
        </p:spPr>
        <p:txBody>
          <a:bodyPr wrap="none" rtlCol="0">
            <a:spAutoFit/>
          </a:bodyPr>
          <a:lstStyle/>
          <a:p>
            <a:r>
              <a:rPr lang="en-GB" b="1" dirty="0" err="1" smtClean="0"/>
              <a:t>Amabile’s</a:t>
            </a:r>
            <a:r>
              <a:rPr lang="en-GB" b="1" dirty="0" smtClean="0"/>
              <a:t> model of creativity</a:t>
            </a:r>
            <a:endParaRPr lang="en-GB" b="1" dirty="0"/>
          </a:p>
        </p:txBody>
      </p:sp>
    </p:spTree>
  </p:cSld>
  <p:clrMapOvr>
    <a:masterClrMapping/>
  </p:clrMapOvr>
  <p:transition spd="med">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404664"/>
            <a:ext cx="8352928" cy="523220"/>
          </a:xfrm>
          <a:prstGeom prst="rect">
            <a:avLst/>
          </a:prstGeom>
        </p:spPr>
        <p:txBody>
          <a:bodyPr wrap="square">
            <a:spAutoFit/>
          </a:bodyPr>
          <a:lstStyle/>
          <a:p>
            <a:pPr lvl="0" fontAlgn="base">
              <a:spcBef>
                <a:spcPct val="0"/>
              </a:spcBef>
              <a:spcAft>
                <a:spcPct val="0"/>
              </a:spcAft>
            </a:pPr>
            <a:r>
              <a:rPr lang="en-US" sz="2800" dirty="0" smtClean="0">
                <a:latin typeface="Arial" pitchFamily="34" charset="0"/>
                <a:ea typeface="ヒラギノ角ゴ Pro W3"/>
                <a:cs typeface="Arial" pitchFamily="34" charset="0"/>
              </a:rPr>
              <a:t>Factors that discourage creativity in development</a:t>
            </a:r>
          </a:p>
        </p:txBody>
      </p:sp>
      <p:sp>
        <p:nvSpPr>
          <p:cNvPr id="8" name="Rectangle 7"/>
          <p:cNvSpPr/>
          <p:nvPr/>
        </p:nvSpPr>
        <p:spPr>
          <a:xfrm>
            <a:off x="1187624" y="5805264"/>
            <a:ext cx="1486304" cy="461665"/>
          </a:xfrm>
          <a:prstGeom prst="rect">
            <a:avLst/>
          </a:prstGeom>
        </p:spPr>
        <p:txBody>
          <a:bodyPr wrap="none">
            <a:spAutoFit/>
          </a:bodyPr>
          <a:lstStyle/>
          <a:p>
            <a:pPr lvl="0" fontAlgn="base">
              <a:spcBef>
                <a:spcPct val="0"/>
              </a:spcBef>
              <a:spcAft>
                <a:spcPct val="0"/>
              </a:spcAft>
            </a:pPr>
            <a:r>
              <a:rPr lang="en-US" sz="2400" dirty="0" smtClean="0">
                <a:latin typeface="Arial" pitchFamily="34" charset="0"/>
                <a:ea typeface="ヒラギノ角ゴ Pro W3" charset="0"/>
                <a:cs typeface="Arial" pitchFamily="34" charset="0"/>
              </a:rPr>
              <a:t>Personal </a:t>
            </a:r>
          </a:p>
        </p:txBody>
      </p:sp>
      <p:sp>
        <p:nvSpPr>
          <p:cNvPr id="9" name="Rectangle 8"/>
          <p:cNvSpPr/>
          <p:nvPr/>
        </p:nvSpPr>
        <p:spPr>
          <a:xfrm>
            <a:off x="4499992" y="1412776"/>
            <a:ext cx="1967205" cy="830997"/>
          </a:xfrm>
          <a:prstGeom prst="rect">
            <a:avLst/>
          </a:prstGeom>
        </p:spPr>
        <p:txBody>
          <a:bodyPr wrap="none">
            <a:spAutoFit/>
          </a:bodyPr>
          <a:lstStyle/>
          <a:p>
            <a:pPr algn="ctr"/>
            <a:r>
              <a:rPr lang="en-US" sz="2400" dirty="0" smtClean="0">
                <a:latin typeface="Arial" pitchFamily="34" charset="0"/>
                <a:ea typeface="ヒラギノ角ゴ Pro W3" charset="0"/>
                <a:cs typeface="Arial" pitchFamily="34" charset="0"/>
              </a:rPr>
              <a:t>Relational / </a:t>
            </a:r>
          </a:p>
          <a:p>
            <a:pPr algn="ctr"/>
            <a:r>
              <a:rPr lang="en-US" sz="2400" dirty="0" smtClean="0">
                <a:latin typeface="Arial" pitchFamily="34" charset="0"/>
                <a:ea typeface="ヒラギノ角ゴ Pro W3" charset="0"/>
                <a:cs typeface="Arial" pitchFamily="34" charset="0"/>
              </a:rPr>
              <a:t>interpersonal</a:t>
            </a:r>
            <a:endParaRPr lang="en-GB" sz="2400" dirty="0"/>
          </a:p>
        </p:txBody>
      </p:sp>
      <p:sp>
        <p:nvSpPr>
          <p:cNvPr id="10" name="Rectangle 9"/>
          <p:cNvSpPr/>
          <p:nvPr/>
        </p:nvSpPr>
        <p:spPr>
          <a:xfrm>
            <a:off x="4355976" y="5733256"/>
            <a:ext cx="4572000" cy="830997"/>
          </a:xfrm>
          <a:prstGeom prst="rect">
            <a:avLst/>
          </a:prstGeom>
        </p:spPr>
        <p:txBody>
          <a:bodyPr>
            <a:spAutoFit/>
          </a:bodyPr>
          <a:lstStyle/>
          <a:p>
            <a:pPr lvl="0" algn="ctr" eaLnBrk="0" fontAlgn="base" hangingPunct="0">
              <a:spcBef>
                <a:spcPct val="0"/>
              </a:spcBef>
              <a:spcAft>
                <a:spcPct val="0"/>
              </a:spcAft>
            </a:pPr>
            <a:r>
              <a:rPr lang="en-US" sz="2400" dirty="0" err="1" smtClean="0">
                <a:latin typeface="Arial" pitchFamily="34" charset="0"/>
                <a:ea typeface="ヒラギノ角ゴ Pro W3" charset="0"/>
                <a:cs typeface="Arial" pitchFamily="34" charset="0"/>
              </a:rPr>
              <a:t>Organisational</a:t>
            </a:r>
            <a:r>
              <a:rPr lang="en-US" sz="2400" dirty="0" smtClean="0">
                <a:latin typeface="Arial" pitchFamily="34" charset="0"/>
                <a:ea typeface="ヒラギノ角ゴ Pro W3" charset="0"/>
                <a:cs typeface="Arial" pitchFamily="34" charset="0"/>
              </a:rPr>
              <a:t>/managerial/</a:t>
            </a:r>
          </a:p>
          <a:p>
            <a:pPr lvl="0" algn="ctr" eaLnBrk="0" fontAlgn="base" hangingPunct="0">
              <a:spcBef>
                <a:spcPct val="0"/>
              </a:spcBef>
              <a:spcAft>
                <a:spcPct val="0"/>
              </a:spcAft>
            </a:pPr>
            <a:r>
              <a:rPr lang="en-US" sz="2400" dirty="0" smtClean="0">
                <a:latin typeface="Arial" pitchFamily="34" charset="0"/>
                <a:ea typeface="ヒラギノ角ゴ Pro W3" charset="0"/>
                <a:cs typeface="Arial" pitchFamily="34" charset="0"/>
              </a:rPr>
              <a:t>cultural/environmental</a:t>
            </a:r>
          </a:p>
        </p:txBody>
      </p:sp>
      <p:pic>
        <p:nvPicPr>
          <p:cNvPr id="27649" name="Picture 1" descr="C:\Users\norman\Pictures\CREATIVITY\environmental nourishers\Slide1.GIF"/>
          <p:cNvPicPr>
            <a:picLocks noChangeAspect="1" noChangeArrowheads="1"/>
          </p:cNvPicPr>
          <p:nvPr/>
        </p:nvPicPr>
        <p:blipFill>
          <a:blip r:embed="rId3" cstate="print"/>
          <a:srcRect/>
          <a:stretch>
            <a:fillRect/>
          </a:stretch>
        </p:blipFill>
        <p:spPr bwMode="auto">
          <a:xfrm>
            <a:off x="323528" y="1844824"/>
            <a:ext cx="3899926" cy="2924944"/>
          </a:xfrm>
          <a:prstGeom prst="rect">
            <a:avLst/>
          </a:prstGeom>
          <a:noFill/>
        </p:spPr>
      </p:pic>
      <p:sp>
        <p:nvSpPr>
          <p:cNvPr id="14" name="Isosceles Triangle 13"/>
          <p:cNvSpPr/>
          <p:nvPr/>
        </p:nvSpPr>
        <p:spPr>
          <a:xfrm>
            <a:off x="2195736" y="2204864"/>
            <a:ext cx="6120680" cy="3484900"/>
          </a:xfrm>
          <a:prstGeom prst="triangle">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w="25400">
            <a:solidFill>
              <a:schemeClr val="tx1"/>
            </a:solidFill>
          </a:ln>
        </p:spPr>
        <p:txBody>
          <a:bodyPr wrap="square" rtlCol="0" anchor="ctr">
            <a:spAutoFit/>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p:txBody>
      </p:sp>
      <p:sp>
        <p:nvSpPr>
          <p:cNvPr id="15" name="TextBox 14"/>
          <p:cNvSpPr txBox="1"/>
          <p:nvPr/>
        </p:nvSpPr>
        <p:spPr>
          <a:xfrm>
            <a:off x="683568" y="1700808"/>
            <a:ext cx="2969083" cy="369332"/>
          </a:xfrm>
          <a:prstGeom prst="rect">
            <a:avLst/>
          </a:prstGeom>
          <a:noFill/>
        </p:spPr>
        <p:txBody>
          <a:bodyPr wrap="none" rtlCol="0">
            <a:spAutoFit/>
          </a:bodyPr>
          <a:lstStyle/>
          <a:p>
            <a:r>
              <a:rPr lang="en-GB" b="1" dirty="0" err="1" smtClean="0"/>
              <a:t>Amabile’s</a:t>
            </a:r>
            <a:r>
              <a:rPr lang="en-GB" b="1" dirty="0" smtClean="0"/>
              <a:t> model of creativity</a:t>
            </a:r>
            <a:endParaRPr lang="en-GB" b="1" dirty="0"/>
          </a:p>
        </p:txBody>
      </p:sp>
    </p:spTree>
  </p:cSld>
  <p:clrMapOvr>
    <a:masterClrMapping/>
  </p:clrMapOvr>
  <p:transition spd="med">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3" name="Picture 3" descr="C:\Users\norman\Pictures\CREATIVITY\FACTORS.gif"/>
          <p:cNvPicPr>
            <a:picLocks noChangeAspect="1" noChangeArrowheads="1"/>
          </p:cNvPicPr>
          <p:nvPr/>
        </p:nvPicPr>
        <p:blipFill>
          <a:blip r:embed="rId2" cstate="print"/>
          <a:srcRect/>
          <a:stretch>
            <a:fillRect/>
          </a:stretch>
        </p:blipFill>
        <p:spPr bwMode="auto">
          <a:xfrm>
            <a:off x="323528" y="548680"/>
            <a:ext cx="9073008" cy="7516216"/>
          </a:xfrm>
          <a:prstGeom prst="rect">
            <a:avLst/>
          </a:prstGeom>
          <a:noFill/>
        </p:spPr>
      </p:pic>
      <p:pic>
        <p:nvPicPr>
          <p:cNvPr id="6" name="Picture 4" descr="C:\Users\norman\Pictures\CREATIVITY\SCALE.gif"/>
          <p:cNvPicPr>
            <a:picLocks noChangeAspect="1" noChangeArrowheads="1"/>
          </p:cNvPicPr>
          <p:nvPr/>
        </p:nvPicPr>
        <p:blipFill>
          <a:blip r:embed="rId3" cstate="print"/>
          <a:srcRect/>
          <a:stretch>
            <a:fillRect/>
          </a:stretch>
        </p:blipFill>
        <p:spPr bwMode="auto">
          <a:xfrm>
            <a:off x="2915816" y="980728"/>
            <a:ext cx="3257550" cy="266700"/>
          </a:xfrm>
          <a:prstGeom prst="rect">
            <a:avLst/>
          </a:prstGeom>
          <a:noFill/>
        </p:spPr>
      </p:pic>
      <p:sp>
        <p:nvSpPr>
          <p:cNvPr id="133125" name="Rectangle 5"/>
          <p:cNvSpPr>
            <a:spLocks noChangeArrowheads="1"/>
          </p:cNvSpPr>
          <p:nvPr/>
        </p:nvSpPr>
        <p:spPr bwMode="auto">
          <a:xfrm>
            <a:off x="0" y="0"/>
            <a:ext cx="8481809"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i="0" u="none" strike="noStrike" cap="none" normalizeH="0" baseline="0" dirty="0" smtClean="0">
                <a:ln>
                  <a:noFill/>
                </a:ln>
                <a:solidFill>
                  <a:srgbClr val="000000"/>
                </a:solidFill>
                <a:effectLst/>
                <a:latin typeface="Arial" pitchFamily="34" charset="0"/>
                <a:ea typeface="Calibri" pitchFamily="34" charset="0"/>
                <a:cs typeface="Arial" pitchFamily="34" charset="0"/>
              </a:rPr>
              <a:t>With reference to your</a:t>
            </a:r>
            <a:r>
              <a:rPr kumimoji="0" lang="en-GB" i="0" u="none" strike="noStrike" cap="none" normalizeH="0" dirty="0" smtClean="0">
                <a:ln>
                  <a:noFill/>
                </a:ln>
                <a:solidFill>
                  <a:srgbClr val="000000"/>
                </a:solidFill>
                <a:effectLst/>
                <a:latin typeface="Arial" pitchFamily="34" charset="0"/>
                <a:ea typeface="Calibri" pitchFamily="34" charset="0"/>
                <a:cs typeface="Arial" pitchFamily="34" charset="0"/>
              </a:rPr>
              <a:t> development</a:t>
            </a:r>
            <a:r>
              <a:rPr kumimoji="0" lang="en-GB" i="0" u="none" strike="noStrike" cap="none" normalizeH="0" baseline="0" dirty="0" smtClean="0">
                <a:ln>
                  <a:noFill/>
                </a:ln>
                <a:solidFill>
                  <a:srgbClr val="000000"/>
                </a:solidFill>
                <a:effectLst/>
                <a:latin typeface="Arial" pitchFamily="34" charset="0"/>
                <a:ea typeface="Calibri" pitchFamily="34" charset="0"/>
                <a:cs typeface="Arial" pitchFamily="34" charset="0"/>
              </a:rPr>
              <a:t> project, please rate the extent to which each </a:t>
            </a:r>
          </a:p>
          <a:p>
            <a:pPr marL="0" marR="0" lvl="0" indent="0" algn="l" defTabSz="914400" rtl="0" eaLnBrk="1" fontAlgn="base" latinLnBrk="0" hangingPunct="1">
              <a:lnSpc>
                <a:spcPct val="100000"/>
              </a:lnSpc>
              <a:spcBef>
                <a:spcPct val="0"/>
              </a:spcBef>
              <a:spcAft>
                <a:spcPct val="0"/>
              </a:spcAft>
              <a:buClrTx/>
              <a:buSzTx/>
              <a:buFontTx/>
              <a:buNone/>
              <a:tabLst/>
            </a:pPr>
            <a:r>
              <a:rPr lang="en-GB" dirty="0" smtClean="0">
                <a:solidFill>
                  <a:srgbClr val="000000"/>
                </a:solidFill>
                <a:latin typeface="Arial" pitchFamily="34" charset="0"/>
                <a:ea typeface="Calibri" pitchFamily="34" charset="0"/>
                <a:cs typeface="Arial" pitchFamily="34" charset="0"/>
              </a:rPr>
              <a:t>factor</a:t>
            </a:r>
            <a:r>
              <a:rPr kumimoji="0" lang="en-GB" i="0" u="none" strike="noStrike" cap="none" normalizeH="0" dirty="0" smtClean="0">
                <a:ln>
                  <a:noFill/>
                </a:ln>
                <a:solidFill>
                  <a:srgbClr val="000000"/>
                </a:solidFill>
                <a:effectLst/>
                <a:latin typeface="Arial" pitchFamily="34" charset="0"/>
                <a:ea typeface="Calibri" pitchFamily="34" charset="0"/>
                <a:cs typeface="Arial" pitchFamily="34" charset="0"/>
              </a:rPr>
              <a:t> </a:t>
            </a:r>
            <a:r>
              <a:rPr kumimoji="0" lang="en-GB" i="0" u="none" strike="noStrike" cap="none" normalizeH="0" baseline="0" dirty="0" smtClean="0">
                <a:ln>
                  <a:noFill/>
                </a:ln>
                <a:solidFill>
                  <a:srgbClr val="000000"/>
                </a:solidFill>
                <a:effectLst/>
                <a:latin typeface="Arial" pitchFamily="34" charset="0"/>
                <a:ea typeface="Calibri" pitchFamily="34" charset="0"/>
                <a:cs typeface="Arial" pitchFamily="34" charset="0"/>
              </a:rPr>
              <a:t>was relevant to</a:t>
            </a:r>
            <a:r>
              <a:rPr kumimoji="0" lang="en-GB"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GB" i="0" u="none" strike="noStrike" cap="none" normalizeH="0" baseline="0" dirty="0" smtClean="0">
                <a:ln>
                  <a:noFill/>
                </a:ln>
                <a:solidFill>
                  <a:srgbClr val="000000"/>
                </a:solidFill>
                <a:effectLst/>
                <a:latin typeface="Arial" pitchFamily="34" charset="0"/>
                <a:ea typeface="Calibri" pitchFamily="34" charset="0"/>
                <a:cs typeface="Arial" pitchFamily="34" charset="0"/>
              </a:rPr>
              <a:t>your creativity and ability to be creative</a:t>
            </a:r>
          </a:p>
        </p:txBody>
      </p:sp>
      <p:sp>
        <p:nvSpPr>
          <p:cNvPr id="8" name="Rectangle 7"/>
          <p:cNvSpPr/>
          <p:nvPr/>
        </p:nvSpPr>
        <p:spPr>
          <a:xfrm>
            <a:off x="2267744" y="692696"/>
            <a:ext cx="4716016" cy="338554"/>
          </a:xfrm>
          <a:prstGeom prst="rect">
            <a:avLst/>
          </a:prstGeom>
        </p:spPr>
        <p:txBody>
          <a:bodyPr wrap="square">
            <a:spAutoFit/>
          </a:bodyPr>
          <a:lstStyle/>
          <a:p>
            <a:pPr lvl="0" fontAlgn="base">
              <a:spcBef>
                <a:spcPct val="0"/>
              </a:spcBef>
              <a:spcAft>
                <a:spcPct val="0"/>
              </a:spcAft>
            </a:pPr>
            <a:r>
              <a:rPr lang="en-GB" sz="1600" b="1" dirty="0" smtClean="0">
                <a:solidFill>
                  <a:srgbClr val="000000"/>
                </a:solidFill>
                <a:latin typeface="Arial" pitchFamily="34" charset="0"/>
                <a:ea typeface="Calibri" pitchFamily="34" charset="0"/>
                <a:cs typeface="Arial" pitchFamily="34" charset="0"/>
              </a:rPr>
              <a:t>least relevance                     greatest relevance </a:t>
            </a:r>
            <a:endParaRPr lang="en-GB" sz="1600" b="1" dirty="0" smtClean="0">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211960" y="4005064"/>
            <a:ext cx="914400" cy="914400"/>
          </a:xfrm>
          <a:prstGeom prst="ellipse">
            <a:avLst/>
          </a:prstGeom>
        </p:spPr>
        <p:txBody>
          <a:bodyPr rtlCol="0" anchor="ctr">
            <a:spAutoFit/>
          </a:bodyPr>
          <a:lstStyle/>
          <a:p>
            <a:pPr algn="ctr"/>
            <a:endParaRPr lang="en-GB" dirty="0" smtClean="0"/>
          </a:p>
        </p:txBody>
      </p:sp>
      <p:pic>
        <p:nvPicPr>
          <p:cNvPr id="6" name="Picture 3" descr="C:\Users\norman\Documents\CHALKMOUNTAIN KEY INFORMATION\CARTOONS\KIBOKO\GREATIVITY &amp; DEVELOPMENT\devleopment edit.jpg"/>
          <p:cNvPicPr>
            <a:picLocks noChangeAspect="1" noChangeArrowheads="1"/>
          </p:cNvPicPr>
          <p:nvPr/>
        </p:nvPicPr>
        <p:blipFill>
          <a:blip r:embed="rId2" cstate="print">
            <a:lum bright="-1000"/>
          </a:blip>
          <a:srcRect/>
          <a:stretch>
            <a:fillRect/>
          </a:stretch>
        </p:blipFill>
        <p:spPr bwMode="auto">
          <a:xfrm>
            <a:off x="0" y="3645024"/>
            <a:ext cx="9144000" cy="3212976"/>
          </a:xfrm>
          <a:prstGeom prst="rect">
            <a:avLst/>
          </a:prstGeom>
          <a:noFill/>
        </p:spPr>
      </p:pic>
      <p:sp>
        <p:nvSpPr>
          <p:cNvPr id="10" name="Rectangle 9"/>
          <p:cNvSpPr/>
          <p:nvPr/>
        </p:nvSpPr>
        <p:spPr>
          <a:xfrm>
            <a:off x="395536" y="0"/>
            <a:ext cx="8280920" cy="830997"/>
          </a:xfrm>
          <a:prstGeom prst="rect">
            <a:avLst/>
          </a:prstGeom>
        </p:spPr>
        <p:txBody>
          <a:bodyPr wrap="square">
            <a:spAutoFit/>
          </a:bodyPr>
          <a:lstStyle/>
          <a:p>
            <a:pPr lvl="0" fontAlgn="base">
              <a:spcBef>
                <a:spcPct val="0"/>
              </a:spcBef>
              <a:spcAft>
                <a:spcPct val="0"/>
              </a:spcAft>
            </a:pPr>
            <a:r>
              <a:rPr lang="en-GB" sz="2400" dirty="0" smtClean="0">
                <a:solidFill>
                  <a:srgbClr val="000000"/>
                </a:solidFill>
                <a:latin typeface="Arial" pitchFamily="34" charset="0"/>
                <a:ea typeface="Calibri" pitchFamily="34" charset="0"/>
                <a:cs typeface="Arial" pitchFamily="34" charset="0"/>
              </a:rPr>
              <a:t>Most important influences on</a:t>
            </a:r>
            <a:r>
              <a:rPr lang="en-GB" sz="2400" dirty="0" smtClean="0">
                <a:latin typeface="Arial" pitchFamily="34" charset="0"/>
                <a:ea typeface="Calibri" pitchFamily="34" charset="0"/>
                <a:cs typeface="Arial" pitchFamily="34" charset="0"/>
              </a:rPr>
              <a:t> developers’ </a:t>
            </a:r>
            <a:r>
              <a:rPr lang="en-GB" sz="2400" dirty="0" smtClean="0">
                <a:solidFill>
                  <a:srgbClr val="000000"/>
                </a:solidFill>
                <a:latin typeface="Arial" pitchFamily="34" charset="0"/>
                <a:ea typeface="Calibri" pitchFamily="34" charset="0"/>
                <a:cs typeface="Arial" pitchFamily="34" charset="0"/>
              </a:rPr>
              <a:t>creativity and ability to be creative (top two categories &gt;90%)</a:t>
            </a:r>
          </a:p>
        </p:txBody>
      </p:sp>
      <p:sp>
        <p:nvSpPr>
          <p:cNvPr id="11" name="Rectangle 10"/>
          <p:cNvSpPr/>
          <p:nvPr/>
        </p:nvSpPr>
        <p:spPr>
          <a:xfrm>
            <a:off x="467544" y="908720"/>
            <a:ext cx="6390456" cy="369332"/>
          </a:xfrm>
          <a:prstGeom prst="rect">
            <a:avLst/>
          </a:prstGeom>
        </p:spPr>
        <p:txBody>
          <a:bodyPr wrap="square">
            <a:spAutoFit/>
          </a:bodyPr>
          <a:lstStyle/>
          <a:p>
            <a:pPr>
              <a:spcAft>
                <a:spcPts val="0"/>
              </a:spcAft>
              <a:tabLst>
                <a:tab pos="457200" algn="l"/>
              </a:tabLst>
            </a:pPr>
            <a:r>
              <a:rPr lang="en-GB" dirty="0" smtClean="0">
                <a:latin typeface="Arial" pitchFamily="34" charset="0"/>
                <a:ea typeface="Times New Roman"/>
                <a:cs typeface="Arial" pitchFamily="34" charset="0"/>
              </a:rPr>
              <a:t>1 My ability to improvise as situations required</a:t>
            </a:r>
            <a:endParaRPr lang="en-GB" dirty="0">
              <a:latin typeface="Arial" pitchFamily="34" charset="0"/>
              <a:ea typeface="Times New Roman"/>
              <a:cs typeface="Arial" pitchFamily="34" charset="0"/>
            </a:endParaRPr>
          </a:p>
        </p:txBody>
      </p:sp>
      <p:sp>
        <p:nvSpPr>
          <p:cNvPr id="12" name="Rectangle 11"/>
          <p:cNvSpPr/>
          <p:nvPr/>
        </p:nvSpPr>
        <p:spPr>
          <a:xfrm>
            <a:off x="539552" y="1268760"/>
            <a:ext cx="9468544" cy="646331"/>
          </a:xfrm>
          <a:prstGeom prst="rect">
            <a:avLst/>
          </a:prstGeom>
        </p:spPr>
        <p:txBody>
          <a:bodyPr wrap="square">
            <a:spAutoFit/>
          </a:bodyPr>
          <a:lstStyle/>
          <a:p>
            <a:pPr>
              <a:spcAft>
                <a:spcPts val="0"/>
              </a:spcAft>
              <a:tabLst>
                <a:tab pos="457200" algn="l"/>
              </a:tabLst>
            </a:pPr>
            <a:r>
              <a:rPr lang="en-US" dirty="0" smtClean="0">
                <a:solidFill>
                  <a:srgbClr val="000000"/>
                </a:solidFill>
                <a:latin typeface="Arial" pitchFamily="34" charset="0"/>
                <a:ea typeface="Times New Roman"/>
                <a:cs typeface="Arial" pitchFamily="34" charset="0"/>
              </a:rPr>
              <a:t>2 My ability to combine, connect, </a:t>
            </a:r>
            <a:r>
              <a:rPr lang="en-US" dirty="0" err="1" smtClean="0">
                <a:solidFill>
                  <a:srgbClr val="000000"/>
                </a:solidFill>
                <a:latin typeface="Arial" pitchFamily="34" charset="0"/>
                <a:ea typeface="Times New Roman"/>
                <a:cs typeface="Arial" pitchFamily="34" charset="0"/>
              </a:rPr>
              <a:t>synthesise</a:t>
            </a:r>
            <a:r>
              <a:rPr lang="en-US" dirty="0" smtClean="0">
                <a:solidFill>
                  <a:srgbClr val="000000"/>
                </a:solidFill>
                <a:latin typeface="Arial" pitchFamily="34" charset="0"/>
                <a:ea typeface="Times New Roman"/>
                <a:cs typeface="Arial" pitchFamily="34" charset="0"/>
              </a:rPr>
              <a:t> information, ideas, situations to </a:t>
            </a:r>
          </a:p>
          <a:p>
            <a:pPr>
              <a:spcAft>
                <a:spcPts val="0"/>
              </a:spcAft>
              <a:tabLst>
                <a:tab pos="457200" algn="l"/>
              </a:tabLst>
            </a:pPr>
            <a:r>
              <a:rPr lang="en-US" dirty="0" smtClean="0">
                <a:solidFill>
                  <a:srgbClr val="000000"/>
                </a:solidFill>
                <a:latin typeface="Arial" pitchFamily="34" charset="0"/>
                <a:ea typeface="Times New Roman"/>
                <a:cs typeface="Arial" pitchFamily="34" charset="0"/>
              </a:rPr>
              <a:t>create new possibilities</a:t>
            </a:r>
            <a:endParaRPr lang="en-GB" dirty="0">
              <a:latin typeface="Arial" pitchFamily="34" charset="0"/>
              <a:ea typeface="Times New Roman"/>
              <a:cs typeface="Arial" pitchFamily="34" charset="0"/>
            </a:endParaRPr>
          </a:p>
        </p:txBody>
      </p:sp>
      <p:sp>
        <p:nvSpPr>
          <p:cNvPr id="13" name="Rectangle 12"/>
          <p:cNvSpPr/>
          <p:nvPr/>
        </p:nvSpPr>
        <p:spPr>
          <a:xfrm>
            <a:off x="539552" y="1916832"/>
            <a:ext cx="7416824" cy="369332"/>
          </a:xfrm>
          <a:prstGeom prst="rect">
            <a:avLst/>
          </a:prstGeom>
        </p:spPr>
        <p:txBody>
          <a:bodyPr wrap="square">
            <a:spAutoFit/>
          </a:bodyPr>
          <a:lstStyle/>
          <a:p>
            <a:r>
              <a:rPr lang="en-GB" dirty="0" smtClean="0">
                <a:solidFill>
                  <a:srgbClr val="000000"/>
                </a:solidFill>
                <a:latin typeface="Arial" pitchFamily="34" charset="0"/>
                <a:ea typeface="Times New Roman"/>
                <a:cs typeface="Arial" pitchFamily="34" charset="0"/>
              </a:rPr>
              <a:t>3 My enquiring disposition - curious, willing to explore and experiment </a:t>
            </a:r>
            <a:endParaRPr lang="en-GB" dirty="0"/>
          </a:p>
        </p:txBody>
      </p:sp>
      <p:sp>
        <p:nvSpPr>
          <p:cNvPr id="14" name="Rectangle 13"/>
          <p:cNvSpPr/>
          <p:nvPr/>
        </p:nvSpPr>
        <p:spPr>
          <a:xfrm>
            <a:off x="539552" y="2348880"/>
            <a:ext cx="7560840" cy="369332"/>
          </a:xfrm>
          <a:prstGeom prst="rect">
            <a:avLst/>
          </a:prstGeom>
        </p:spPr>
        <p:txBody>
          <a:bodyPr wrap="square">
            <a:spAutoFit/>
          </a:bodyPr>
          <a:lstStyle/>
          <a:p>
            <a:r>
              <a:rPr lang="en-GB" dirty="0" smtClean="0">
                <a:latin typeface="Arial" pitchFamily="34" charset="0"/>
                <a:ea typeface="Times New Roman"/>
                <a:cs typeface="Arial" pitchFamily="34" charset="0"/>
              </a:rPr>
              <a:t>4 My will/motivation to succeed with something I cared about</a:t>
            </a:r>
            <a:endParaRPr lang="en-GB" dirty="0"/>
          </a:p>
        </p:txBody>
      </p:sp>
      <p:sp>
        <p:nvSpPr>
          <p:cNvPr id="15" name="Rectangle 14"/>
          <p:cNvSpPr/>
          <p:nvPr/>
        </p:nvSpPr>
        <p:spPr>
          <a:xfrm>
            <a:off x="539552" y="2780928"/>
            <a:ext cx="7632848" cy="369332"/>
          </a:xfrm>
          <a:prstGeom prst="rect">
            <a:avLst/>
          </a:prstGeom>
        </p:spPr>
        <p:txBody>
          <a:bodyPr wrap="square">
            <a:spAutoFit/>
          </a:bodyPr>
          <a:lstStyle/>
          <a:p>
            <a:r>
              <a:rPr lang="en-GB" dirty="0" smtClean="0">
                <a:latin typeface="Arial" pitchFamily="34" charset="0"/>
                <a:ea typeface="Times New Roman"/>
                <a:cs typeface="Arial" pitchFamily="34" charset="0"/>
              </a:rPr>
              <a:t>5 Learning through the experience - from problems as well as success</a:t>
            </a:r>
            <a:endParaRPr lang="en-GB" dirty="0"/>
          </a:p>
        </p:txBody>
      </p:sp>
      <p:sp>
        <p:nvSpPr>
          <p:cNvPr id="16" name="Rectangle 15"/>
          <p:cNvSpPr/>
          <p:nvPr/>
        </p:nvSpPr>
        <p:spPr>
          <a:xfrm>
            <a:off x="539552" y="3212976"/>
            <a:ext cx="8244408" cy="646331"/>
          </a:xfrm>
          <a:prstGeom prst="rect">
            <a:avLst/>
          </a:prstGeom>
        </p:spPr>
        <p:txBody>
          <a:bodyPr wrap="square">
            <a:spAutoFit/>
          </a:bodyPr>
          <a:lstStyle/>
          <a:p>
            <a:r>
              <a:rPr lang="en-US" dirty="0" smtClean="0">
                <a:solidFill>
                  <a:srgbClr val="000000"/>
                </a:solidFill>
                <a:latin typeface="Arial" pitchFamily="34" charset="0"/>
                <a:ea typeface="Times New Roman"/>
                <a:cs typeface="Arial" pitchFamily="34" charset="0"/>
              </a:rPr>
              <a:t>6 Being open to new opportunities and taking advantage of new situations as</a:t>
            </a:r>
          </a:p>
          <a:p>
            <a:r>
              <a:rPr lang="en-US" dirty="0" smtClean="0">
                <a:solidFill>
                  <a:srgbClr val="000000"/>
                </a:solidFill>
                <a:latin typeface="Arial" pitchFamily="34" charset="0"/>
                <a:ea typeface="Times New Roman"/>
                <a:cs typeface="Arial" pitchFamily="34" charset="0"/>
              </a:rPr>
              <a:t>   they emerged</a:t>
            </a:r>
            <a:endParaRPr lang="en-GB" dirty="0"/>
          </a:p>
        </p:txBody>
      </p:sp>
    </p:spTree>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211960" y="4005064"/>
            <a:ext cx="914400" cy="914400"/>
          </a:xfrm>
          <a:prstGeom prst="ellipse">
            <a:avLst/>
          </a:prstGeom>
        </p:spPr>
        <p:txBody>
          <a:bodyPr rtlCol="0" anchor="ctr">
            <a:spAutoFit/>
          </a:bodyPr>
          <a:lstStyle/>
          <a:p>
            <a:pPr algn="ctr"/>
            <a:endParaRPr lang="en-GB" dirty="0" smtClean="0"/>
          </a:p>
        </p:txBody>
      </p:sp>
      <p:pic>
        <p:nvPicPr>
          <p:cNvPr id="6" name="Picture 3" descr="C:\Users\norman\Documents\CHALKMOUNTAIN KEY INFORMATION\CARTOONS\KIBOKO\GREATIVITY &amp; DEVELOPMENT\devleopment edit.jpg"/>
          <p:cNvPicPr>
            <a:picLocks noChangeAspect="1" noChangeArrowheads="1"/>
          </p:cNvPicPr>
          <p:nvPr/>
        </p:nvPicPr>
        <p:blipFill>
          <a:blip r:embed="rId3" cstate="print">
            <a:lum bright="-1000"/>
          </a:blip>
          <a:srcRect/>
          <a:stretch>
            <a:fillRect/>
          </a:stretch>
        </p:blipFill>
        <p:spPr bwMode="auto">
          <a:xfrm>
            <a:off x="0" y="3717032"/>
            <a:ext cx="9144000" cy="3140968"/>
          </a:xfrm>
          <a:prstGeom prst="rect">
            <a:avLst/>
          </a:prstGeom>
          <a:noFill/>
        </p:spPr>
      </p:pic>
      <p:sp>
        <p:nvSpPr>
          <p:cNvPr id="10" name="Rectangle 9"/>
          <p:cNvSpPr/>
          <p:nvPr/>
        </p:nvSpPr>
        <p:spPr>
          <a:xfrm>
            <a:off x="395536" y="0"/>
            <a:ext cx="8280920" cy="830997"/>
          </a:xfrm>
          <a:prstGeom prst="rect">
            <a:avLst/>
          </a:prstGeom>
        </p:spPr>
        <p:txBody>
          <a:bodyPr wrap="square">
            <a:spAutoFit/>
          </a:bodyPr>
          <a:lstStyle/>
          <a:p>
            <a:pPr lvl="0" fontAlgn="base">
              <a:spcBef>
                <a:spcPct val="0"/>
              </a:spcBef>
              <a:spcAft>
                <a:spcPct val="0"/>
              </a:spcAft>
            </a:pPr>
            <a:r>
              <a:rPr lang="en-GB" sz="2400" dirty="0" smtClean="0">
                <a:solidFill>
                  <a:srgbClr val="000000"/>
                </a:solidFill>
                <a:latin typeface="Arial" pitchFamily="34" charset="0"/>
                <a:ea typeface="Calibri" pitchFamily="34" charset="0"/>
                <a:cs typeface="Arial" pitchFamily="34" charset="0"/>
              </a:rPr>
              <a:t>Least important influences on</a:t>
            </a:r>
            <a:r>
              <a:rPr lang="en-GB" sz="2400" dirty="0" smtClean="0">
                <a:latin typeface="Arial" pitchFamily="34" charset="0"/>
                <a:ea typeface="Calibri" pitchFamily="34" charset="0"/>
                <a:cs typeface="Arial" pitchFamily="34" charset="0"/>
              </a:rPr>
              <a:t> developers’ </a:t>
            </a:r>
            <a:r>
              <a:rPr lang="en-GB" sz="2400" dirty="0" smtClean="0">
                <a:solidFill>
                  <a:srgbClr val="000000"/>
                </a:solidFill>
                <a:latin typeface="Arial" pitchFamily="34" charset="0"/>
                <a:ea typeface="Calibri" pitchFamily="34" charset="0"/>
                <a:cs typeface="Arial" pitchFamily="34" charset="0"/>
              </a:rPr>
              <a:t>creativity and ability to be creative (top two categories &gt;90%)</a:t>
            </a:r>
          </a:p>
        </p:txBody>
      </p:sp>
      <p:sp>
        <p:nvSpPr>
          <p:cNvPr id="17" name="Rectangle 16"/>
          <p:cNvSpPr/>
          <p:nvPr/>
        </p:nvSpPr>
        <p:spPr>
          <a:xfrm>
            <a:off x="323528" y="2060848"/>
            <a:ext cx="7920880" cy="369332"/>
          </a:xfrm>
          <a:prstGeom prst="rect">
            <a:avLst/>
          </a:prstGeom>
        </p:spPr>
        <p:txBody>
          <a:bodyPr wrap="square">
            <a:spAutoFit/>
          </a:bodyPr>
          <a:lstStyle/>
          <a:p>
            <a:r>
              <a:rPr lang="en-GB" dirty="0" smtClean="0">
                <a:latin typeface="Arial" pitchFamily="34" charset="0"/>
                <a:ea typeface="Times New Roman"/>
                <a:cs typeface="Arial" pitchFamily="34" charset="0"/>
              </a:rPr>
              <a:t>3 Having explicit goals and realistic work plans to achieve my objective</a:t>
            </a:r>
            <a:endParaRPr lang="en-GB" dirty="0"/>
          </a:p>
        </p:txBody>
      </p:sp>
      <p:sp>
        <p:nvSpPr>
          <p:cNvPr id="18" name="Rectangle 17"/>
          <p:cNvSpPr/>
          <p:nvPr/>
        </p:nvSpPr>
        <p:spPr>
          <a:xfrm>
            <a:off x="251520" y="1052736"/>
            <a:ext cx="6534472" cy="369332"/>
          </a:xfrm>
          <a:prstGeom prst="rect">
            <a:avLst/>
          </a:prstGeom>
        </p:spPr>
        <p:txBody>
          <a:bodyPr wrap="square">
            <a:spAutoFit/>
          </a:bodyPr>
          <a:lstStyle/>
          <a:p>
            <a:pPr>
              <a:spcAft>
                <a:spcPts val="0"/>
              </a:spcAft>
            </a:pPr>
            <a:r>
              <a:rPr lang="en-GB" dirty="0" smtClean="0">
                <a:latin typeface="Arial" pitchFamily="34" charset="0"/>
                <a:ea typeface="Times New Roman"/>
                <a:cs typeface="Arial" pitchFamily="34" charset="0"/>
              </a:rPr>
              <a:t> 1 Feeling that what I was doing was valued by my manager(s) </a:t>
            </a:r>
            <a:endParaRPr lang="en-GB" dirty="0">
              <a:latin typeface="Arial" pitchFamily="34" charset="0"/>
              <a:ea typeface="Times New Roman"/>
              <a:cs typeface="Arial" pitchFamily="34" charset="0"/>
            </a:endParaRPr>
          </a:p>
        </p:txBody>
      </p:sp>
      <p:sp>
        <p:nvSpPr>
          <p:cNvPr id="19" name="Rectangle 18"/>
          <p:cNvSpPr/>
          <p:nvPr/>
        </p:nvSpPr>
        <p:spPr>
          <a:xfrm>
            <a:off x="323528" y="1412776"/>
            <a:ext cx="8496944" cy="646331"/>
          </a:xfrm>
          <a:prstGeom prst="rect">
            <a:avLst/>
          </a:prstGeom>
        </p:spPr>
        <p:txBody>
          <a:bodyPr wrap="square">
            <a:spAutoFit/>
          </a:bodyPr>
          <a:lstStyle/>
          <a:p>
            <a:r>
              <a:rPr lang="en-GB" dirty="0" smtClean="0">
                <a:latin typeface="Arial" pitchFamily="34" charset="0"/>
                <a:ea typeface="Times New Roman"/>
                <a:cs typeface="Arial" pitchFamily="34" charset="0"/>
              </a:rPr>
              <a:t>2 Feeling that the environment encouraged and supported me throughout the</a:t>
            </a:r>
          </a:p>
          <a:p>
            <a:r>
              <a:rPr lang="en-GB" dirty="0" smtClean="0">
                <a:latin typeface="Arial" pitchFamily="34" charset="0"/>
                <a:ea typeface="Times New Roman"/>
                <a:cs typeface="Arial" pitchFamily="34" charset="0"/>
              </a:rPr>
              <a:t>   process especially when things did not go as planned</a:t>
            </a:r>
            <a:endParaRPr lang="en-GB" dirty="0"/>
          </a:p>
        </p:txBody>
      </p:sp>
      <p:sp>
        <p:nvSpPr>
          <p:cNvPr id="20" name="Rectangle 19"/>
          <p:cNvSpPr/>
          <p:nvPr/>
        </p:nvSpPr>
        <p:spPr>
          <a:xfrm>
            <a:off x="323528" y="2780928"/>
            <a:ext cx="8208912" cy="646331"/>
          </a:xfrm>
          <a:prstGeom prst="rect">
            <a:avLst/>
          </a:prstGeom>
        </p:spPr>
        <p:txBody>
          <a:bodyPr wrap="square">
            <a:spAutoFit/>
          </a:bodyPr>
          <a:lstStyle/>
          <a:p>
            <a:r>
              <a:rPr lang="en-GB" dirty="0" smtClean="0">
                <a:latin typeface="Arial" pitchFamily="34" charset="0"/>
                <a:ea typeface="Times New Roman"/>
                <a:cs typeface="Arial" pitchFamily="34" charset="0"/>
              </a:rPr>
              <a:t>4 Believing I could take risks without feeling I would be unduly criticised if I</a:t>
            </a:r>
          </a:p>
          <a:p>
            <a:r>
              <a:rPr lang="en-GB" dirty="0" smtClean="0">
                <a:latin typeface="Arial" pitchFamily="34" charset="0"/>
                <a:ea typeface="Times New Roman"/>
                <a:cs typeface="Arial" pitchFamily="34" charset="0"/>
              </a:rPr>
              <a:t>   wasn't completely successful</a:t>
            </a:r>
            <a:endParaRPr lang="en-GB" dirty="0"/>
          </a:p>
        </p:txBody>
      </p:sp>
      <p:sp>
        <p:nvSpPr>
          <p:cNvPr id="21" name="Rectangle 20"/>
          <p:cNvSpPr/>
          <p:nvPr/>
        </p:nvSpPr>
        <p:spPr>
          <a:xfrm>
            <a:off x="323528" y="3429000"/>
            <a:ext cx="8424936" cy="646331"/>
          </a:xfrm>
          <a:prstGeom prst="rect">
            <a:avLst/>
          </a:prstGeom>
        </p:spPr>
        <p:txBody>
          <a:bodyPr wrap="square">
            <a:spAutoFit/>
          </a:bodyPr>
          <a:lstStyle/>
          <a:p>
            <a:r>
              <a:rPr lang="en-GB" dirty="0" smtClean="0">
                <a:latin typeface="Arial" pitchFamily="34" charset="0"/>
                <a:ea typeface="Times New Roman"/>
                <a:cs typeface="Arial" pitchFamily="34" charset="0"/>
              </a:rPr>
              <a:t>5 A clear vision of how the university/faculty/school saw its future and how my</a:t>
            </a:r>
          </a:p>
          <a:p>
            <a:r>
              <a:rPr lang="en-GB" dirty="0" smtClean="0">
                <a:latin typeface="Arial" pitchFamily="34" charset="0"/>
                <a:ea typeface="Times New Roman"/>
                <a:cs typeface="Arial" pitchFamily="34" charset="0"/>
              </a:rPr>
              <a:t>  developmental project contributed to that vision</a:t>
            </a:r>
            <a:endParaRPr lang="en-GB" dirty="0"/>
          </a:p>
        </p:txBody>
      </p:sp>
      <p:sp>
        <p:nvSpPr>
          <p:cNvPr id="22" name="Rectangle 21"/>
          <p:cNvSpPr/>
          <p:nvPr/>
        </p:nvSpPr>
        <p:spPr>
          <a:xfrm>
            <a:off x="323528" y="2420888"/>
            <a:ext cx="6534472" cy="369332"/>
          </a:xfrm>
          <a:prstGeom prst="rect">
            <a:avLst/>
          </a:prstGeom>
        </p:spPr>
        <p:txBody>
          <a:bodyPr wrap="square">
            <a:spAutoFit/>
          </a:bodyPr>
          <a:lstStyle/>
          <a:p>
            <a:r>
              <a:rPr lang="en-GB" dirty="0" smtClean="0">
                <a:latin typeface="Arial" pitchFamily="34" charset="0"/>
                <a:ea typeface="Times New Roman"/>
                <a:cs typeface="Arial" pitchFamily="34" charset="0"/>
              </a:rPr>
              <a:t>4 Having the time I needed to complete the job</a:t>
            </a:r>
            <a:endParaRPr lang="en-GB" dirty="0"/>
          </a:p>
        </p:txBody>
      </p:sp>
    </p:spTree>
  </p:cSld>
  <p:clrMapOvr>
    <a:masterClrMapping/>
  </p:clrMapOvr>
  <p:transition spd="med">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860032" y="980728"/>
            <a:ext cx="4283968" cy="3170099"/>
          </a:xfrm>
          <a:prstGeom prst="rect">
            <a:avLst/>
          </a:prstGeom>
          <a:noFill/>
          <a:ln w="9525">
            <a:noFill/>
            <a:miter lim="800000"/>
            <a:headEnd/>
            <a:tailEnd/>
          </a:ln>
        </p:spPr>
        <p:txBody>
          <a:bodyPr wrap="square">
            <a:spAutoFit/>
          </a:bodyPr>
          <a:lstStyle/>
          <a:p>
            <a:pPr algn="l"/>
            <a:r>
              <a:rPr lang="en-GB" sz="2000" b="1" dirty="0" smtClean="0">
                <a:latin typeface="Arial" pitchFamily="34" charset="0"/>
                <a:cs typeface="Arial" pitchFamily="34" charset="0"/>
              </a:rPr>
              <a:t>‘Catalysts’ that facilitate progress</a:t>
            </a:r>
          </a:p>
          <a:p>
            <a:pPr algn="l"/>
            <a:r>
              <a:rPr lang="en-GB" sz="2000" b="1" dirty="0" smtClean="0">
                <a:latin typeface="Arial" pitchFamily="34" charset="0"/>
                <a:cs typeface="Arial" pitchFamily="34" charset="0"/>
              </a:rPr>
              <a:t>and encourage creativity</a:t>
            </a:r>
          </a:p>
          <a:p>
            <a:pPr algn="l"/>
            <a:r>
              <a:rPr lang="en-GB" sz="2000" dirty="0" smtClean="0">
                <a:latin typeface="Arial" pitchFamily="34" charset="0"/>
                <a:cs typeface="Arial" pitchFamily="34" charset="0"/>
              </a:rPr>
              <a:t>Setting </a:t>
            </a:r>
            <a:r>
              <a:rPr lang="en-GB" sz="2000" dirty="0">
                <a:latin typeface="Arial" pitchFamily="34" charset="0"/>
                <a:cs typeface="Arial" pitchFamily="34" charset="0"/>
              </a:rPr>
              <a:t>clear goals   </a:t>
            </a:r>
          </a:p>
          <a:p>
            <a:pPr algn="l"/>
            <a:r>
              <a:rPr lang="en-GB" sz="2000" dirty="0">
                <a:latin typeface="Arial" pitchFamily="34" charset="0"/>
                <a:cs typeface="Arial" pitchFamily="34" charset="0"/>
              </a:rPr>
              <a:t>Allowing autonomy </a:t>
            </a:r>
          </a:p>
          <a:p>
            <a:pPr algn="l"/>
            <a:r>
              <a:rPr lang="en-GB" sz="2000" dirty="0">
                <a:latin typeface="Arial" pitchFamily="34" charset="0"/>
                <a:cs typeface="Arial" pitchFamily="34" charset="0"/>
              </a:rPr>
              <a:t>Providing resources</a:t>
            </a:r>
          </a:p>
          <a:p>
            <a:pPr algn="l"/>
            <a:r>
              <a:rPr lang="en-GB" sz="2000" dirty="0">
                <a:latin typeface="Arial" pitchFamily="34" charset="0"/>
                <a:cs typeface="Arial" pitchFamily="34" charset="0"/>
              </a:rPr>
              <a:t>Having enough time</a:t>
            </a:r>
          </a:p>
          <a:p>
            <a:pPr algn="l"/>
            <a:r>
              <a:rPr lang="en-GB" sz="2000" dirty="0">
                <a:latin typeface="Arial" pitchFamily="34" charset="0"/>
                <a:cs typeface="Arial" pitchFamily="34" charset="0"/>
              </a:rPr>
              <a:t>Offering help with the work</a:t>
            </a:r>
          </a:p>
          <a:p>
            <a:pPr algn="l"/>
            <a:r>
              <a:rPr lang="en-GB" sz="2000" dirty="0">
                <a:latin typeface="Arial" pitchFamily="34" charset="0"/>
                <a:cs typeface="Arial" pitchFamily="34" charset="0"/>
              </a:rPr>
              <a:t>Learning how to succeed</a:t>
            </a:r>
          </a:p>
          <a:p>
            <a:pPr algn="l"/>
            <a:r>
              <a:rPr lang="en-GB" sz="2000" dirty="0">
                <a:latin typeface="Arial" pitchFamily="34" charset="0"/>
                <a:cs typeface="Arial" pitchFamily="34" charset="0"/>
              </a:rPr>
              <a:t>Allowing ideas to flow</a:t>
            </a:r>
          </a:p>
          <a:p>
            <a:pPr algn="l"/>
            <a:r>
              <a:rPr lang="en-GB" sz="2000" dirty="0">
                <a:latin typeface="Arial" pitchFamily="34" charset="0"/>
                <a:cs typeface="Arial" pitchFamily="34" charset="0"/>
              </a:rPr>
              <a:t> </a:t>
            </a:r>
          </a:p>
        </p:txBody>
      </p:sp>
      <p:sp>
        <p:nvSpPr>
          <p:cNvPr id="22532" name="Rectangle 4"/>
          <p:cNvSpPr>
            <a:spLocks noChangeArrowheads="1"/>
          </p:cNvSpPr>
          <p:nvPr/>
        </p:nvSpPr>
        <p:spPr bwMode="auto">
          <a:xfrm>
            <a:off x="467544" y="332656"/>
            <a:ext cx="8064822" cy="2246769"/>
          </a:xfrm>
          <a:prstGeom prst="rect">
            <a:avLst/>
          </a:prstGeom>
          <a:noFill/>
          <a:ln w="9525">
            <a:noFill/>
            <a:miter lim="800000"/>
            <a:headEnd/>
            <a:tailEnd/>
          </a:ln>
        </p:spPr>
        <p:txBody>
          <a:bodyPr wrap="square">
            <a:spAutoFit/>
          </a:bodyPr>
          <a:lstStyle/>
          <a:p>
            <a:pPr algn="l"/>
            <a:r>
              <a:rPr lang="en-GB" altLang="ja-JP" sz="2800" i="1" dirty="0">
                <a:cs typeface="Arial" pitchFamily="34" charset="0"/>
              </a:rPr>
              <a:t>The Progress Principle </a:t>
            </a:r>
            <a:r>
              <a:rPr lang="en-GB" altLang="ja-JP" sz="2800" i="1" dirty="0" smtClean="0">
                <a:cs typeface="Arial" pitchFamily="34" charset="0"/>
              </a:rPr>
              <a:t> - </a:t>
            </a:r>
            <a:r>
              <a:rPr lang="en-GB" altLang="ja-JP" sz="2800" i="1" dirty="0" err="1" smtClean="0">
                <a:cs typeface="Arial" pitchFamily="34" charset="0"/>
              </a:rPr>
              <a:t>Amabile</a:t>
            </a:r>
            <a:r>
              <a:rPr lang="en-GB" altLang="ja-JP" sz="2800" i="1" dirty="0" smtClean="0">
                <a:cs typeface="Arial" pitchFamily="34" charset="0"/>
              </a:rPr>
              <a:t> and Kramer (2012)</a:t>
            </a:r>
            <a:endParaRPr lang="en-GB" altLang="ja-JP" sz="2800" i="1" dirty="0">
              <a:cs typeface="Arial" pitchFamily="34" charset="0"/>
            </a:endParaRPr>
          </a:p>
          <a:p>
            <a:pPr algn="l"/>
            <a:r>
              <a:rPr lang="en-GB" altLang="ja-JP" sz="2800" dirty="0">
                <a:cs typeface="Arial" pitchFamily="34" charset="0"/>
              </a:rPr>
              <a:t>  </a:t>
            </a:r>
          </a:p>
          <a:p>
            <a:pPr algn="l"/>
            <a:endParaRPr lang="en-GB" altLang="ja-JP" sz="2800" i="1" dirty="0">
              <a:cs typeface="Arial" pitchFamily="34" charset="0"/>
            </a:endParaRPr>
          </a:p>
          <a:p>
            <a:pPr algn="l"/>
            <a:endParaRPr lang="en-GB" altLang="ja-JP" sz="2800" i="1" dirty="0">
              <a:cs typeface="Arial" pitchFamily="34" charset="0"/>
            </a:endParaRPr>
          </a:p>
          <a:p>
            <a:pPr algn="l"/>
            <a:endParaRPr lang="en-GB" altLang="ja-JP" sz="2800" i="1" dirty="0">
              <a:cs typeface="Arial" pitchFamily="34" charset="0"/>
            </a:endParaRPr>
          </a:p>
        </p:txBody>
      </p:sp>
      <p:pic>
        <p:nvPicPr>
          <p:cNvPr id="8" name="Picture 2" descr="C:\Users\norman\Pictures\CARTOONS\supportive environment.png"/>
          <p:cNvPicPr>
            <a:picLocks noChangeAspect="1" noChangeArrowheads="1"/>
          </p:cNvPicPr>
          <p:nvPr/>
        </p:nvPicPr>
        <p:blipFill>
          <a:blip r:embed="rId3" cstate="print"/>
          <a:srcRect/>
          <a:stretch>
            <a:fillRect/>
          </a:stretch>
        </p:blipFill>
        <p:spPr bwMode="auto">
          <a:xfrm>
            <a:off x="0" y="3212976"/>
            <a:ext cx="4860032" cy="3645024"/>
          </a:xfrm>
          <a:prstGeom prst="rect">
            <a:avLst/>
          </a:prstGeom>
          <a:noFill/>
        </p:spPr>
      </p:pic>
      <p:sp>
        <p:nvSpPr>
          <p:cNvPr id="9" name="Rectangle 8"/>
          <p:cNvSpPr/>
          <p:nvPr/>
        </p:nvSpPr>
        <p:spPr>
          <a:xfrm>
            <a:off x="467544" y="1196752"/>
            <a:ext cx="3744416" cy="1938992"/>
          </a:xfrm>
          <a:prstGeom prst="rect">
            <a:avLst/>
          </a:prstGeom>
        </p:spPr>
        <p:txBody>
          <a:bodyPr wrap="square">
            <a:spAutoFit/>
          </a:bodyPr>
          <a:lstStyle/>
          <a:p>
            <a:r>
              <a:rPr lang="en-GB" sz="2000" dirty="0" smtClean="0">
                <a:latin typeface="Arial" pitchFamily="34" charset="0"/>
                <a:cs typeface="Arial" pitchFamily="34" charset="0"/>
              </a:rPr>
              <a:t>‘the single most important factor in igniting creativity, joy, trust, and productivity in workplace situations is simply a </a:t>
            </a:r>
            <a:r>
              <a:rPr lang="en-GB" sz="2000" b="1" dirty="0" smtClean="0">
                <a:latin typeface="Arial" pitchFamily="34" charset="0"/>
                <a:cs typeface="Arial" pitchFamily="34" charset="0"/>
              </a:rPr>
              <a:t>sense of making progress on meaningful work’</a:t>
            </a:r>
            <a:endParaRPr lang="en-GB" sz="2000" dirty="0">
              <a:latin typeface="Arial" pitchFamily="34" charset="0"/>
              <a:cs typeface="Arial" pitchFamily="34" charset="0"/>
            </a:endParaRPr>
          </a:p>
        </p:txBody>
      </p:sp>
      <p:pic>
        <p:nvPicPr>
          <p:cNvPr id="26625" name="Picture 1" descr="C:\Users\norman\Pictures\CREATIVITY\environmental nourishers\environmental nourishers.gif"/>
          <p:cNvPicPr>
            <a:picLocks noChangeAspect="1" noChangeArrowheads="1"/>
          </p:cNvPicPr>
          <p:nvPr/>
        </p:nvPicPr>
        <p:blipFill>
          <a:blip r:embed="rId4" cstate="print"/>
          <a:srcRect/>
          <a:stretch>
            <a:fillRect/>
          </a:stretch>
        </p:blipFill>
        <p:spPr bwMode="auto">
          <a:xfrm>
            <a:off x="5076056" y="4151744"/>
            <a:ext cx="3816424" cy="2706256"/>
          </a:xfrm>
          <a:prstGeom prst="rect">
            <a:avLst/>
          </a:prstGeom>
          <a:noFill/>
        </p:spPr>
      </p:pic>
      <p:sp>
        <p:nvSpPr>
          <p:cNvPr id="10" name="TextBox 9"/>
          <p:cNvSpPr txBox="1"/>
          <p:nvPr/>
        </p:nvSpPr>
        <p:spPr>
          <a:xfrm>
            <a:off x="5868144" y="3933056"/>
            <a:ext cx="3275856" cy="400110"/>
          </a:xfrm>
          <a:prstGeom prst="rect">
            <a:avLst/>
          </a:prstGeom>
          <a:noFill/>
        </p:spPr>
        <p:txBody>
          <a:bodyPr wrap="square" rtlCol="0">
            <a:spAutoFit/>
          </a:bodyPr>
          <a:lstStyle/>
          <a:p>
            <a:r>
              <a:rPr lang="en-GB" sz="2000" b="1" dirty="0" smtClean="0"/>
              <a:t>Environmental  </a:t>
            </a:r>
            <a:r>
              <a:rPr lang="en-GB" sz="2000" b="1" dirty="0" err="1" smtClean="0"/>
              <a:t>nourishers</a:t>
            </a:r>
            <a:r>
              <a:rPr lang="en-GB" sz="2000" b="1" dirty="0" smtClean="0"/>
              <a:t>               </a:t>
            </a:r>
            <a:endParaRPr lang="en-GB" sz="2000" b="1" dirty="0"/>
          </a:p>
        </p:txBody>
      </p:sp>
    </p:spTree>
  </p:cSld>
  <p:clrMapOvr>
    <a:masterClrMapping/>
  </p:clrMapOvr>
  <p:transition spd="med">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188640"/>
            <a:ext cx="7284245" cy="830997"/>
          </a:xfrm>
          <a:prstGeom prst="rect">
            <a:avLst/>
          </a:prstGeom>
          <a:noFill/>
        </p:spPr>
        <p:txBody>
          <a:bodyPr wrap="square" rtlCol="0">
            <a:spAutoFit/>
          </a:bodyPr>
          <a:lstStyle/>
          <a:p>
            <a:r>
              <a:rPr lang="en-GB" sz="2400" b="1" dirty="0" smtClean="0">
                <a:latin typeface="Arial Narrow" pitchFamily="34" charset="0"/>
              </a:rPr>
              <a:t> </a:t>
            </a:r>
            <a:r>
              <a:rPr lang="en-GB" sz="2400" b="1" dirty="0" smtClean="0">
                <a:latin typeface="Arial Narrow" pitchFamily="34" charset="0"/>
              </a:rPr>
              <a:t>        </a:t>
            </a:r>
            <a:r>
              <a:rPr lang="en-GB" sz="2400" b="1" dirty="0" smtClean="0">
                <a:latin typeface="Arial Narrow" pitchFamily="34" charset="0"/>
              </a:rPr>
              <a:t>Factors </a:t>
            </a:r>
            <a:r>
              <a:rPr lang="en-GB" sz="2400" b="1" dirty="0" smtClean="0">
                <a:latin typeface="Arial Narrow" pitchFamily="34" charset="0"/>
              </a:rPr>
              <a:t>&amp; Conditions that </a:t>
            </a:r>
            <a:r>
              <a:rPr lang="en-GB" sz="2400" b="1" dirty="0" smtClean="0">
                <a:latin typeface="Arial Narrow" pitchFamily="34" charset="0"/>
              </a:rPr>
              <a:t>Encourage/Facilitate </a:t>
            </a:r>
            <a:r>
              <a:rPr lang="en-GB" sz="2400" b="1" dirty="0" smtClean="0">
                <a:latin typeface="Arial Narrow" pitchFamily="34" charset="0"/>
              </a:rPr>
              <a:t>Strategic </a:t>
            </a:r>
            <a:r>
              <a:rPr lang="en-GB" sz="2400" b="1" dirty="0" smtClean="0">
                <a:latin typeface="Arial Narrow" pitchFamily="34" charset="0"/>
              </a:rPr>
              <a:t>Development, B</a:t>
            </a:r>
            <a:r>
              <a:rPr lang="en-GB" sz="2400" b="1" dirty="0" smtClean="0">
                <a:latin typeface="Arial Narrow" pitchFamily="34" charset="0"/>
              </a:rPr>
              <a:t>ottom-up Innovation &amp; Creativity</a:t>
            </a:r>
            <a:endParaRPr lang="en-GB" sz="2400" b="1" dirty="0">
              <a:latin typeface="Arial Narrow" pitchFamily="34" charset="0"/>
            </a:endParaRPr>
          </a:p>
        </p:txBody>
      </p:sp>
      <p:sp>
        <p:nvSpPr>
          <p:cNvPr id="72705" name="Rectangle 1"/>
          <p:cNvSpPr>
            <a:spLocks noChangeArrowheads="1"/>
          </p:cNvSpPr>
          <p:nvPr/>
        </p:nvSpPr>
        <p:spPr bwMode="auto">
          <a:xfrm>
            <a:off x="323528" y="1225689"/>
            <a:ext cx="864096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ja-JP" sz="1600" b="1" i="1" u="none" strike="noStrike" cap="none" normalizeH="0" baseline="0" dirty="0" smtClean="0">
                <a:ln>
                  <a:noFill/>
                </a:ln>
                <a:effectLst/>
                <a:latin typeface="Arial Narrow" pitchFamily="34" charset="0"/>
                <a:ea typeface="MS Mincho" pitchFamily="49" charset="-128"/>
                <a:cs typeface="Arial" pitchFamily="34" charset="0"/>
              </a:rPr>
              <a:t>Leadership, management &amp; facilitation of strategic </a:t>
            </a:r>
            <a:r>
              <a:rPr lang="en-GB" altLang="ja-JP" sz="1600" b="1" i="1" dirty="0" smtClean="0">
                <a:latin typeface="Arial Narrow" pitchFamily="34" charset="0"/>
                <a:ea typeface="MS Mincho" pitchFamily="49" charset="-128"/>
                <a:cs typeface="Arial" pitchFamily="34" charset="0"/>
              </a:rPr>
              <a:t>development</a:t>
            </a:r>
            <a:r>
              <a:rPr kumimoji="0" lang="en-GB" altLang="ja-JP" sz="1600" b="1" i="1" u="none" strike="noStrike" cap="none" normalizeH="0" baseline="0" dirty="0" smtClean="0">
                <a:ln>
                  <a:noFill/>
                </a:ln>
                <a:effectLst/>
                <a:latin typeface="Arial Narrow" pitchFamily="34" charset="0"/>
                <a:ea typeface="MS Mincho" pitchFamily="49" charset="-128"/>
                <a:cs typeface="Arial" pitchFamily="34" charset="0"/>
              </a:rPr>
              <a:t> </a:t>
            </a:r>
            <a:r>
              <a:rPr kumimoji="0" lang="en-GB" altLang="ja-JP" sz="1600" b="1" i="1" u="none" strike="noStrike" cap="none" normalizeH="0" baseline="0" dirty="0" smtClean="0">
                <a:ln>
                  <a:noFill/>
                </a:ln>
                <a:effectLst/>
                <a:latin typeface="Arial Narrow" pitchFamily="34" charset="0"/>
                <a:ea typeface="MS Mincho" pitchFamily="49" charset="-128"/>
                <a:cs typeface="Arial" pitchFamily="34" charset="0"/>
              </a:rPr>
              <a:t>&amp; bottom up innovation</a:t>
            </a:r>
            <a:endParaRPr kumimoji="0" lang="en-GB" altLang="ja-JP" sz="1600" b="1" i="0" u="none" strike="noStrike" cap="none" normalizeH="0" baseline="0" dirty="0" smtClean="0">
              <a:ln>
                <a:noFill/>
              </a:ln>
              <a:effectLst/>
              <a:latin typeface="Arial Narrow" pitchFamily="34" charset="0"/>
              <a:ea typeface="MS Mincho" pitchFamily="49" charset="-128"/>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600" b="1" i="0" u="none" strike="noStrike" cap="none" normalizeH="0" baseline="0" dirty="0" smtClean="0">
                <a:ln>
                  <a:noFill/>
                </a:ln>
                <a:effectLst/>
                <a:latin typeface="Arial Narrow" pitchFamily="34" charset="0"/>
                <a:ea typeface="MS Mincho" pitchFamily="49" charset="-128"/>
                <a:cs typeface="Arial" pitchFamily="34" charset="0"/>
              </a:rPr>
              <a:t>1    </a:t>
            </a:r>
            <a:r>
              <a:rPr kumimoji="0" lang="en-GB" altLang="ja-JP" sz="1600" b="1" i="0" u="none" strike="noStrike" cap="none" normalizeH="0" baseline="0" dirty="0" smtClean="0">
                <a:ln>
                  <a:noFill/>
                </a:ln>
                <a:effectLst/>
                <a:latin typeface="Arial Narrow" pitchFamily="34" charset="0"/>
                <a:ea typeface="MS Mincho" pitchFamily="49" charset="-128"/>
                <a:cs typeface="Arial" pitchFamily="34" charset="0"/>
              </a:rPr>
              <a:t>  Leadership </a:t>
            </a:r>
            <a:r>
              <a:rPr kumimoji="0" lang="en-GB" altLang="ja-JP" sz="1600" b="1" i="0" u="none" strike="noStrike" cap="none" normalizeH="0" baseline="0" dirty="0" smtClean="0">
                <a:ln>
                  <a:noFill/>
                </a:ln>
                <a:effectLst/>
                <a:latin typeface="Arial Narrow" pitchFamily="34" charset="0"/>
                <a:ea typeface="MS Mincho" pitchFamily="49" charset="-128"/>
                <a:cs typeface="Arial" pitchFamily="34" charset="0"/>
              </a:rPr>
              <a:t>is shared and distributed throughout the organisation</a:t>
            </a:r>
            <a:endParaRPr kumimoji="0" lang="en-GB" altLang="ja-JP" sz="1600" b="0" i="0" u="none" strike="noStrike" cap="none" normalizeH="0" baseline="0" dirty="0" smtClean="0">
              <a:ln>
                <a:noFill/>
              </a:ln>
              <a:effectLst/>
              <a:latin typeface="Arial Narrow" pitchFamily="34" charset="0"/>
              <a:ea typeface="MS Mincho" pitchFamily="49"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GB" altLang="ja-JP" sz="1600" b="1" i="0" u="none" strike="noStrike" cap="none" normalizeH="0" baseline="0" dirty="0" smtClean="0">
                <a:ln>
                  <a:noFill/>
                </a:ln>
                <a:effectLst/>
                <a:latin typeface="Arial Narrow" pitchFamily="34" charset="0"/>
                <a:ea typeface="MS Mincho" pitchFamily="49" charset="-128"/>
                <a:cs typeface="Arial" pitchFamily="34" charset="0"/>
              </a:rPr>
              <a:t>2   </a:t>
            </a:r>
            <a:r>
              <a:rPr kumimoji="0" lang="en-GB" altLang="ja-JP" sz="1600" b="1" i="0" u="none" strike="noStrike" cap="none" normalizeH="0" baseline="0" dirty="0" smtClean="0">
                <a:ln>
                  <a:noFill/>
                </a:ln>
                <a:effectLst/>
                <a:latin typeface="Arial Narrow" pitchFamily="34" charset="0"/>
                <a:ea typeface="MS Mincho" pitchFamily="49" charset="-128"/>
                <a:cs typeface="Arial" pitchFamily="34" charset="0"/>
              </a:rPr>
              <a:t>   </a:t>
            </a:r>
            <a:r>
              <a:rPr kumimoji="0" lang="en-GB" altLang="ja-JP" sz="1600" b="1" i="0" u="none" strike="noStrike" cap="none" normalizeH="0" baseline="0" dirty="0" smtClean="0">
                <a:ln>
                  <a:noFill/>
                </a:ln>
                <a:effectLst/>
                <a:latin typeface="Arial Narrow" pitchFamily="34" charset="0"/>
                <a:ea typeface="MS Mincho" pitchFamily="49" charset="-128"/>
                <a:cs typeface="Arial" pitchFamily="34" charset="0"/>
              </a:rPr>
              <a:t>A strategic vision that inspires people to create their own visions for change that </a:t>
            </a:r>
            <a:r>
              <a:rPr kumimoji="0" lang="en-GB" altLang="ja-JP" sz="1600" b="1" i="0" u="none" strike="noStrike" cap="none" normalizeH="0" baseline="0" dirty="0" smtClean="0">
                <a:ln>
                  <a:noFill/>
                </a:ln>
                <a:effectLst/>
                <a:latin typeface="Arial Narrow" pitchFamily="34" charset="0"/>
                <a:ea typeface="MS Mincho" pitchFamily="49" charset="-128"/>
                <a:cs typeface="Arial" pitchFamily="34" charset="0"/>
              </a:rPr>
              <a:t>they can </a:t>
            </a:r>
            <a:r>
              <a:rPr kumimoji="0" lang="en-GB" altLang="ja-JP" sz="1600" b="1" i="0" u="none" strike="noStrike" cap="none" normalizeH="0" baseline="0" dirty="0" smtClean="0">
                <a:ln>
                  <a:noFill/>
                </a:ln>
                <a:effectLst/>
                <a:latin typeface="Arial Narrow" pitchFamily="34" charset="0"/>
                <a:ea typeface="MS Mincho" pitchFamily="49" charset="-128"/>
                <a:cs typeface="Arial" pitchFamily="34" charset="0"/>
              </a:rPr>
              <a:t>embody</a:t>
            </a:r>
            <a:endParaRPr kumimoji="0" lang="en-GB" altLang="ja-JP" sz="1600" b="0" i="0" u="none" strike="noStrike" cap="none" normalizeH="0" baseline="0" dirty="0" smtClean="0">
              <a:ln>
                <a:noFill/>
              </a:ln>
              <a:effectLst/>
              <a:latin typeface="Arial Narrow" pitchFamily="34"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600" b="1" i="0" u="none" strike="noStrike" cap="none" normalizeH="0" baseline="0" dirty="0" smtClean="0">
                <a:ln>
                  <a:noFill/>
                </a:ln>
                <a:effectLst/>
                <a:latin typeface="Arial Narrow" pitchFamily="34" charset="0"/>
                <a:ea typeface="MS Mincho" pitchFamily="49" charset="-128"/>
                <a:cs typeface="Arial" pitchFamily="34" charset="0"/>
              </a:rPr>
              <a:t>3   </a:t>
            </a:r>
            <a:r>
              <a:rPr kumimoji="0" lang="en-GB" altLang="ja-JP" sz="1600" b="1" i="0" u="none" strike="noStrike" cap="none" normalizeH="0" baseline="0" dirty="0" smtClean="0">
                <a:ln>
                  <a:noFill/>
                </a:ln>
                <a:effectLst/>
                <a:latin typeface="Arial Narrow" pitchFamily="34" charset="0"/>
                <a:ea typeface="MS Mincho" pitchFamily="49" charset="-128"/>
                <a:cs typeface="Arial" pitchFamily="34" charset="0"/>
              </a:rPr>
              <a:t>   </a:t>
            </a:r>
            <a:r>
              <a:rPr kumimoji="0" lang="en-GB" altLang="ja-JP" sz="1600" b="1" i="0" u="none" strike="noStrike" cap="none" normalizeH="0" baseline="0" dirty="0" smtClean="0">
                <a:ln>
                  <a:noFill/>
                </a:ln>
                <a:effectLst/>
                <a:latin typeface="Arial Narrow" pitchFamily="34" charset="0"/>
                <a:ea typeface="MS Mincho" pitchFamily="49" charset="-128"/>
                <a:cs typeface="Arial" pitchFamily="34" charset="0"/>
              </a:rPr>
              <a:t>A strategy for both planned and emergent change  </a:t>
            </a:r>
            <a:endParaRPr kumimoji="0" lang="en-GB" altLang="ja-JP" sz="1600" b="0" i="0" u="none" strike="noStrike" cap="none" normalizeH="0" baseline="0" dirty="0" smtClean="0">
              <a:ln>
                <a:noFill/>
              </a:ln>
              <a:effectLst/>
              <a:latin typeface="Arial Narrow" pitchFamily="34" charset="0"/>
              <a:ea typeface="MS Mincho" pitchFamily="49"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lain" startAt="4"/>
              <a:tabLst/>
            </a:pPr>
            <a:r>
              <a:rPr kumimoji="0" lang="en-GB" altLang="ja-JP" sz="1600" b="1" i="0" u="none" strike="noStrike" cap="none" normalizeH="0" baseline="0" dirty="0" smtClean="0">
                <a:ln>
                  <a:noFill/>
                </a:ln>
                <a:effectLst/>
                <a:latin typeface="Arial Narrow" pitchFamily="34" charset="0"/>
                <a:ea typeface="MS Mincho" pitchFamily="49" charset="-128"/>
                <a:cs typeface="Arial" pitchFamily="34" charset="0"/>
              </a:rPr>
              <a:t>A </a:t>
            </a:r>
            <a:r>
              <a:rPr kumimoji="0" lang="en-GB" altLang="ja-JP" sz="1600" b="1" i="0" u="none" strike="noStrike" cap="none" normalizeH="0" baseline="0" dirty="0" smtClean="0">
                <a:ln>
                  <a:noFill/>
                </a:ln>
                <a:effectLst/>
                <a:latin typeface="Arial Narrow" pitchFamily="34" charset="0"/>
                <a:ea typeface="MS Mincho" pitchFamily="49" charset="-128"/>
                <a:cs typeface="Arial" pitchFamily="34" charset="0"/>
              </a:rPr>
              <a:t>strategy that involves the whole </a:t>
            </a:r>
            <a:r>
              <a:rPr kumimoji="0" lang="en-GB" altLang="ja-JP" sz="1600" b="1" i="0" u="none" strike="noStrike" cap="none" normalizeH="0" baseline="0" dirty="0" smtClean="0">
                <a:ln>
                  <a:noFill/>
                </a:ln>
                <a:effectLst/>
                <a:latin typeface="Arial Narrow" pitchFamily="34" charset="0"/>
                <a:ea typeface="MS Mincho" pitchFamily="49" charset="-128"/>
                <a:cs typeface="Arial" pitchFamily="34" charset="0"/>
              </a:rPr>
              <a:t>social-cultural environment</a:t>
            </a:r>
            <a:endParaRPr lang="en-GB" altLang="ja-JP" sz="1600" dirty="0" smtClean="0">
              <a:latin typeface="Arial Narrow" pitchFamily="34" charset="0"/>
              <a:ea typeface="MS Mincho" pitchFamily="49"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lain" startAt="4"/>
              <a:tabLst/>
            </a:pPr>
            <a:r>
              <a:rPr kumimoji="0" lang="en-GB" altLang="ja-JP" sz="1600" b="1" i="0" u="none" strike="noStrike" cap="none" normalizeH="0" baseline="0" dirty="0" smtClean="0">
                <a:ln>
                  <a:noFill/>
                </a:ln>
                <a:effectLst/>
                <a:latin typeface="Arial Narrow" pitchFamily="34" charset="0"/>
                <a:ea typeface="MS Mincho" pitchFamily="49" charset="-128"/>
                <a:cs typeface="Arial" pitchFamily="34" charset="0"/>
              </a:rPr>
              <a:t>Involvement </a:t>
            </a:r>
            <a:r>
              <a:rPr kumimoji="0" lang="en-GB" altLang="ja-JP" sz="1600" b="1" i="0" u="none" strike="noStrike" cap="none" normalizeH="0" baseline="0" dirty="0" smtClean="0">
                <a:ln>
                  <a:noFill/>
                </a:ln>
                <a:effectLst/>
                <a:latin typeface="Arial Narrow" pitchFamily="34" charset="0"/>
                <a:ea typeface="MS Mincho" pitchFamily="49" charset="-128"/>
                <a:cs typeface="Arial" pitchFamily="34" charset="0"/>
              </a:rPr>
              <a:t>of brokers to facilitate change across and between organisational   </a:t>
            </a:r>
            <a:endParaRPr kumimoji="0" lang="en-GB" altLang="ja-JP" sz="1600" b="1" i="0" u="none" strike="noStrike" cap="none" normalizeH="0" baseline="0" dirty="0" smtClean="0">
              <a:ln>
                <a:noFill/>
              </a:ln>
              <a:effectLst/>
              <a:latin typeface="Arial Narrow" pitchFamily="34" charset="0"/>
              <a:ea typeface="MS Mincho" pitchFamily="49" charset="-128"/>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lang="en-GB" altLang="ja-JP" sz="1600" b="1" dirty="0" smtClean="0">
                <a:latin typeface="Arial Narrow" pitchFamily="34" charset="0"/>
                <a:ea typeface="MS Mincho" pitchFamily="49" charset="-128"/>
                <a:cs typeface="Arial" pitchFamily="34" charset="0"/>
              </a:rPr>
              <a:t>  </a:t>
            </a:r>
            <a:r>
              <a:rPr lang="en-GB" altLang="ja-JP" sz="1600" b="1" dirty="0" smtClean="0">
                <a:latin typeface="Arial Narrow" pitchFamily="34" charset="0"/>
                <a:ea typeface="MS Mincho" pitchFamily="49" charset="-128"/>
                <a:cs typeface="Arial" pitchFamily="34" charset="0"/>
              </a:rPr>
              <a:t>      </a:t>
            </a:r>
            <a:r>
              <a:rPr kumimoji="0" lang="en-GB" altLang="ja-JP" sz="1600" b="1" i="0" u="none" strike="noStrike" cap="none" normalizeH="0" baseline="0" dirty="0" smtClean="0">
                <a:ln>
                  <a:noFill/>
                </a:ln>
                <a:effectLst/>
                <a:latin typeface="Arial Narrow" pitchFamily="34" charset="0"/>
                <a:ea typeface="MS Mincho" pitchFamily="49" charset="-128"/>
                <a:cs typeface="Arial" pitchFamily="34" charset="0"/>
              </a:rPr>
              <a:t>structures, hierarchies and boundaries</a:t>
            </a:r>
            <a:endParaRPr kumimoji="0" lang="en-GB" altLang="ja-JP" sz="1600" b="0" i="0" u="none" strike="noStrike" cap="none" normalizeH="0" baseline="0" dirty="0" smtClean="0">
              <a:ln>
                <a:noFill/>
              </a:ln>
              <a:effectLst/>
              <a:latin typeface="Arial Narrow" pitchFamily="34"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600" b="1" i="0" u="none" strike="noStrike" cap="none" normalizeH="0" baseline="0" dirty="0" smtClean="0">
                <a:ln>
                  <a:noFill/>
                </a:ln>
                <a:effectLst/>
                <a:latin typeface="Arial Narrow" pitchFamily="34" charset="0"/>
                <a:ea typeface="MS Mincho" pitchFamily="49" charset="-128"/>
                <a:cs typeface="Arial" pitchFamily="34" charset="0"/>
              </a:rPr>
              <a:t>6    </a:t>
            </a:r>
            <a:r>
              <a:rPr kumimoji="0" lang="en-GB" altLang="ja-JP" sz="1600" b="1" i="0" u="none" strike="noStrike" cap="none" normalizeH="0" baseline="0" dirty="0" smtClean="0">
                <a:ln>
                  <a:noFill/>
                </a:ln>
                <a:effectLst/>
                <a:latin typeface="Arial Narrow" pitchFamily="34" charset="0"/>
                <a:ea typeface="MS Mincho" pitchFamily="49" charset="-128"/>
                <a:cs typeface="Arial" pitchFamily="34" charset="0"/>
              </a:rPr>
              <a:t> An </a:t>
            </a:r>
            <a:r>
              <a:rPr kumimoji="0" lang="en-GB" altLang="ja-JP" sz="1600" b="1" i="0" u="none" strike="noStrike" cap="none" normalizeH="0" baseline="0" dirty="0" smtClean="0">
                <a:ln>
                  <a:noFill/>
                </a:ln>
                <a:effectLst/>
                <a:latin typeface="Arial Narrow" pitchFamily="34" charset="0"/>
                <a:ea typeface="MS Mincho" pitchFamily="49" charset="-128"/>
                <a:cs typeface="Arial" pitchFamily="34" charset="0"/>
              </a:rPr>
              <a:t>effective but flexible approach to managing and accounting for resources</a:t>
            </a:r>
            <a:endParaRPr kumimoji="0" lang="en-GB" altLang="ja-JP" sz="1600" b="0" i="0" u="none" strike="noStrike" cap="none" normalizeH="0" baseline="0" dirty="0" smtClean="0">
              <a:ln>
                <a:noFill/>
              </a:ln>
              <a:effectLst/>
              <a:latin typeface="Arial Narrow" pitchFamily="34"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ja-JP" sz="1600" b="1" i="1" u="none" strike="noStrike" cap="none" normalizeH="0" baseline="0" dirty="0" smtClean="0">
              <a:ln>
                <a:noFill/>
              </a:ln>
              <a:effectLst/>
              <a:latin typeface="Arial Narrow" pitchFamily="34" charset="0"/>
              <a:ea typeface="MS Mincho" pitchFamily="49" charset="-128"/>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600" b="1" i="1" u="none" strike="noStrike" cap="none" normalizeH="0" baseline="0" dirty="0" smtClean="0">
                <a:ln>
                  <a:noFill/>
                </a:ln>
                <a:effectLst/>
                <a:latin typeface="Arial Narrow" pitchFamily="34" charset="0"/>
                <a:ea typeface="MS Mincho" pitchFamily="49" charset="-128"/>
                <a:cs typeface="Arial" pitchFamily="34" charset="0"/>
              </a:rPr>
              <a:t>Environmental /cultural factors that support, encourage and enable strategic </a:t>
            </a:r>
            <a:r>
              <a:rPr lang="en-GB" altLang="ja-JP" sz="1600" b="1" i="1" dirty="0" smtClean="0">
                <a:latin typeface="Arial Narrow" pitchFamily="34" charset="0"/>
                <a:ea typeface="MS Mincho" pitchFamily="49" charset="-128"/>
                <a:cs typeface="Arial" pitchFamily="34" charset="0"/>
              </a:rPr>
              <a:t>development, </a:t>
            </a:r>
            <a:r>
              <a:rPr kumimoji="0" lang="en-GB" altLang="ja-JP" sz="1600" b="1" i="1" u="none" strike="noStrike" cap="none" normalizeH="0" baseline="0" dirty="0" smtClean="0">
                <a:ln>
                  <a:noFill/>
                </a:ln>
                <a:effectLst/>
                <a:latin typeface="Arial Narrow" pitchFamily="34" charset="0"/>
                <a:ea typeface="MS Mincho" pitchFamily="49" charset="-128"/>
                <a:cs typeface="Arial" pitchFamily="34" charset="0"/>
              </a:rPr>
              <a:t>bottom-up innovation and creativity</a:t>
            </a:r>
            <a:endParaRPr kumimoji="0" lang="en-GB" altLang="ja-JP" sz="1600" b="0" i="0" u="none" strike="noStrike" cap="none" normalizeH="0" baseline="0" dirty="0" smtClean="0">
              <a:ln>
                <a:noFill/>
              </a:ln>
              <a:effectLst/>
              <a:latin typeface="Arial Narrow" pitchFamily="34" charset="0"/>
              <a:ea typeface="MS Mincho" pitchFamily="49"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GB" altLang="ja-JP" sz="1600" b="1" i="0" u="none" strike="noStrike" cap="none" normalizeH="0" baseline="0" dirty="0" smtClean="0">
                <a:ln>
                  <a:noFill/>
                </a:ln>
                <a:effectLst/>
                <a:latin typeface="Arial Narrow" pitchFamily="34" charset="0"/>
                <a:ea typeface="MS Mincho" pitchFamily="49" charset="-128"/>
                <a:cs typeface="Arial" pitchFamily="34" charset="0"/>
              </a:rPr>
              <a:t>      An environment/culture that :</a:t>
            </a:r>
          </a:p>
          <a:p>
            <a:pPr marL="342900" marR="0" lvl="0" indent="-342900" algn="l" defTabSz="914400" rtl="0" eaLnBrk="0" fontAlgn="base" latinLnBrk="0" hangingPunct="0">
              <a:lnSpc>
                <a:spcPct val="100000"/>
              </a:lnSpc>
              <a:spcBef>
                <a:spcPct val="0"/>
              </a:spcBef>
              <a:spcAft>
                <a:spcPct val="0"/>
              </a:spcAft>
              <a:buClrTx/>
              <a:buSzTx/>
              <a:buFontTx/>
              <a:buAutoNum type="arabicPlain" startAt="7"/>
              <a:tabLst/>
            </a:pPr>
            <a:r>
              <a:rPr kumimoji="0" lang="en-GB" altLang="ja-JP" sz="1600" b="1" i="0" u="none" strike="noStrike" cap="none" normalizeH="0" baseline="0" dirty="0" smtClean="0">
                <a:ln>
                  <a:noFill/>
                </a:ln>
                <a:effectLst/>
                <a:latin typeface="Arial Narrow" pitchFamily="34" charset="0"/>
                <a:ea typeface="MS Mincho" pitchFamily="49" charset="-128"/>
                <a:cs typeface="Arial" pitchFamily="34" charset="0"/>
              </a:rPr>
              <a:t>promotes effective, honest and meaningful communication</a:t>
            </a:r>
            <a:endParaRPr kumimoji="0" lang="en-GB" altLang="ja-JP" sz="1600" b="0" i="0" u="none" strike="noStrike" cap="none" normalizeH="0" baseline="0" dirty="0" smtClean="0">
              <a:ln>
                <a:noFill/>
              </a:ln>
              <a:effectLst/>
              <a:latin typeface="Arial Narrow" pitchFamily="34" charset="0"/>
              <a:ea typeface="MS Mincho" pitchFamily="49"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lain" startAt="8"/>
              <a:tabLst/>
            </a:pPr>
            <a:r>
              <a:rPr kumimoji="0" lang="en-GB" altLang="ja-JP" sz="1600" b="1" i="0" u="none" strike="noStrike" cap="none" normalizeH="0" baseline="0" dirty="0" smtClean="0">
                <a:ln>
                  <a:noFill/>
                </a:ln>
                <a:effectLst/>
                <a:latin typeface="Arial Narrow" pitchFamily="34" charset="0"/>
                <a:ea typeface="MS Mincho" pitchFamily="49" charset="-128"/>
                <a:cs typeface="Arial" pitchFamily="34" charset="0"/>
              </a:rPr>
              <a:t>recognises and supports resolution of local contentious practice and facilitates rather than inhibits progress </a:t>
            </a:r>
            <a:endParaRPr kumimoji="0" lang="en-GB" altLang="ja-JP" sz="1600" b="0" i="0" u="none" strike="noStrike" cap="none" normalizeH="0" baseline="0" dirty="0" smtClean="0">
              <a:ln>
                <a:noFill/>
              </a:ln>
              <a:effectLst/>
              <a:latin typeface="Arial Narrow" pitchFamily="34" charset="0"/>
              <a:ea typeface="MS Mincho" pitchFamily="49"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lain" startAt="9"/>
              <a:tabLst/>
            </a:pPr>
            <a:r>
              <a:rPr kumimoji="0" lang="en-GB" altLang="ja-JP" sz="1600" b="1" i="0" u="none" strike="noStrike" cap="none" normalizeH="0" baseline="0" dirty="0" smtClean="0">
                <a:ln>
                  <a:noFill/>
                </a:ln>
                <a:effectLst/>
                <a:latin typeface="Arial Narrow" pitchFamily="34" charset="0"/>
                <a:ea typeface="MS Mincho" pitchFamily="49" charset="-128"/>
                <a:cs typeface="Arial" pitchFamily="34" charset="0"/>
              </a:rPr>
              <a:t>encourages/facilitates new relationships and collaborations to foster change</a:t>
            </a:r>
            <a:endParaRPr kumimoji="0" lang="en-GB" altLang="ja-JP" sz="1600" b="0" i="0" u="none" strike="noStrike" cap="none" normalizeH="0" baseline="0" dirty="0" smtClean="0">
              <a:ln>
                <a:noFill/>
              </a:ln>
              <a:effectLst/>
              <a:latin typeface="Arial Narrow" pitchFamily="34" charset="0"/>
              <a:ea typeface="MS Mincho" pitchFamily="49"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lain" startAt="10"/>
              <a:tabLst/>
            </a:pPr>
            <a:r>
              <a:rPr kumimoji="0" lang="en-GB" altLang="ja-JP" sz="1600" b="1" i="0" u="none" strike="noStrike" cap="none" normalizeH="0" baseline="0" dirty="0" smtClean="0">
                <a:ln>
                  <a:noFill/>
                </a:ln>
                <a:effectLst/>
                <a:latin typeface="Arial Narrow" pitchFamily="34" charset="0"/>
                <a:ea typeface="MS Mincho" pitchFamily="49" charset="-128"/>
                <a:cs typeface="Arial" pitchFamily="34" charset="0"/>
              </a:rPr>
              <a:t>provides emotional support and celebrates what has been achieved</a:t>
            </a:r>
            <a:endParaRPr kumimoji="0" lang="en-GB" altLang="ja-JP" sz="1600" b="0" i="0" u="none" strike="noStrike" cap="none" normalizeH="0" baseline="0" dirty="0" smtClean="0">
              <a:ln>
                <a:noFill/>
              </a:ln>
              <a:effectLst/>
              <a:latin typeface="Arial Narrow" pitchFamily="34" charset="0"/>
              <a:ea typeface="MS Mincho" pitchFamily="49"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lain" startAt="11"/>
              <a:tabLst/>
            </a:pPr>
            <a:r>
              <a:rPr lang="en-GB" altLang="ja-JP" sz="1600" b="1" dirty="0" smtClean="0">
                <a:latin typeface="Arial Narrow" pitchFamily="34" charset="0"/>
                <a:ea typeface="MS Mincho" pitchFamily="49" charset="-128"/>
                <a:cs typeface="Arial" pitchFamily="34" charset="0"/>
              </a:rPr>
              <a:t>values</a:t>
            </a:r>
            <a:r>
              <a:rPr kumimoji="0" lang="en-GB" altLang="ja-JP" sz="1600" b="1" i="0" u="none" strike="noStrike" cap="none" normalizeH="0" baseline="0" dirty="0" smtClean="0">
                <a:ln>
                  <a:noFill/>
                </a:ln>
                <a:effectLst/>
                <a:latin typeface="Arial Narrow" pitchFamily="34" charset="0"/>
                <a:ea typeface="MS Mincho" pitchFamily="49" charset="-128"/>
                <a:cs typeface="Arial" pitchFamily="34" charset="0"/>
              </a:rPr>
              <a:t> learning and encourages and enables people to share what has been learnt</a:t>
            </a:r>
            <a:r>
              <a:rPr kumimoji="0" lang="en-GB" altLang="ja-JP" sz="1600" b="1" i="0" u="none" strike="noStrike" cap="none" normalizeH="0" dirty="0" smtClean="0">
                <a:ln>
                  <a:noFill/>
                </a:ln>
                <a:effectLst/>
                <a:latin typeface="Arial Narrow" pitchFamily="34" charset="0"/>
                <a:ea typeface="MS Mincho" pitchFamily="49" charset="-128"/>
                <a:cs typeface="Arial" pitchFamily="34" charset="0"/>
              </a:rPr>
              <a:t> </a:t>
            </a:r>
            <a:r>
              <a:rPr kumimoji="0" lang="en-GB" altLang="ja-JP" sz="1600" b="1" i="0" u="none" strike="noStrike" cap="none" normalizeH="0" baseline="0" dirty="0" smtClean="0">
                <a:ln>
                  <a:noFill/>
                </a:ln>
                <a:effectLst/>
                <a:latin typeface="Arial Narrow" pitchFamily="34" charset="0"/>
                <a:ea typeface="MS Mincho" pitchFamily="49" charset="-128"/>
                <a:cs typeface="Arial" pitchFamily="34" charset="0"/>
              </a:rPr>
              <a:t>so that it can be used and adapted</a:t>
            </a:r>
            <a:r>
              <a:rPr kumimoji="0" lang="en-GB" altLang="ja-JP" sz="1600" b="1" i="0" u="none" strike="noStrike" cap="none" normalizeH="0" dirty="0" smtClean="0">
                <a:ln>
                  <a:noFill/>
                </a:ln>
                <a:effectLst/>
                <a:latin typeface="Arial Narrow" pitchFamily="34" charset="0"/>
                <a:ea typeface="MS Mincho" pitchFamily="49" charset="-128"/>
                <a:cs typeface="Arial" pitchFamily="34" charset="0"/>
              </a:rPr>
              <a:t> to other contexts</a:t>
            </a:r>
          </a:p>
          <a:p>
            <a:pPr marL="342900" indent="-342900">
              <a:buAutoNum type="arabicPlain" startAt="12"/>
            </a:pPr>
            <a:r>
              <a:rPr lang="en-GB" sz="1600" b="1" dirty="0" smtClean="0">
                <a:latin typeface="Arial Narrow" pitchFamily="34" charset="0"/>
                <a:cs typeface="Arial" pitchFamily="34" charset="0"/>
              </a:rPr>
              <a:t>encourages people to take </a:t>
            </a:r>
            <a:r>
              <a:rPr lang="en-GB" sz="1600" b="1" dirty="0" smtClean="0">
                <a:latin typeface="Arial Narrow" pitchFamily="34" charset="0"/>
                <a:cs typeface="Arial" pitchFamily="34" charset="0"/>
              </a:rPr>
              <a:t>risks, </a:t>
            </a:r>
            <a:r>
              <a:rPr lang="en-GB" sz="1600" b="1" dirty="0" smtClean="0">
                <a:latin typeface="Arial Narrow" pitchFamily="34" charset="0"/>
                <a:cs typeface="Arial" pitchFamily="34" charset="0"/>
              </a:rPr>
              <a:t>to put themselves into unfamiliar situations where they need to</a:t>
            </a:r>
          </a:p>
          <a:p>
            <a:pPr marL="342900" indent="-342900"/>
            <a:r>
              <a:rPr lang="en-GB" sz="1600" b="1" dirty="0" smtClean="0">
                <a:latin typeface="Arial Narrow" pitchFamily="34" charset="0"/>
                <a:cs typeface="Arial" pitchFamily="34" charset="0"/>
              </a:rPr>
              <a:t>        harness their creativity to realise their ideas and actualise themselves </a:t>
            </a:r>
          </a:p>
          <a:p>
            <a:endParaRPr kumimoji="0" lang="en-GB" altLang="ja-JP" sz="1600" b="0" i="0" u="none" strike="noStrike" cap="none" normalizeH="0" baseline="0" dirty="0" smtClean="0">
              <a:ln>
                <a:noFill/>
              </a:ln>
              <a:effectLst/>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323528" y="3687901"/>
            <a:ext cx="8712968"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GB" sz="2000" b="0" i="0" u="none" strike="noStrike" cap="none" normalizeH="0" baseline="0" dirty="0" smtClean="0">
                <a:ln>
                  <a:noFill/>
                </a:ln>
                <a:effectLst/>
                <a:latin typeface="Arial" pitchFamily="34" charset="0"/>
                <a:ea typeface="Times New Roman" pitchFamily="18" charset="0"/>
                <a:cs typeface="Arial" pitchFamily="34" charset="0"/>
              </a:rPr>
              <a:t>‘My creativity enables me to come up with interesting ideas and to persuade others that the ideas have value.  But it's in the implementation of these ideas that I have to exercise my will, use my expertise and develop new knowledge and capability in the process. So it might be argued that imagination leads to creative ideas which drive motivation to implement them</a:t>
            </a:r>
            <a:r>
              <a:rPr kumimoji="0" lang="en-GB" sz="2000" b="0" i="0" u="none" strike="noStrike" cap="none" normalizeH="0" dirty="0" smtClean="0">
                <a:ln>
                  <a:noFill/>
                </a:ln>
                <a:effectLst/>
                <a:latin typeface="Arial" pitchFamily="34" charset="0"/>
                <a:ea typeface="Times New Roman" pitchFamily="18" charset="0"/>
                <a:cs typeface="Arial" pitchFamily="34" charset="0"/>
              </a:rPr>
              <a:t> </a:t>
            </a:r>
            <a:r>
              <a:rPr kumimoji="0" lang="en-GB" sz="2000" b="0" i="0" u="none" strike="noStrike" cap="none" normalizeH="0" baseline="0" dirty="0" smtClean="0">
                <a:ln>
                  <a:noFill/>
                </a:ln>
                <a:effectLst/>
                <a:latin typeface="Arial" pitchFamily="34" charset="0"/>
                <a:ea typeface="Times New Roman" pitchFamily="18" charset="0"/>
                <a:cs typeface="Arial" pitchFamily="34" charset="0"/>
              </a:rPr>
              <a:t>but it's learning through and after the experience of trying to implement an idea that leads to my continued development as the type of professional I want to be.</a:t>
            </a:r>
            <a:r>
              <a:rPr lang="en-GB" sz="2000" dirty="0" smtClean="0">
                <a:latin typeface="Arial" pitchFamily="34" charset="0"/>
                <a:cs typeface="Arial" pitchFamily="34" charset="0"/>
              </a:rPr>
              <a:t> So they are connected in a way that enables me to be me.’  </a:t>
            </a:r>
            <a:r>
              <a:rPr lang="en-GB" sz="2000" i="1" dirty="0" smtClean="0">
                <a:latin typeface="Arial" pitchFamily="34" charset="0"/>
                <a:cs typeface="Arial" pitchFamily="34" charset="0"/>
              </a:rPr>
              <a:t>Contributor to Creativity in Educational Development Survey</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611560" y="332656"/>
            <a:ext cx="8136904" cy="830997"/>
          </a:xfrm>
          <a:prstGeom prst="rect">
            <a:avLst/>
          </a:prstGeom>
        </p:spPr>
        <p:txBody>
          <a:bodyPr wrap="square">
            <a:spAutoFit/>
          </a:bodyPr>
          <a:lstStyle/>
          <a:p>
            <a:pPr lvl="0" fontAlgn="base">
              <a:spcBef>
                <a:spcPct val="0"/>
              </a:spcBef>
              <a:spcAft>
                <a:spcPct val="0"/>
              </a:spcAft>
            </a:pPr>
            <a:r>
              <a:rPr lang="en-GB" sz="2400" b="1" dirty="0" smtClean="0">
                <a:solidFill>
                  <a:srgbClr val="000000"/>
                </a:solidFill>
                <a:latin typeface="Arial Narrow" pitchFamily="34" charset="0"/>
                <a:ea typeface="Times New Roman" pitchFamily="18" charset="0"/>
                <a:cs typeface="Arial" pitchFamily="34" charset="0"/>
              </a:rPr>
              <a:t>What is the relationship between your creativity, your educational development work and your own</a:t>
            </a:r>
            <a:r>
              <a:rPr lang="en-GB" sz="2400" b="1" dirty="0" smtClean="0">
                <a:latin typeface="Arial Narrow" pitchFamily="34" charset="0"/>
                <a:ea typeface="Times New Roman" pitchFamily="18" charset="0"/>
                <a:cs typeface="Arial" pitchFamily="34" charset="0"/>
              </a:rPr>
              <a:t> </a:t>
            </a:r>
            <a:r>
              <a:rPr lang="en-GB" sz="2400" b="1" dirty="0" smtClean="0">
                <a:solidFill>
                  <a:srgbClr val="000000"/>
                </a:solidFill>
                <a:latin typeface="Arial Narrow" pitchFamily="34" charset="0"/>
                <a:ea typeface="Times New Roman" pitchFamily="18" charset="0"/>
                <a:cs typeface="Arial" pitchFamily="34" charset="0"/>
              </a:rPr>
              <a:t>development as a professional?</a:t>
            </a:r>
            <a:r>
              <a:rPr lang="en-GB" sz="2400" b="1" dirty="0" smtClean="0">
                <a:latin typeface="Arial Narrow" pitchFamily="34" charset="0"/>
                <a:ea typeface="Times New Roman" pitchFamily="18" charset="0"/>
                <a:cs typeface="Arial" pitchFamily="34" charset="0"/>
              </a:rPr>
              <a:t> </a:t>
            </a:r>
            <a:r>
              <a:rPr lang="en-GB" sz="2400" dirty="0" smtClean="0">
                <a:latin typeface="Arial Narrow" pitchFamily="34" charset="0"/>
                <a:ea typeface="Times New Roman" pitchFamily="18" charset="0"/>
                <a:cs typeface="Arial" pitchFamily="34" charset="0"/>
              </a:rPr>
              <a:t> </a:t>
            </a:r>
          </a:p>
        </p:txBody>
      </p:sp>
      <p:pic>
        <p:nvPicPr>
          <p:cNvPr id="67587" name="Picture 3" descr="C:\Users\norman\Pictures\CREATIVITY\wordle 4.png"/>
          <p:cNvPicPr>
            <a:picLocks noChangeAspect="1" noChangeArrowheads="1"/>
          </p:cNvPicPr>
          <p:nvPr/>
        </p:nvPicPr>
        <p:blipFill>
          <a:blip r:embed="rId3" cstate="print"/>
          <a:srcRect/>
          <a:stretch>
            <a:fillRect/>
          </a:stretch>
        </p:blipFill>
        <p:spPr bwMode="auto">
          <a:xfrm>
            <a:off x="467544" y="1340768"/>
            <a:ext cx="8040687" cy="2219325"/>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5"/>
                                        </p:tgtEl>
                                        <p:attrNameLst>
                                          <p:attrName>style.visibility</p:attrName>
                                        </p:attrNameLst>
                                      </p:cBhvr>
                                      <p:to>
                                        <p:strVal val="visible"/>
                                      </p:to>
                                    </p:set>
                                    <p:animEffect transition="in" filter="dissolve">
                                      <p:cBhvr>
                                        <p:cTn id="7" dur="500"/>
                                        <p:tgtEl>
                                          <p:spTgt spid="67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lum bright="10000" contrast="12000"/>
          </a:blip>
          <a:srcRect/>
          <a:stretch>
            <a:fillRect/>
          </a:stretch>
        </p:blipFill>
        <p:spPr bwMode="auto">
          <a:xfrm>
            <a:off x="2843808" y="4149080"/>
            <a:ext cx="719137" cy="720725"/>
          </a:xfrm>
          <a:prstGeom prst="rect">
            <a:avLst/>
          </a:prstGeom>
          <a:noFill/>
          <a:ln w="9525">
            <a:noFill/>
            <a:miter lim="800000"/>
            <a:headEnd/>
            <a:tailEnd/>
          </a:ln>
        </p:spPr>
      </p:pic>
      <p:pic>
        <p:nvPicPr>
          <p:cNvPr id="4101" name="Picture 2" descr="C:\Users\norman\Pictures\google scholar.png"/>
          <p:cNvPicPr>
            <a:picLocks noChangeAspect="1" noChangeArrowheads="1"/>
          </p:cNvPicPr>
          <p:nvPr/>
        </p:nvPicPr>
        <p:blipFill>
          <a:blip r:embed="rId4" cstate="print"/>
          <a:srcRect/>
          <a:stretch>
            <a:fillRect/>
          </a:stretch>
        </p:blipFill>
        <p:spPr bwMode="auto">
          <a:xfrm>
            <a:off x="179512" y="260648"/>
            <a:ext cx="1512168" cy="1728192"/>
          </a:xfrm>
          <a:prstGeom prst="rect">
            <a:avLst/>
          </a:prstGeom>
          <a:noFill/>
          <a:ln w="9525">
            <a:noFill/>
            <a:miter lim="800000"/>
            <a:headEnd/>
            <a:tailEnd/>
          </a:ln>
        </p:spPr>
      </p:pic>
      <p:pic>
        <p:nvPicPr>
          <p:cNvPr id="4102" name="Picture 4" descr="Picture"/>
          <p:cNvPicPr>
            <a:picLocks noChangeAspect="1" noChangeArrowheads="1"/>
          </p:cNvPicPr>
          <p:nvPr/>
        </p:nvPicPr>
        <p:blipFill>
          <a:blip r:embed="rId5" cstate="print"/>
          <a:srcRect/>
          <a:stretch>
            <a:fillRect/>
          </a:stretch>
        </p:blipFill>
        <p:spPr bwMode="auto">
          <a:xfrm>
            <a:off x="3707904" y="2204864"/>
            <a:ext cx="1512168" cy="1141259"/>
          </a:xfrm>
          <a:prstGeom prst="rect">
            <a:avLst/>
          </a:prstGeom>
          <a:noFill/>
          <a:ln w="9525">
            <a:noFill/>
            <a:miter lim="800000"/>
            <a:headEnd/>
            <a:tailEnd/>
          </a:ln>
        </p:spPr>
      </p:pic>
      <p:pic>
        <p:nvPicPr>
          <p:cNvPr id="4111" name="Picture 9" descr="F:\DCIM\101D5100\BEIJING NORMAN TEACHING_edited-1.jpg"/>
          <p:cNvPicPr>
            <a:picLocks noChangeAspect="1" noChangeArrowheads="1"/>
          </p:cNvPicPr>
          <p:nvPr/>
        </p:nvPicPr>
        <p:blipFill>
          <a:blip r:embed="rId6" cstate="print"/>
          <a:srcRect/>
          <a:stretch>
            <a:fillRect/>
          </a:stretch>
        </p:blipFill>
        <p:spPr bwMode="auto">
          <a:xfrm>
            <a:off x="5076056" y="4581128"/>
            <a:ext cx="2160587" cy="1646238"/>
          </a:xfrm>
          <a:prstGeom prst="rect">
            <a:avLst/>
          </a:prstGeom>
          <a:noFill/>
          <a:ln w="9525">
            <a:noFill/>
            <a:miter lim="800000"/>
            <a:headEnd/>
            <a:tailEnd/>
          </a:ln>
        </p:spPr>
      </p:pic>
      <p:pic>
        <p:nvPicPr>
          <p:cNvPr id="4112" name="Picture 2" descr="F:\DCIM\101D5100\DSC_0332.JPG"/>
          <p:cNvPicPr>
            <a:picLocks noChangeAspect="1" noChangeArrowheads="1"/>
          </p:cNvPicPr>
          <p:nvPr/>
        </p:nvPicPr>
        <p:blipFill>
          <a:blip r:embed="rId7" cstate="print"/>
          <a:srcRect/>
          <a:stretch>
            <a:fillRect/>
          </a:stretch>
        </p:blipFill>
        <p:spPr bwMode="auto">
          <a:xfrm>
            <a:off x="5652120" y="1556792"/>
            <a:ext cx="1522412" cy="864047"/>
          </a:xfrm>
          <a:prstGeom prst="rect">
            <a:avLst/>
          </a:prstGeom>
          <a:noFill/>
          <a:ln w="9525">
            <a:noFill/>
            <a:miter lim="800000"/>
            <a:headEnd/>
            <a:tailEnd/>
          </a:ln>
        </p:spPr>
      </p:pic>
      <p:sp>
        <p:nvSpPr>
          <p:cNvPr id="4114" name="TextBox 23"/>
          <p:cNvSpPr txBox="1">
            <a:spLocks noChangeArrowheads="1"/>
          </p:cNvSpPr>
          <p:nvPr/>
        </p:nvSpPr>
        <p:spPr bwMode="auto">
          <a:xfrm>
            <a:off x="2811561" y="0"/>
            <a:ext cx="6332439" cy="461665"/>
          </a:xfrm>
          <a:prstGeom prst="rect">
            <a:avLst/>
          </a:prstGeom>
          <a:noFill/>
          <a:ln w="9525">
            <a:noFill/>
            <a:miter lim="800000"/>
            <a:headEnd/>
            <a:tailEnd/>
          </a:ln>
        </p:spPr>
        <p:txBody>
          <a:bodyPr wrap="none">
            <a:spAutoFit/>
          </a:bodyPr>
          <a:lstStyle/>
          <a:p>
            <a:r>
              <a:rPr lang="en-GB" sz="2400" dirty="0" smtClean="0">
                <a:latin typeface="Arial" pitchFamily="34" charset="0"/>
                <a:cs typeface="Arial" pitchFamily="34" charset="0"/>
              </a:rPr>
              <a:t>CREATING AN ECOLOGY FOR LEARNING</a:t>
            </a:r>
          </a:p>
        </p:txBody>
      </p:sp>
      <p:pic>
        <p:nvPicPr>
          <p:cNvPr id="4121" name="Picture 16" descr="C:\Users\norman\Pictures\ecology slideshow.png"/>
          <p:cNvPicPr>
            <a:picLocks noChangeAspect="1" noChangeArrowheads="1"/>
          </p:cNvPicPr>
          <p:nvPr/>
        </p:nvPicPr>
        <p:blipFill>
          <a:blip r:embed="rId8" cstate="print"/>
          <a:srcRect/>
          <a:stretch>
            <a:fillRect/>
          </a:stretch>
        </p:blipFill>
        <p:spPr bwMode="auto">
          <a:xfrm>
            <a:off x="5148064" y="4725144"/>
            <a:ext cx="1441450" cy="1150937"/>
          </a:xfrm>
          <a:prstGeom prst="rect">
            <a:avLst/>
          </a:prstGeom>
          <a:noFill/>
          <a:ln w="9525">
            <a:noFill/>
            <a:miter lim="800000"/>
            <a:headEnd/>
            <a:tailEnd/>
          </a:ln>
        </p:spPr>
      </p:pic>
      <p:sp>
        <p:nvSpPr>
          <p:cNvPr id="30" name="TextBox 10"/>
          <p:cNvSpPr txBox="1">
            <a:spLocks noChangeArrowheads="1"/>
          </p:cNvSpPr>
          <p:nvPr/>
        </p:nvSpPr>
        <p:spPr bwMode="auto">
          <a:xfrm>
            <a:off x="4644008" y="4293096"/>
            <a:ext cx="2664296" cy="276999"/>
          </a:xfrm>
          <a:prstGeom prst="rect">
            <a:avLst/>
          </a:prstGeom>
          <a:noFill/>
          <a:ln w="9525">
            <a:noFill/>
            <a:miter lim="800000"/>
            <a:headEnd/>
            <a:tailEnd/>
          </a:ln>
        </p:spPr>
        <p:txBody>
          <a:bodyPr wrap="square">
            <a:spAutoFit/>
          </a:bodyPr>
          <a:lstStyle/>
          <a:p>
            <a:r>
              <a:rPr lang="en-GB" sz="1200" b="1" dirty="0" smtClean="0"/>
              <a:t>9 Created and performed presentation</a:t>
            </a:r>
          </a:p>
        </p:txBody>
      </p:sp>
      <p:sp>
        <p:nvSpPr>
          <p:cNvPr id="37" name="TextBox 10"/>
          <p:cNvSpPr txBox="1">
            <a:spLocks noChangeArrowheads="1"/>
          </p:cNvSpPr>
          <p:nvPr/>
        </p:nvSpPr>
        <p:spPr bwMode="auto">
          <a:xfrm>
            <a:off x="5508104" y="6381328"/>
            <a:ext cx="1512168" cy="307777"/>
          </a:xfrm>
          <a:prstGeom prst="rect">
            <a:avLst/>
          </a:prstGeom>
          <a:noFill/>
          <a:ln w="9525">
            <a:noFill/>
            <a:miter lim="800000"/>
            <a:headEnd/>
            <a:tailEnd/>
          </a:ln>
        </p:spPr>
        <p:txBody>
          <a:bodyPr wrap="square">
            <a:spAutoFit/>
          </a:bodyPr>
          <a:lstStyle/>
          <a:p>
            <a:r>
              <a:rPr lang="en-GB" sz="1400" b="1" dirty="0" smtClean="0"/>
              <a:t>WHERE NEXT???</a:t>
            </a:r>
          </a:p>
        </p:txBody>
      </p:sp>
      <p:sp>
        <p:nvSpPr>
          <p:cNvPr id="35" name="TextBox 34"/>
          <p:cNvSpPr txBox="1"/>
          <p:nvPr/>
        </p:nvSpPr>
        <p:spPr>
          <a:xfrm>
            <a:off x="5796136" y="764704"/>
            <a:ext cx="2952328" cy="461665"/>
          </a:xfrm>
          <a:prstGeom prst="rect">
            <a:avLst/>
          </a:prstGeom>
          <a:noFill/>
        </p:spPr>
        <p:txBody>
          <a:bodyPr wrap="square" rtlCol="0">
            <a:spAutoFit/>
          </a:bodyPr>
          <a:lstStyle/>
          <a:p>
            <a:r>
              <a:rPr lang="en-GB" sz="1200" b="1" dirty="0" smtClean="0"/>
              <a:t>7 Interactions with illustrator to create narrative imagery to communicate ideas </a:t>
            </a:r>
            <a:endParaRPr lang="en-GB" sz="1200" b="1" dirty="0"/>
          </a:p>
        </p:txBody>
      </p:sp>
      <p:sp>
        <p:nvSpPr>
          <p:cNvPr id="39" name="TextBox 38"/>
          <p:cNvSpPr txBox="1"/>
          <p:nvPr/>
        </p:nvSpPr>
        <p:spPr>
          <a:xfrm>
            <a:off x="611560" y="620688"/>
            <a:ext cx="726609" cy="276999"/>
          </a:xfrm>
          <a:prstGeom prst="rect">
            <a:avLst/>
          </a:prstGeom>
          <a:noFill/>
        </p:spPr>
        <p:txBody>
          <a:bodyPr wrap="none" rtlCol="0">
            <a:spAutoFit/>
          </a:bodyPr>
          <a:lstStyle/>
          <a:p>
            <a:r>
              <a:rPr lang="en-GB" sz="1200" b="1" dirty="0" smtClean="0"/>
              <a:t>1 </a:t>
            </a:r>
            <a:r>
              <a:rPr lang="en-GB" sz="1200" b="1" dirty="0" err="1" smtClean="0"/>
              <a:t>google</a:t>
            </a:r>
            <a:endParaRPr lang="en-GB" sz="1200" b="1" dirty="0"/>
          </a:p>
        </p:txBody>
      </p:sp>
      <p:pic>
        <p:nvPicPr>
          <p:cNvPr id="2050" name="Picture 2" descr="C:\Users\norman\Documents\CHALKMOUNTAIN KEY INFORMATION\CARTOONS\KIBOKO\GREATIVITY &amp; DEVELOPMENT\Book cover.gif"/>
          <p:cNvPicPr>
            <a:picLocks noChangeAspect="1" noChangeArrowheads="1"/>
          </p:cNvPicPr>
          <p:nvPr/>
        </p:nvPicPr>
        <p:blipFill>
          <a:blip r:embed="rId9" cstate="print"/>
          <a:srcRect/>
          <a:stretch>
            <a:fillRect/>
          </a:stretch>
        </p:blipFill>
        <p:spPr bwMode="auto">
          <a:xfrm>
            <a:off x="7452320" y="4581128"/>
            <a:ext cx="1440160" cy="2016224"/>
          </a:xfrm>
          <a:prstGeom prst="rect">
            <a:avLst/>
          </a:prstGeom>
          <a:noFill/>
        </p:spPr>
      </p:pic>
      <p:sp>
        <p:nvSpPr>
          <p:cNvPr id="41" name="TextBox 10"/>
          <p:cNvSpPr txBox="1">
            <a:spLocks noChangeArrowheads="1"/>
          </p:cNvSpPr>
          <p:nvPr/>
        </p:nvSpPr>
        <p:spPr bwMode="auto">
          <a:xfrm>
            <a:off x="6084168" y="4653136"/>
            <a:ext cx="1035412" cy="307777"/>
          </a:xfrm>
          <a:prstGeom prst="rect">
            <a:avLst/>
          </a:prstGeom>
          <a:noFill/>
          <a:ln w="9525">
            <a:noFill/>
            <a:miter lim="800000"/>
            <a:headEnd/>
            <a:tailEnd/>
          </a:ln>
        </p:spPr>
        <p:txBody>
          <a:bodyPr wrap="none">
            <a:spAutoFit/>
          </a:bodyPr>
          <a:lstStyle/>
          <a:p>
            <a:r>
              <a:rPr lang="en-GB" sz="1400" b="1" dirty="0" smtClean="0"/>
              <a:t>SEDA event</a:t>
            </a:r>
          </a:p>
        </p:txBody>
      </p:sp>
      <p:sp>
        <p:nvSpPr>
          <p:cNvPr id="42" name="TextBox 10"/>
          <p:cNvSpPr txBox="1">
            <a:spLocks noChangeArrowheads="1"/>
          </p:cNvSpPr>
          <p:nvPr/>
        </p:nvSpPr>
        <p:spPr bwMode="auto">
          <a:xfrm>
            <a:off x="7668344" y="4437112"/>
            <a:ext cx="857927" cy="276999"/>
          </a:xfrm>
          <a:prstGeom prst="rect">
            <a:avLst/>
          </a:prstGeom>
          <a:noFill/>
          <a:ln w="9525">
            <a:noFill/>
            <a:miter lim="800000"/>
            <a:headEnd/>
            <a:tailEnd/>
          </a:ln>
        </p:spPr>
        <p:txBody>
          <a:bodyPr wrap="none">
            <a:spAutoFit/>
          </a:bodyPr>
          <a:lstStyle/>
          <a:p>
            <a:r>
              <a:rPr lang="en-GB" sz="1200" b="1" dirty="0" smtClean="0"/>
              <a:t>10 E-book </a:t>
            </a:r>
          </a:p>
        </p:txBody>
      </p:sp>
      <p:sp>
        <p:nvSpPr>
          <p:cNvPr id="43" name="TextBox 42"/>
          <p:cNvSpPr txBox="1"/>
          <p:nvPr/>
        </p:nvSpPr>
        <p:spPr>
          <a:xfrm>
            <a:off x="179512" y="2060848"/>
            <a:ext cx="3456384" cy="1015663"/>
          </a:xfrm>
          <a:prstGeom prst="rect">
            <a:avLst/>
          </a:prstGeom>
          <a:noFill/>
        </p:spPr>
        <p:txBody>
          <a:bodyPr wrap="square" rtlCol="0">
            <a:spAutoFit/>
          </a:bodyPr>
          <a:lstStyle/>
          <a:p>
            <a:r>
              <a:rPr lang="en-GB" sz="1200" b="1" dirty="0" smtClean="0"/>
              <a:t>4 Email survey 21 developers – products, relationships, conversations. Several developers gave me extensive feedback on the working paper providing me with the encouragement and courage to go further</a:t>
            </a:r>
          </a:p>
        </p:txBody>
      </p:sp>
      <p:pic>
        <p:nvPicPr>
          <p:cNvPr id="44" name="Picture 4"/>
          <p:cNvPicPr>
            <a:picLocks noChangeAspect="1" noChangeArrowheads="1"/>
          </p:cNvPicPr>
          <p:nvPr/>
        </p:nvPicPr>
        <p:blipFill>
          <a:blip r:embed="rId10" cstate="print"/>
          <a:srcRect l="-7243" r="12474"/>
          <a:stretch>
            <a:fillRect/>
          </a:stretch>
        </p:blipFill>
        <p:spPr bwMode="auto">
          <a:xfrm>
            <a:off x="7236296" y="3140968"/>
            <a:ext cx="535580" cy="432048"/>
          </a:xfrm>
          <a:prstGeom prst="rect">
            <a:avLst/>
          </a:prstGeom>
          <a:noFill/>
          <a:ln w="9525">
            <a:noFill/>
            <a:miter lim="800000"/>
            <a:headEnd/>
            <a:tailEnd/>
          </a:ln>
        </p:spPr>
      </p:pic>
      <p:pic>
        <p:nvPicPr>
          <p:cNvPr id="45" name="Picture 2"/>
          <p:cNvPicPr>
            <a:picLocks noChangeAspect="1" noChangeArrowheads="1"/>
          </p:cNvPicPr>
          <p:nvPr/>
        </p:nvPicPr>
        <p:blipFill>
          <a:blip r:embed="rId11" cstate="print"/>
          <a:srcRect/>
          <a:stretch>
            <a:fillRect/>
          </a:stretch>
        </p:blipFill>
        <p:spPr bwMode="auto">
          <a:xfrm>
            <a:off x="1907704" y="3140968"/>
            <a:ext cx="936104" cy="1020271"/>
          </a:xfrm>
          <a:prstGeom prst="rect">
            <a:avLst/>
          </a:prstGeom>
          <a:noFill/>
          <a:ln w="9525">
            <a:noFill/>
            <a:miter lim="800000"/>
            <a:headEnd/>
            <a:tailEnd/>
          </a:ln>
        </p:spPr>
      </p:pic>
      <p:pic>
        <p:nvPicPr>
          <p:cNvPr id="46" name="Picture 1"/>
          <p:cNvPicPr>
            <a:picLocks noChangeAspect="1" noChangeArrowheads="1"/>
          </p:cNvPicPr>
          <p:nvPr/>
        </p:nvPicPr>
        <p:blipFill>
          <a:blip r:embed="rId12" cstate="print"/>
          <a:srcRect/>
          <a:stretch>
            <a:fillRect/>
          </a:stretch>
        </p:blipFill>
        <p:spPr bwMode="auto">
          <a:xfrm>
            <a:off x="251520" y="2996952"/>
            <a:ext cx="792088" cy="1092033"/>
          </a:xfrm>
          <a:prstGeom prst="rect">
            <a:avLst/>
          </a:prstGeom>
          <a:noFill/>
          <a:ln w="9525">
            <a:noFill/>
            <a:miter lim="800000"/>
            <a:headEnd/>
            <a:tailEnd/>
          </a:ln>
        </p:spPr>
      </p:pic>
      <p:pic>
        <p:nvPicPr>
          <p:cNvPr id="2051" name="Picture 3"/>
          <p:cNvPicPr>
            <a:picLocks noChangeAspect="1" noChangeArrowheads="1"/>
          </p:cNvPicPr>
          <p:nvPr/>
        </p:nvPicPr>
        <p:blipFill>
          <a:blip r:embed="rId13" cstate="print"/>
          <a:srcRect/>
          <a:stretch>
            <a:fillRect/>
          </a:stretch>
        </p:blipFill>
        <p:spPr bwMode="auto">
          <a:xfrm>
            <a:off x="6012160" y="2852936"/>
            <a:ext cx="1008112" cy="1226633"/>
          </a:xfrm>
          <a:prstGeom prst="rect">
            <a:avLst/>
          </a:prstGeom>
          <a:noFill/>
          <a:ln w="9525">
            <a:noFill/>
            <a:miter lim="800000"/>
            <a:headEnd/>
            <a:tailEnd/>
          </a:ln>
        </p:spPr>
      </p:pic>
      <p:sp>
        <p:nvSpPr>
          <p:cNvPr id="46082" name="AutoShape 2" descr="data:image/jpeg;base64,/9j/4AAQSkZJRgABAQAAAQABAAD/2wCEAAkGBxMSEhMUExQWFRUVFxYXFBQUFhkWFhQXIB0cFxgaHRQYHSsgGyEuHBcWLTItJzUrLi4wHB82OjM4NygtLisBCgoKDQwNGg8PGy4kICU3Nzc3NzQsNCwsMjQ3NTc2NCwrNTQ0NzQsNzc1LCwvNCw1Nyw0LDQ0NTQ0LDQsLDQsLP/AABEIAFAAUAMBIgACEQEDEQH/xAAbAAADAAMBAQAAAAAAAAAAAAAEBQYBAgMHAP/EADYQAAIBAgQEBAQFAgcAAAAAAAECEQADBBIhMQVBUWEicYGRBjKxwRNCUqHRYvEHFBUjM1Ny/8QAGgEBAAIDAQAAAAAAAAAAAAAABAUGAQIDAP/EACMRAAICAgICAQUAAAAAAAAAAAABAhEDBBJBITEUBRMiMjP/2gAMAwEAAhEDEQA/AEhmazrWY1rYLUsRBgDvS+5xdZhBn/qmF9OtbY+21wlJyoNDG7noe1FYH4QNxRy/q7ctKFn2uLqI/X1OSuQvPFG7e/3of/Unn5o+lUY+DbynSGHTl02NLuM8DuAxlJjoPtRfkSfYz40Uv1NMHxEOYbwtyM6H+KMYHvUjcUqxVwY2gzpTjgPECxNp9WAlCeY5g+WlMwbFvjIDsa3H8ojNq1nvXZlrlFMBBAXWu9tNq+RaKs29q8eJvgdo3LqqflzEt31mPU/SvTMDaGk1B8KQJeyjmbrD3qvs8QP5UkDdiwA9t6rue+ZZtb+dj2AP70PfYRXDDY9XmcojUwwgedKuJ8VGsXAFGkoueT0AGhrSmItAnxDhgyxEzpUIuG/Dv2mnd4+33qnxHEgx0NwrufxFCGORAqTx2JN5jkBAYZ1J3BG/0Fd8DcWE2Iqa8FXct1wKUxup9AaEdKnSu15C7a0bYSuNlKOsrWTUluL8GvKwuWySc8jYE6lmWfKf2p/wzD2HT/fuDaMjEqB5oN/Wjr6yjLA/Us7z27/zXbD45VGY6GKgM9xyNMtOtxljTXYvt8PtG5aKLKW85l00JaAAoYagQT01FY4fbFi4yi2GBYsgzhMk6lQpERMkajejrNu4CLisMxksGHsAeVCPhGzm5fYGdcuw7a71yXsS0vQRxdWuKQbX4YIILlwzAHTwqBE+ZqUbCqlxQoAVVKBezdD2iqpLjXEbKQUXZpnzHnSfEYVv8wEABBguSYyqNyO+orfHFylxXZxzSjBcn0FPagAdhQV1Ka3hQN1asCVIqrduzvZFHWhQlkUYlZNTGJwaXcucTkYOupENtuOxIPWa7YEKDkcTGxPNeR/msrQnFsStsWpYKzvltT+Yx4h5Rv6UTcwxnDl2h2jnlDIo9M2xPC2W7mV3y87c+HzkeKsNw4kEanrpuO7HX261ra4qD80gjfmR1Gn1r69xi3+XXsJOneoVWWNcWrD7Cras5QAFkAAaAAb6VM8L4oj4u6hJDugKAxDKCSY55hp6eVa43ipcGTlQA5mGoUc46k7eorz7jOJZrgcSrTnWDrb2CwRzEDXtSdZuE+QTah9zE0euXRQN4Uq+GviUYgfh3YW8BvIAu8pA5N1HqKb3hrUzGSkrRXZRcXTOlk60PjfiDDWNLl1Z/Svjb2Woj4n41cuXHtW2ZbaypykjOecnmOUVPLZjl+1HybNOoiMerauRc8U/xAXKRh7bZv8AsugAL3FsGSfOIqUvX7jAXncvcY58zmSAuoHYTyEUteTO8CqDFWAyKANMnhG5105eX70PLllP2TH07XguTXtF6oFxQxGpAk9DG/71yHDy8+IsO/y+pojh8hEKAklFEDrSb4v441gLags7HxiflXp2JoSu6Q2KT8sA4pfDsVX/AIrWpP63jfyA27mo/EPncnrt2HIe1M8c7BcpMyde53Pt/HSloB9aVFUg+5kSSxo531Bgev2ppgPibEWoXOLijQC4MxA/9b+9LPwyzHQxtWRZ12rpGTj6ZHSipe0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6083" name="Picture 3" descr="C:\Users\norman\Documents\QAA\LORAINE.jpg"/>
          <p:cNvPicPr>
            <a:picLocks noChangeAspect="1" noChangeArrowheads="1"/>
          </p:cNvPicPr>
          <p:nvPr/>
        </p:nvPicPr>
        <p:blipFill>
          <a:blip r:embed="rId14" cstate="print"/>
          <a:srcRect/>
          <a:stretch>
            <a:fillRect/>
          </a:stretch>
        </p:blipFill>
        <p:spPr bwMode="auto">
          <a:xfrm>
            <a:off x="7308304" y="3645024"/>
            <a:ext cx="432048" cy="432048"/>
          </a:xfrm>
          <a:prstGeom prst="rect">
            <a:avLst/>
          </a:prstGeom>
          <a:noFill/>
        </p:spPr>
      </p:pic>
      <p:pic>
        <p:nvPicPr>
          <p:cNvPr id="24" name="Picture 3" descr="C:\Users\norman\Documents\QAA\LORAINE.jpg"/>
          <p:cNvPicPr>
            <a:picLocks noChangeAspect="1" noChangeArrowheads="1"/>
          </p:cNvPicPr>
          <p:nvPr/>
        </p:nvPicPr>
        <p:blipFill>
          <a:blip r:embed="rId14" cstate="print"/>
          <a:srcRect/>
          <a:stretch>
            <a:fillRect/>
          </a:stretch>
        </p:blipFill>
        <p:spPr bwMode="auto">
          <a:xfrm>
            <a:off x="1187624" y="3284984"/>
            <a:ext cx="504056" cy="504056"/>
          </a:xfrm>
          <a:prstGeom prst="rect">
            <a:avLst/>
          </a:prstGeom>
          <a:noFill/>
        </p:spPr>
      </p:pic>
      <p:pic>
        <p:nvPicPr>
          <p:cNvPr id="46084" name="Picture 4" descr="C:\Users\norman\Documents\QAA\chrissi.jpg"/>
          <p:cNvPicPr>
            <a:picLocks noChangeAspect="1" noChangeArrowheads="1"/>
          </p:cNvPicPr>
          <p:nvPr/>
        </p:nvPicPr>
        <p:blipFill>
          <a:blip r:embed="rId15" cstate="print"/>
          <a:srcRect/>
          <a:stretch>
            <a:fillRect/>
          </a:stretch>
        </p:blipFill>
        <p:spPr bwMode="auto">
          <a:xfrm>
            <a:off x="1115616" y="3933056"/>
            <a:ext cx="499492" cy="499492"/>
          </a:xfrm>
          <a:prstGeom prst="rect">
            <a:avLst/>
          </a:prstGeom>
          <a:noFill/>
        </p:spPr>
      </p:pic>
      <p:pic>
        <p:nvPicPr>
          <p:cNvPr id="46085" name="Picture 5" descr="C:\Users\norman\Documents\QAA\charles.neame.jpg"/>
          <p:cNvPicPr>
            <a:picLocks noChangeAspect="1" noChangeArrowheads="1"/>
          </p:cNvPicPr>
          <p:nvPr/>
        </p:nvPicPr>
        <p:blipFill>
          <a:blip r:embed="rId16" cstate="print"/>
          <a:srcRect/>
          <a:stretch>
            <a:fillRect/>
          </a:stretch>
        </p:blipFill>
        <p:spPr bwMode="auto">
          <a:xfrm>
            <a:off x="395536" y="4149080"/>
            <a:ext cx="504056" cy="504056"/>
          </a:xfrm>
          <a:prstGeom prst="rect">
            <a:avLst/>
          </a:prstGeom>
          <a:noFill/>
        </p:spPr>
      </p:pic>
      <p:sp>
        <p:nvSpPr>
          <p:cNvPr id="27" name="TextBox 26"/>
          <p:cNvSpPr txBox="1"/>
          <p:nvPr/>
        </p:nvSpPr>
        <p:spPr>
          <a:xfrm>
            <a:off x="251520" y="5085184"/>
            <a:ext cx="1728192" cy="1200329"/>
          </a:xfrm>
          <a:prstGeom prst="rect">
            <a:avLst/>
          </a:prstGeom>
          <a:noFill/>
        </p:spPr>
        <p:txBody>
          <a:bodyPr wrap="square" rtlCol="0">
            <a:spAutoFit/>
          </a:bodyPr>
          <a:lstStyle/>
          <a:p>
            <a:r>
              <a:rPr lang="en-GB" sz="1200" b="1" dirty="0" smtClean="0"/>
              <a:t>6 Promoted survey using </a:t>
            </a:r>
            <a:r>
              <a:rPr lang="en-GB" sz="1200" b="1" dirty="0" err="1" smtClean="0"/>
              <a:t>mailists</a:t>
            </a:r>
            <a:r>
              <a:rPr lang="en-GB" sz="1200" b="1" dirty="0" smtClean="0"/>
              <a:t>/</a:t>
            </a:r>
            <a:r>
              <a:rPr lang="en-GB" sz="1200" b="1" dirty="0" err="1" smtClean="0"/>
              <a:t>fora</a:t>
            </a:r>
            <a:r>
              <a:rPr lang="en-GB" sz="1200" b="1" dirty="0" smtClean="0"/>
              <a:t> and 30 developers </a:t>
            </a:r>
          </a:p>
          <a:p>
            <a:r>
              <a:rPr lang="en-GB" sz="1200" b="1" dirty="0" smtClean="0"/>
              <a:t>contributed – product more  detailed knowledge</a:t>
            </a:r>
          </a:p>
        </p:txBody>
      </p:sp>
      <p:pic>
        <p:nvPicPr>
          <p:cNvPr id="46086" name="Picture 6" descr="C:\Users\norman\Pictures\CREATIVITY\scale 2.gif"/>
          <p:cNvPicPr>
            <a:picLocks noChangeAspect="1" noChangeArrowheads="1"/>
          </p:cNvPicPr>
          <p:nvPr/>
        </p:nvPicPr>
        <p:blipFill>
          <a:blip r:embed="rId17" cstate="print"/>
          <a:srcRect/>
          <a:stretch>
            <a:fillRect/>
          </a:stretch>
        </p:blipFill>
        <p:spPr bwMode="auto">
          <a:xfrm>
            <a:off x="1835696" y="5085184"/>
            <a:ext cx="1584176" cy="1241392"/>
          </a:xfrm>
          <a:prstGeom prst="rect">
            <a:avLst/>
          </a:prstGeom>
          <a:noFill/>
        </p:spPr>
      </p:pic>
      <p:sp>
        <p:nvSpPr>
          <p:cNvPr id="32" name="Freeform 31"/>
          <p:cNvSpPr/>
          <p:nvPr/>
        </p:nvSpPr>
        <p:spPr>
          <a:xfrm>
            <a:off x="365125" y="2438400"/>
            <a:ext cx="4321175" cy="2105025"/>
          </a:xfrm>
          <a:custGeom>
            <a:avLst/>
            <a:gdLst>
              <a:gd name="connsiteX0" fmla="*/ 4321175 w 4321175"/>
              <a:gd name="connsiteY0" fmla="*/ 0 h 2105025"/>
              <a:gd name="connsiteX1" fmla="*/ 3921125 w 4321175"/>
              <a:gd name="connsiteY1" fmla="*/ 542925 h 2105025"/>
              <a:gd name="connsiteX2" fmla="*/ 3130550 w 4321175"/>
              <a:gd name="connsiteY2" fmla="*/ 619125 h 2105025"/>
              <a:gd name="connsiteX3" fmla="*/ 1311275 w 4321175"/>
              <a:gd name="connsiteY3" fmla="*/ 933450 h 2105025"/>
              <a:gd name="connsiteX4" fmla="*/ 368300 w 4321175"/>
              <a:gd name="connsiteY4" fmla="*/ 1209675 h 2105025"/>
              <a:gd name="connsiteX5" fmla="*/ 25400 w 4321175"/>
              <a:gd name="connsiteY5" fmla="*/ 1600200 h 2105025"/>
              <a:gd name="connsiteX6" fmla="*/ 520700 w 4321175"/>
              <a:gd name="connsiteY6" fmla="*/ 2057400 h 2105025"/>
              <a:gd name="connsiteX7" fmla="*/ 2130425 w 4321175"/>
              <a:gd name="connsiteY7" fmla="*/ 1314450 h 2105025"/>
              <a:gd name="connsiteX8" fmla="*/ 3759200 w 4321175"/>
              <a:gd name="connsiteY8" fmla="*/ 590550 h 2105025"/>
              <a:gd name="connsiteX9" fmla="*/ 4302125 w 4321175"/>
              <a:gd name="connsiteY9" fmla="*/ 66675 h 2105025"/>
              <a:gd name="connsiteX10" fmla="*/ 4302125 w 4321175"/>
              <a:gd name="connsiteY10" fmla="*/ 66675 h 2105025"/>
              <a:gd name="connsiteX11" fmla="*/ 4302125 w 4321175"/>
              <a:gd name="connsiteY11" fmla="*/ 7620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1175" h="2105025">
                <a:moveTo>
                  <a:pt x="4321175" y="0"/>
                </a:moveTo>
                <a:cubicBezTo>
                  <a:pt x="4220368" y="219869"/>
                  <a:pt x="4119562" y="439738"/>
                  <a:pt x="3921125" y="542925"/>
                </a:cubicBezTo>
                <a:cubicBezTo>
                  <a:pt x="3722688" y="646112"/>
                  <a:pt x="3565525" y="554038"/>
                  <a:pt x="3130550" y="619125"/>
                </a:cubicBezTo>
                <a:cubicBezTo>
                  <a:pt x="2695575" y="684212"/>
                  <a:pt x="1771650" y="835025"/>
                  <a:pt x="1311275" y="933450"/>
                </a:cubicBezTo>
                <a:cubicBezTo>
                  <a:pt x="850900" y="1031875"/>
                  <a:pt x="582612" y="1098550"/>
                  <a:pt x="368300" y="1209675"/>
                </a:cubicBezTo>
                <a:cubicBezTo>
                  <a:pt x="153988" y="1320800"/>
                  <a:pt x="0" y="1458913"/>
                  <a:pt x="25400" y="1600200"/>
                </a:cubicBezTo>
                <a:cubicBezTo>
                  <a:pt x="50800" y="1741487"/>
                  <a:pt x="169863" y="2105025"/>
                  <a:pt x="520700" y="2057400"/>
                </a:cubicBezTo>
                <a:cubicBezTo>
                  <a:pt x="871537" y="2009775"/>
                  <a:pt x="2130425" y="1314450"/>
                  <a:pt x="2130425" y="1314450"/>
                </a:cubicBezTo>
                <a:cubicBezTo>
                  <a:pt x="2670175" y="1069975"/>
                  <a:pt x="3397250" y="798512"/>
                  <a:pt x="3759200" y="590550"/>
                </a:cubicBezTo>
                <a:cubicBezTo>
                  <a:pt x="4121150" y="382588"/>
                  <a:pt x="4302125" y="66675"/>
                  <a:pt x="4302125" y="66675"/>
                </a:cubicBezTo>
                <a:lnTo>
                  <a:pt x="4302125" y="66675"/>
                </a:lnTo>
                <a:lnTo>
                  <a:pt x="4302125" y="76200"/>
                </a:lnTo>
              </a:path>
            </a:pathLst>
          </a:cu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40" name="Picture 4" descr="C:\Users\norman\Documents\QAA\chrissi.jpg"/>
          <p:cNvPicPr>
            <a:picLocks noChangeAspect="1" noChangeArrowheads="1"/>
          </p:cNvPicPr>
          <p:nvPr/>
        </p:nvPicPr>
        <p:blipFill>
          <a:blip r:embed="rId15" cstate="print"/>
          <a:srcRect/>
          <a:stretch>
            <a:fillRect/>
          </a:stretch>
        </p:blipFill>
        <p:spPr bwMode="auto">
          <a:xfrm>
            <a:off x="7308304" y="2636912"/>
            <a:ext cx="432048" cy="432048"/>
          </a:xfrm>
          <a:prstGeom prst="rect">
            <a:avLst/>
          </a:prstGeom>
          <a:noFill/>
        </p:spPr>
      </p:pic>
      <p:sp>
        <p:nvSpPr>
          <p:cNvPr id="47" name="TextBox 10"/>
          <p:cNvSpPr txBox="1">
            <a:spLocks noChangeArrowheads="1"/>
          </p:cNvSpPr>
          <p:nvPr/>
        </p:nvSpPr>
        <p:spPr bwMode="auto">
          <a:xfrm>
            <a:off x="7828293" y="2492896"/>
            <a:ext cx="1352230" cy="1569660"/>
          </a:xfrm>
          <a:prstGeom prst="rect">
            <a:avLst/>
          </a:prstGeom>
          <a:noFill/>
          <a:ln w="9525">
            <a:noFill/>
            <a:miter lim="800000"/>
            <a:headEnd/>
            <a:tailEnd/>
          </a:ln>
        </p:spPr>
        <p:txBody>
          <a:bodyPr wrap="none">
            <a:spAutoFit/>
          </a:bodyPr>
          <a:lstStyle/>
          <a:p>
            <a:pPr algn="ctr"/>
            <a:r>
              <a:rPr lang="en-GB" sz="1200" b="1" dirty="0" smtClean="0"/>
              <a:t>8 Peer reviews of</a:t>
            </a:r>
          </a:p>
          <a:p>
            <a:pPr algn="ctr"/>
            <a:r>
              <a:rPr lang="en-GB" sz="1200" b="1" dirty="0" smtClean="0"/>
              <a:t>thinking/writing</a:t>
            </a:r>
          </a:p>
          <a:p>
            <a:pPr algn="ctr"/>
            <a:r>
              <a:rPr lang="en-GB" sz="1200" b="1" dirty="0" smtClean="0"/>
              <a:t>Gave me valuable </a:t>
            </a:r>
          </a:p>
          <a:p>
            <a:pPr algn="ctr"/>
            <a:r>
              <a:rPr lang="en-GB" sz="1200" b="1" dirty="0" smtClean="0"/>
              <a:t>feedback to </a:t>
            </a:r>
          </a:p>
          <a:p>
            <a:pPr algn="ctr"/>
            <a:r>
              <a:rPr lang="en-GB" sz="1200" b="1" dirty="0" smtClean="0"/>
              <a:t>challenge my </a:t>
            </a:r>
          </a:p>
          <a:p>
            <a:pPr algn="ctr"/>
            <a:r>
              <a:rPr lang="en-GB" sz="1200" b="1" dirty="0" smtClean="0"/>
              <a:t>assertions and </a:t>
            </a:r>
          </a:p>
          <a:p>
            <a:pPr algn="ctr"/>
            <a:r>
              <a:rPr lang="en-GB" sz="1200" b="1" dirty="0" smtClean="0"/>
              <a:t>improve my </a:t>
            </a:r>
          </a:p>
          <a:p>
            <a:pPr algn="ctr"/>
            <a:r>
              <a:rPr lang="en-GB" sz="1200" b="1" dirty="0" smtClean="0"/>
              <a:t>writing</a:t>
            </a:r>
          </a:p>
        </p:txBody>
      </p:sp>
      <p:sp>
        <p:nvSpPr>
          <p:cNvPr id="48" name="Freeform 47"/>
          <p:cNvSpPr/>
          <p:nvPr/>
        </p:nvSpPr>
        <p:spPr>
          <a:xfrm>
            <a:off x="4067944" y="2420888"/>
            <a:ext cx="4085605" cy="1284288"/>
          </a:xfrm>
          <a:custGeom>
            <a:avLst/>
            <a:gdLst>
              <a:gd name="connsiteX0" fmla="*/ 661988 w 4587875"/>
              <a:gd name="connsiteY0" fmla="*/ 15875 h 1284288"/>
              <a:gd name="connsiteX1" fmla="*/ 166688 w 4587875"/>
              <a:gd name="connsiteY1" fmla="*/ 644525 h 1284288"/>
              <a:gd name="connsiteX2" fmla="*/ 671513 w 4587875"/>
              <a:gd name="connsiteY2" fmla="*/ 1206500 h 1284288"/>
              <a:gd name="connsiteX3" fmla="*/ 4195763 w 4587875"/>
              <a:gd name="connsiteY3" fmla="*/ 1111250 h 1284288"/>
              <a:gd name="connsiteX4" fmla="*/ 3024188 w 4587875"/>
              <a:gd name="connsiteY4" fmla="*/ 854075 h 1284288"/>
              <a:gd name="connsiteX5" fmla="*/ 1195388 w 4587875"/>
              <a:gd name="connsiteY5" fmla="*/ 1139825 h 1284288"/>
              <a:gd name="connsiteX6" fmla="*/ 395288 w 4587875"/>
              <a:gd name="connsiteY6" fmla="*/ 1111250 h 1284288"/>
              <a:gd name="connsiteX7" fmla="*/ 204788 w 4587875"/>
              <a:gd name="connsiteY7" fmla="*/ 949325 h 1284288"/>
              <a:gd name="connsiteX8" fmla="*/ 261938 w 4587875"/>
              <a:gd name="connsiteY8" fmla="*/ 520700 h 1284288"/>
              <a:gd name="connsiteX9" fmla="*/ 671513 w 4587875"/>
              <a:gd name="connsiteY9" fmla="*/ 73025 h 1284288"/>
              <a:gd name="connsiteX10" fmla="*/ 671513 w 4587875"/>
              <a:gd name="connsiteY10" fmla="*/ 82550 h 1284288"/>
              <a:gd name="connsiteX11" fmla="*/ 681038 w 4587875"/>
              <a:gd name="connsiteY11" fmla="*/ 92075 h 12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875" h="1284288">
                <a:moveTo>
                  <a:pt x="661988" y="15875"/>
                </a:moveTo>
                <a:cubicBezTo>
                  <a:pt x="413544" y="230981"/>
                  <a:pt x="165101" y="446088"/>
                  <a:pt x="166688" y="644525"/>
                </a:cubicBezTo>
                <a:cubicBezTo>
                  <a:pt x="168275" y="842962"/>
                  <a:pt x="0" y="1128712"/>
                  <a:pt x="671513" y="1206500"/>
                </a:cubicBezTo>
                <a:cubicBezTo>
                  <a:pt x="1343026" y="1284288"/>
                  <a:pt x="3803651" y="1169987"/>
                  <a:pt x="4195763" y="1111250"/>
                </a:cubicBezTo>
                <a:cubicBezTo>
                  <a:pt x="4587875" y="1052513"/>
                  <a:pt x="3524250" y="849313"/>
                  <a:pt x="3024188" y="854075"/>
                </a:cubicBezTo>
                <a:cubicBezTo>
                  <a:pt x="2524126" y="858837"/>
                  <a:pt x="1633538" y="1096963"/>
                  <a:pt x="1195388" y="1139825"/>
                </a:cubicBezTo>
                <a:cubicBezTo>
                  <a:pt x="757238" y="1182687"/>
                  <a:pt x="560388" y="1143000"/>
                  <a:pt x="395288" y="1111250"/>
                </a:cubicBezTo>
                <a:cubicBezTo>
                  <a:pt x="230188" y="1079500"/>
                  <a:pt x="227013" y="1047750"/>
                  <a:pt x="204788" y="949325"/>
                </a:cubicBezTo>
                <a:cubicBezTo>
                  <a:pt x="182563" y="850900"/>
                  <a:pt x="184151" y="666750"/>
                  <a:pt x="261938" y="520700"/>
                </a:cubicBezTo>
                <a:cubicBezTo>
                  <a:pt x="339726" y="374650"/>
                  <a:pt x="603251" y="146050"/>
                  <a:pt x="671513" y="73025"/>
                </a:cubicBezTo>
                <a:cubicBezTo>
                  <a:pt x="739775" y="0"/>
                  <a:pt x="669926" y="79375"/>
                  <a:pt x="671513" y="82550"/>
                </a:cubicBezTo>
                <a:cubicBezTo>
                  <a:pt x="673100" y="85725"/>
                  <a:pt x="677069" y="88900"/>
                  <a:pt x="681038" y="92075"/>
                </a:cubicBezTo>
              </a:path>
            </a:pathLst>
          </a:cu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extBox 49"/>
          <p:cNvSpPr txBox="1"/>
          <p:nvPr/>
        </p:nvSpPr>
        <p:spPr>
          <a:xfrm>
            <a:off x="3419872" y="548680"/>
            <a:ext cx="2232248" cy="646331"/>
          </a:xfrm>
          <a:prstGeom prst="rect">
            <a:avLst/>
          </a:prstGeom>
          <a:noFill/>
        </p:spPr>
        <p:txBody>
          <a:bodyPr wrap="square" rtlCol="0">
            <a:spAutoFit/>
          </a:bodyPr>
          <a:lstStyle/>
          <a:p>
            <a:r>
              <a:rPr lang="en-GB" sz="1200" b="1" dirty="0" smtClean="0"/>
              <a:t>3 Creating my own narrative of my process for the purpose of identifying own creativity</a:t>
            </a:r>
          </a:p>
        </p:txBody>
      </p:sp>
      <p:sp>
        <p:nvSpPr>
          <p:cNvPr id="51" name="TextBox 10"/>
          <p:cNvSpPr txBox="1">
            <a:spLocks noChangeArrowheads="1"/>
          </p:cNvSpPr>
          <p:nvPr/>
        </p:nvSpPr>
        <p:spPr bwMode="auto">
          <a:xfrm>
            <a:off x="3203848" y="3429000"/>
            <a:ext cx="1800200" cy="646331"/>
          </a:xfrm>
          <a:prstGeom prst="rect">
            <a:avLst/>
          </a:prstGeom>
          <a:noFill/>
          <a:ln w="9525">
            <a:noFill/>
            <a:miter lim="800000"/>
            <a:headEnd/>
            <a:tailEnd/>
          </a:ln>
        </p:spPr>
        <p:txBody>
          <a:bodyPr wrap="square">
            <a:spAutoFit/>
          </a:bodyPr>
          <a:lstStyle/>
          <a:p>
            <a:pPr algn="ctr"/>
            <a:r>
              <a:rPr lang="en-GB" sz="1200" b="1" dirty="0" smtClean="0"/>
              <a:t>5 Created questionnaire which JW posted on-line </a:t>
            </a:r>
          </a:p>
          <a:p>
            <a:pPr algn="ctr"/>
            <a:r>
              <a:rPr lang="en-GB" sz="1200" b="1" dirty="0" smtClean="0"/>
              <a:t>and processed results</a:t>
            </a:r>
          </a:p>
        </p:txBody>
      </p:sp>
      <p:pic>
        <p:nvPicPr>
          <p:cNvPr id="6146" name="Picture 2" descr="C:\Users\norman\Documents\CHALKMOUNTAIN KEY INFORMATION\CARTOONS\KIBOKO\GREATIVITY &amp; DEVELOPMENT\creativity and development narrative.gif"/>
          <p:cNvPicPr>
            <a:picLocks noChangeAspect="1" noChangeArrowheads="1"/>
          </p:cNvPicPr>
          <p:nvPr/>
        </p:nvPicPr>
        <p:blipFill>
          <a:blip r:embed="rId18" cstate="print"/>
          <a:srcRect/>
          <a:stretch>
            <a:fillRect/>
          </a:stretch>
        </p:blipFill>
        <p:spPr bwMode="auto">
          <a:xfrm>
            <a:off x="7236296" y="1412776"/>
            <a:ext cx="1691680" cy="1080120"/>
          </a:xfrm>
          <a:prstGeom prst="rect">
            <a:avLst/>
          </a:prstGeom>
          <a:noFill/>
        </p:spPr>
      </p:pic>
      <p:pic>
        <p:nvPicPr>
          <p:cNvPr id="6147" name="Picture 3"/>
          <p:cNvPicPr>
            <a:picLocks noChangeAspect="1" noChangeArrowheads="1"/>
          </p:cNvPicPr>
          <p:nvPr/>
        </p:nvPicPr>
        <p:blipFill>
          <a:blip r:embed="rId19" cstate="print"/>
          <a:srcRect/>
          <a:stretch>
            <a:fillRect/>
          </a:stretch>
        </p:blipFill>
        <p:spPr bwMode="auto">
          <a:xfrm>
            <a:off x="3563888" y="4149080"/>
            <a:ext cx="1296144" cy="1458162"/>
          </a:xfrm>
          <a:prstGeom prst="rect">
            <a:avLst/>
          </a:prstGeom>
          <a:noFill/>
          <a:ln w="9525">
            <a:noFill/>
            <a:miter lim="800000"/>
            <a:headEnd/>
            <a:tailEnd/>
          </a:ln>
        </p:spPr>
      </p:pic>
      <p:sp>
        <p:nvSpPr>
          <p:cNvPr id="54" name="Freeform 53"/>
          <p:cNvSpPr/>
          <p:nvPr/>
        </p:nvSpPr>
        <p:spPr>
          <a:xfrm>
            <a:off x="3974495" y="2467429"/>
            <a:ext cx="2227943" cy="2842380"/>
          </a:xfrm>
          <a:custGeom>
            <a:avLst/>
            <a:gdLst>
              <a:gd name="connsiteX0" fmla="*/ 670076 w 2227943"/>
              <a:gd name="connsiteY0" fmla="*/ 72571 h 2842380"/>
              <a:gd name="connsiteX1" fmla="*/ 249162 w 2227943"/>
              <a:gd name="connsiteY1" fmla="*/ 1915885 h 2842380"/>
              <a:gd name="connsiteX2" fmla="*/ 1569962 w 2227943"/>
              <a:gd name="connsiteY2" fmla="*/ 1611085 h 2842380"/>
              <a:gd name="connsiteX3" fmla="*/ 2223105 w 2227943"/>
              <a:gd name="connsiteY3" fmla="*/ 2815771 h 2842380"/>
              <a:gd name="connsiteX4" fmla="*/ 1598991 w 2227943"/>
              <a:gd name="connsiteY4" fmla="*/ 1770742 h 2842380"/>
              <a:gd name="connsiteX5" fmla="*/ 510419 w 2227943"/>
              <a:gd name="connsiteY5" fmla="*/ 2090057 h 2842380"/>
              <a:gd name="connsiteX6" fmla="*/ 31448 w 2227943"/>
              <a:gd name="connsiteY6" fmla="*/ 1814285 h 2842380"/>
              <a:gd name="connsiteX7" fmla="*/ 699105 w 2227943"/>
              <a:gd name="connsiteY7" fmla="*/ 0 h 2842380"/>
              <a:gd name="connsiteX8" fmla="*/ 699105 w 2227943"/>
              <a:gd name="connsiteY8" fmla="*/ 0 h 284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943" h="2842380">
                <a:moveTo>
                  <a:pt x="670076" y="72571"/>
                </a:moveTo>
                <a:cubicBezTo>
                  <a:pt x="384628" y="866018"/>
                  <a:pt x="99181" y="1659466"/>
                  <a:pt x="249162" y="1915885"/>
                </a:cubicBezTo>
                <a:cubicBezTo>
                  <a:pt x="399143" y="2172304"/>
                  <a:pt x="1240972" y="1461104"/>
                  <a:pt x="1569962" y="1611085"/>
                </a:cubicBezTo>
                <a:cubicBezTo>
                  <a:pt x="1898952" y="1761066"/>
                  <a:pt x="2218267" y="2789162"/>
                  <a:pt x="2223105" y="2815771"/>
                </a:cubicBezTo>
                <a:cubicBezTo>
                  <a:pt x="2227943" y="2842380"/>
                  <a:pt x="1884439" y="1891694"/>
                  <a:pt x="1598991" y="1770742"/>
                </a:cubicBezTo>
                <a:cubicBezTo>
                  <a:pt x="1313543" y="1649790"/>
                  <a:pt x="771676" y="2082800"/>
                  <a:pt x="510419" y="2090057"/>
                </a:cubicBezTo>
                <a:cubicBezTo>
                  <a:pt x="249162" y="2097314"/>
                  <a:pt x="0" y="2162628"/>
                  <a:pt x="31448" y="1814285"/>
                </a:cubicBezTo>
                <a:cubicBezTo>
                  <a:pt x="62896" y="1465942"/>
                  <a:pt x="699105" y="0"/>
                  <a:pt x="699105" y="0"/>
                </a:cubicBezTo>
                <a:lnTo>
                  <a:pt x="699105"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Freeform 54"/>
          <p:cNvSpPr/>
          <p:nvPr/>
        </p:nvSpPr>
        <p:spPr>
          <a:xfrm>
            <a:off x="4180114" y="2448076"/>
            <a:ext cx="4489753" cy="3103638"/>
          </a:xfrm>
          <a:custGeom>
            <a:avLst/>
            <a:gdLst>
              <a:gd name="connsiteX0" fmla="*/ 464457 w 4489753"/>
              <a:gd name="connsiteY0" fmla="*/ 149981 h 3103638"/>
              <a:gd name="connsiteX1" fmla="*/ 130629 w 4489753"/>
              <a:gd name="connsiteY1" fmla="*/ 687010 h 3103638"/>
              <a:gd name="connsiteX2" fmla="*/ 1248229 w 4489753"/>
              <a:gd name="connsiteY2" fmla="*/ 1427238 h 3103638"/>
              <a:gd name="connsiteX3" fmla="*/ 3091543 w 4489753"/>
              <a:gd name="connsiteY3" fmla="*/ 1804610 h 3103638"/>
              <a:gd name="connsiteX4" fmla="*/ 4180115 w 4489753"/>
              <a:gd name="connsiteY4" fmla="*/ 2036838 h 3103638"/>
              <a:gd name="connsiteX5" fmla="*/ 4412343 w 4489753"/>
              <a:gd name="connsiteY5" fmla="*/ 3081867 h 3103638"/>
              <a:gd name="connsiteX6" fmla="*/ 4078515 w 4489753"/>
              <a:gd name="connsiteY6" fmla="*/ 2167467 h 3103638"/>
              <a:gd name="connsiteX7" fmla="*/ 1944915 w 4489753"/>
              <a:gd name="connsiteY7" fmla="*/ 1688495 h 3103638"/>
              <a:gd name="connsiteX8" fmla="*/ 348343 w 4489753"/>
              <a:gd name="connsiteY8" fmla="*/ 1093410 h 3103638"/>
              <a:gd name="connsiteX9" fmla="*/ 29029 w 4489753"/>
              <a:gd name="connsiteY9" fmla="*/ 527353 h 3103638"/>
              <a:gd name="connsiteX10" fmla="*/ 464457 w 4489753"/>
              <a:gd name="connsiteY10" fmla="*/ 77410 h 3103638"/>
              <a:gd name="connsiteX11" fmla="*/ 464457 w 4489753"/>
              <a:gd name="connsiteY11" fmla="*/ 62895 h 310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89753" h="3103638">
                <a:moveTo>
                  <a:pt x="464457" y="149981"/>
                </a:moveTo>
                <a:cubicBezTo>
                  <a:pt x="232228" y="312057"/>
                  <a:pt x="0" y="474134"/>
                  <a:pt x="130629" y="687010"/>
                </a:cubicBezTo>
                <a:cubicBezTo>
                  <a:pt x="261258" y="899886"/>
                  <a:pt x="754743" y="1240971"/>
                  <a:pt x="1248229" y="1427238"/>
                </a:cubicBezTo>
                <a:cubicBezTo>
                  <a:pt x="1741715" y="1613505"/>
                  <a:pt x="3091543" y="1804610"/>
                  <a:pt x="3091543" y="1804610"/>
                </a:cubicBezTo>
                <a:cubicBezTo>
                  <a:pt x="3580191" y="1906210"/>
                  <a:pt x="3959982" y="1823962"/>
                  <a:pt x="4180115" y="2036838"/>
                </a:cubicBezTo>
                <a:cubicBezTo>
                  <a:pt x="4400248" y="2249714"/>
                  <a:pt x="4429276" y="3060096"/>
                  <a:pt x="4412343" y="3081867"/>
                </a:cubicBezTo>
                <a:cubicBezTo>
                  <a:pt x="4395410" y="3103638"/>
                  <a:pt x="4489753" y="2399696"/>
                  <a:pt x="4078515" y="2167467"/>
                </a:cubicBezTo>
                <a:cubicBezTo>
                  <a:pt x="3667277" y="1935238"/>
                  <a:pt x="2566610" y="1867505"/>
                  <a:pt x="1944915" y="1688495"/>
                </a:cubicBezTo>
                <a:cubicBezTo>
                  <a:pt x="1323220" y="1509485"/>
                  <a:pt x="667657" y="1286934"/>
                  <a:pt x="348343" y="1093410"/>
                </a:cubicBezTo>
                <a:cubicBezTo>
                  <a:pt x="29029" y="899886"/>
                  <a:pt x="9677" y="696686"/>
                  <a:pt x="29029" y="527353"/>
                </a:cubicBezTo>
                <a:cubicBezTo>
                  <a:pt x="48381" y="358020"/>
                  <a:pt x="391886" y="154820"/>
                  <a:pt x="464457" y="77410"/>
                </a:cubicBezTo>
                <a:cubicBezTo>
                  <a:pt x="537028" y="0"/>
                  <a:pt x="500742" y="31447"/>
                  <a:pt x="464457" y="6289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56" name="Picture 3" descr="C:\Users\norman\Documents\CHALKMOUNTAIN KEY INFORMATION\CARTOONS\KIBOKO\ECOLOGIES\LEARNING ECOLOGY KEY FEATURES.gif"/>
          <p:cNvPicPr>
            <a:picLocks noChangeAspect="1" noChangeArrowheads="1"/>
          </p:cNvPicPr>
          <p:nvPr/>
        </p:nvPicPr>
        <p:blipFill>
          <a:blip r:embed="rId20" cstate="print"/>
          <a:srcRect/>
          <a:stretch>
            <a:fillRect/>
          </a:stretch>
        </p:blipFill>
        <p:spPr bwMode="auto">
          <a:xfrm>
            <a:off x="3491880" y="1196752"/>
            <a:ext cx="1431058" cy="864096"/>
          </a:xfrm>
          <a:prstGeom prst="rect">
            <a:avLst/>
          </a:prstGeom>
          <a:noFill/>
        </p:spPr>
      </p:pic>
      <p:sp>
        <p:nvSpPr>
          <p:cNvPr id="57" name="Freeform 56"/>
          <p:cNvSpPr/>
          <p:nvPr/>
        </p:nvSpPr>
        <p:spPr>
          <a:xfrm>
            <a:off x="3887409" y="834572"/>
            <a:ext cx="745067" cy="2426304"/>
          </a:xfrm>
          <a:custGeom>
            <a:avLst/>
            <a:gdLst>
              <a:gd name="connsiteX0" fmla="*/ 728134 w 745067"/>
              <a:gd name="connsiteY0" fmla="*/ 1690914 h 2426304"/>
              <a:gd name="connsiteX1" fmla="*/ 321734 w 745067"/>
              <a:gd name="connsiteY1" fmla="*/ 2344057 h 2426304"/>
              <a:gd name="connsiteX2" fmla="*/ 74991 w 745067"/>
              <a:gd name="connsiteY2" fmla="*/ 1487714 h 2426304"/>
              <a:gd name="connsiteX3" fmla="*/ 45962 w 745067"/>
              <a:gd name="connsiteY3" fmla="*/ 312057 h 2426304"/>
              <a:gd name="connsiteX4" fmla="*/ 350762 w 745067"/>
              <a:gd name="connsiteY4" fmla="*/ 108857 h 2426304"/>
              <a:gd name="connsiteX5" fmla="*/ 350762 w 745067"/>
              <a:gd name="connsiteY5" fmla="*/ 965199 h 2426304"/>
              <a:gd name="connsiteX6" fmla="*/ 220134 w 745067"/>
              <a:gd name="connsiteY6" fmla="*/ 2300514 h 2426304"/>
              <a:gd name="connsiteX7" fmla="*/ 728134 w 745067"/>
              <a:gd name="connsiteY7" fmla="*/ 1690914 h 242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067" h="2426304">
                <a:moveTo>
                  <a:pt x="728134" y="1690914"/>
                </a:moveTo>
                <a:cubicBezTo>
                  <a:pt x="745067" y="1698171"/>
                  <a:pt x="430591" y="2377924"/>
                  <a:pt x="321734" y="2344057"/>
                </a:cubicBezTo>
                <a:cubicBezTo>
                  <a:pt x="212877" y="2310190"/>
                  <a:pt x="120953" y="1826381"/>
                  <a:pt x="74991" y="1487714"/>
                </a:cubicBezTo>
                <a:cubicBezTo>
                  <a:pt x="29029" y="1149047"/>
                  <a:pt x="0" y="541867"/>
                  <a:pt x="45962" y="312057"/>
                </a:cubicBezTo>
                <a:cubicBezTo>
                  <a:pt x="91924" y="82248"/>
                  <a:pt x="299962" y="0"/>
                  <a:pt x="350762" y="108857"/>
                </a:cubicBezTo>
                <a:cubicBezTo>
                  <a:pt x="401562" y="217714"/>
                  <a:pt x="372533" y="599923"/>
                  <a:pt x="350762" y="965199"/>
                </a:cubicBezTo>
                <a:cubicBezTo>
                  <a:pt x="328991" y="1330475"/>
                  <a:pt x="159658" y="2174724"/>
                  <a:pt x="220134" y="2300514"/>
                </a:cubicBezTo>
                <a:cubicBezTo>
                  <a:pt x="280610" y="2426304"/>
                  <a:pt x="711201" y="1683657"/>
                  <a:pt x="728134" y="1690914"/>
                </a:cubicBezTo>
                <a:close/>
              </a:path>
            </a:pathLst>
          </a:custGeom>
          <a:ln w="25400">
            <a:solidFill>
              <a:schemeClr val="bg1">
                <a:lumMod val="65000"/>
              </a:schemeClr>
            </a:solidFill>
          </a:ln>
        </p:spPr>
        <p:txBody>
          <a:bodyPr rtlCol="0" anchor="ctr">
            <a:spAutoFit/>
          </a:bodyPr>
          <a:lstStyle/>
          <a:p>
            <a:pPr algn="ctr"/>
            <a:endParaRPr lang="en-GB" dirty="0" smtClean="0"/>
          </a:p>
        </p:txBody>
      </p:sp>
      <p:sp>
        <p:nvSpPr>
          <p:cNvPr id="59" name="Freeform 58"/>
          <p:cNvSpPr/>
          <p:nvPr/>
        </p:nvSpPr>
        <p:spPr>
          <a:xfrm>
            <a:off x="4513943" y="1562705"/>
            <a:ext cx="3628572" cy="1195009"/>
          </a:xfrm>
          <a:custGeom>
            <a:avLst/>
            <a:gdLst>
              <a:gd name="connsiteX0" fmla="*/ 0 w 3628572"/>
              <a:gd name="connsiteY0" fmla="*/ 1195009 h 1195009"/>
              <a:gd name="connsiteX1" fmla="*/ 580571 w 3628572"/>
              <a:gd name="connsiteY1" fmla="*/ 425752 h 1195009"/>
              <a:gd name="connsiteX2" fmla="*/ 1451428 w 3628572"/>
              <a:gd name="connsiteY2" fmla="*/ 106438 h 1195009"/>
              <a:gd name="connsiteX3" fmla="*/ 1901371 w 3628572"/>
              <a:gd name="connsiteY3" fmla="*/ 614438 h 1195009"/>
              <a:gd name="connsiteX4" fmla="*/ 3323771 w 3628572"/>
              <a:gd name="connsiteY4" fmla="*/ 62895 h 1195009"/>
              <a:gd name="connsiteX5" fmla="*/ 3396343 w 3628572"/>
              <a:gd name="connsiteY5" fmla="*/ 237066 h 1195009"/>
              <a:gd name="connsiteX6" fmla="*/ 1930400 w 3628572"/>
              <a:gd name="connsiteY6" fmla="*/ 657981 h 1195009"/>
              <a:gd name="connsiteX7" fmla="*/ 1524000 w 3628572"/>
              <a:gd name="connsiteY7" fmla="*/ 149981 h 1195009"/>
              <a:gd name="connsiteX8" fmla="*/ 769257 w 3628572"/>
              <a:gd name="connsiteY8" fmla="*/ 382209 h 1195009"/>
              <a:gd name="connsiteX9" fmla="*/ 145143 w 3628572"/>
              <a:gd name="connsiteY9" fmla="*/ 1093409 h 1195009"/>
              <a:gd name="connsiteX10" fmla="*/ 145143 w 3628572"/>
              <a:gd name="connsiteY10" fmla="*/ 1093409 h 11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28572" h="1195009">
                <a:moveTo>
                  <a:pt x="0" y="1195009"/>
                </a:moveTo>
                <a:cubicBezTo>
                  <a:pt x="169333" y="901095"/>
                  <a:pt x="338666" y="607181"/>
                  <a:pt x="580571" y="425752"/>
                </a:cubicBezTo>
                <a:cubicBezTo>
                  <a:pt x="822476" y="244324"/>
                  <a:pt x="1231295" y="74990"/>
                  <a:pt x="1451428" y="106438"/>
                </a:cubicBezTo>
                <a:cubicBezTo>
                  <a:pt x="1671561" y="137886"/>
                  <a:pt x="1589314" y="621695"/>
                  <a:pt x="1901371" y="614438"/>
                </a:cubicBezTo>
                <a:cubicBezTo>
                  <a:pt x="2213428" y="607181"/>
                  <a:pt x="3074609" y="125790"/>
                  <a:pt x="3323771" y="62895"/>
                </a:cubicBezTo>
                <a:cubicBezTo>
                  <a:pt x="3572933" y="0"/>
                  <a:pt x="3628572" y="137885"/>
                  <a:pt x="3396343" y="237066"/>
                </a:cubicBezTo>
                <a:cubicBezTo>
                  <a:pt x="3164115" y="336247"/>
                  <a:pt x="2242457" y="672495"/>
                  <a:pt x="1930400" y="657981"/>
                </a:cubicBezTo>
                <a:cubicBezTo>
                  <a:pt x="1618343" y="643467"/>
                  <a:pt x="1717524" y="195943"/>
                  <a:pt x="1524000" y="149981"/>
                </a:cubicBezTo>
                <a:cubicBezTo>
                  <a:pt x="1330476" y="104019"/>
                  <a:pt x="999067" y="224971"/>
                  <a:pt x="769257" y="382209"/>
                </a:cubicBezTo>
                <a:cubicBezTo>
                  <a:pt x="539448" y="539447"/>
                  <a:pt x="145143" y="1093409"/>
                  <a:pt x="145143" y="1093409"/>
                </a:cubicBezTo>
                <a:lnTo>
                  <a:pt x="145143" y="1093409"/>
                </a:lnTo>
              </a:path>
            </a:pathLst>
          </a:cu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Freeform 59"/>
          <p:cNvSpPr/>
          <p:nvPr/>
        </p:nvSpPr>
        <p:spPr>
          <a:xfrm>
            <a:off x="1979712" y="2492896"/>
            <a:ext cx="2792412" cy="3519487"/>
          </a:xfrm>
          <a:custGeom>
            <a:avLst/>
            <a:gdLst>
              <a:gd name="connsiteX0" fmla="*/ 2701925 w 2792412"/>
              <a:gd name="connsiteY0" fmla="*/ 125412 h 3519487"/>
              <a:gd name="connsiteX1" fmla="*/ 1958975 w 2792412"/>
              <a:gd name="connsiteY1" fmla="*/ 1258887 h 3519487"/>
              <a:gd name="connsiteX2" fmla="*/ 1282700 w 2792412"/>
              <a:gd name="connsiteY2" fmla="*/ 2154237 h 3519487"/>
              <a:gd name="connsiteX3" fmla="*/ 244475 w 2792412"/>
              <a:gd name="connsiteY3" fmla="*/ 2687637 h 3519487"/>
              <a:gd name="connsiteX4" fmla="*/ 15875 w 2792412"/>
              <a:gd name="connsiteY4" fmla="*/ 3049587 h 3519487"/>
              <a:gd name="connsiteX5" fmla="*/ 339725 w 2792412"/>
              <a:gd name="connsiteY5" fmla="*/ 3459162 h 3519487"/>
              <a:gd name="connsiteX6" fmla="*/ 1616075 w 2792412"/>
              <a:gd name="connsiteY6" fmla="*/ 2687637 h 3519487"/>
              <a:gd name="connsiteX7" fmla="*/ 2063750 w 2792412"/>
              <a:gd name="connsiteY7" fmla="*/ 1373187 h 3519487"/>
              <a:gd name="connsiteX8" fmla="*/ 2501900 w 2792412"/>
              <a:gd name="connsiteY8" fmla="*/ 506412 h 3519487"/>
              <a:gd name="connsiteX9" fmla="*/ 2701925 w 2792412"/>
              <a:gd name="connsiteY9" fmla="*/ 125412 h 351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2412" h="3519487">
                <a:moveTo>
                  <a:pt x="2701925" y="125412"/>
                </a:moveTo>
                <a:cubicBezTo>
                  <a:pt x="2611438" y="250824"/>
                  <a:pt x="2195512" y="920750"/>
                  <a:pt x="1958975" y="1258887"/>
                </a:cubicBezTo>
                <a:cubicBezTo>
                  <a:pt x="1722438" y="1597024"/>
                  <a:pt x="1568450" y="1916112"/>
                  <a:pt x="1282700" y="2154237"/>
                </a:cubicBezTo>
                <a:cubicBezTo>
                  <a:pt x="996950" y="2392362"/>
                  <a:pt x="455612" y="2538412"/>
                  <a:pt x="244475" y="2687637"/>
                </a:cubicBezTo>
                <a:cubicBezTo>
                  <a:pt x="33338" y="2836862"/>
                  <a:pt x="0" y="2921000"/>
                  <a:pt x="15875" y="3049587"/>
                </a:cubicBezTo>
                <a:cubicBezTo>
                  <a:pt x="31750" y="3178174"/>
                  <a:pt x="73025" y="3519487"/>
                  <a:pt x="339725" y="3459162"/>
                </a:cubicBezTo>
                <a:cubicBezTo>
                  <a:pt x="606425" y="3398837"/>
                  <a:pt x="1328738" y="3035300"/>
                  <a:pt x="1616075" y="2687637"/>
                </a:cubicBezTo>
                <a:cubicBezTo>
                  <a:pt x="1903413" y="2339975"/>
                  <a:pt x="1916112" y="1736725"/>
                  <a:pt x="2063750" y="1373187"/>
                </a:cubicBezTo>
                <a:cubicBezTo>
                  <a:pt x="2211388" y="1009649"/>
                  <a:pt x="2389188" y="712787"/>
                  <a:pt x="2501900" y="506412"/>
                </a:cubicBezTo>
                <a:cubicBezTo>
                  <a:pt x="2614612" y="300037"/>
                  <a:pt x="2792412" y="0"/>
                  <a:pt x="2701925" y="125412"/>
                </a:cubicBezTo>
                <a:close/>
              </a:path>
            </a:pathLst>
          </a:custGeom>
          <a:ln w="25400">
            <a:solidFill>
              <a:schemeClr val="bg1">
                <a:lumMod val="75000"/>
              </a:schemeClr>
            </a:solidFill>
          </a:ln>
        </p:spPr>
        <p:txBody>
          <a:bodyPr rtlCol="0" anchor="ctr">
            <a:spAutoFit/>
          </a:bodyPr>
          <a:lstStyle/>
          <a:p>
            <a:pPr algn="ctr"/>
            <a:endParaRPr lang="en-GB" dirty="0" smtClean="0"/>
          </a:p>
        </p:txBody>
      </p:sp>
      <p:pic>
        <p:nvPicPr>
          <p:cNvPr id="6149" name="Picture 5" descr="C:\Users\norman\Pictures\CREATIVITY\Macao.gif"/>
          <p:cNvPicPr>
            <a:picLocks noChangeAspect="1" noChangeArrowheads="1"/>
          </p:cNvPicPr>
          <p:nvPr/>
        </p:nvPicPr>
        <p:blipFill>
          <a:blip r:embed="rId21" cstate="print"/>
          <a:srcRect/>
          <a:stretch>
            <a:fillRect/>
          </a:stretch>
        </p:blipFill>
        <p:spPr bwMode="auto">
          <a:xfrm>
            <a:off x="1979712" y="692696"/>
            <a:ext cx="1403648" cy="1052736"/>
          </a:xfrm>
          <a:prstGeom prst="rect">
            <a:avLst/>
          </a:prstGeom>
          <a:noFill/>
        </p:spPr>
      </p:pic>
      <p:sp>
        <p:nvSpPr>
          <p:cNvPr id="62" name="TextBox 61"/>
          <p:cNvSpPr txBox="1"/>
          <p:nvPr/>
        </p:nvSpPr>
        <p:spPr>
          <a:xfrm>
            <a:off x="1907704" y="476672"/>
            <a:ext cx="1210011" cy="276999"/>
          </a:xfrm>
          <a:prstGeom prst="rect">
            <a:avLst/>
          </a:prstGeom>
          <a:noFill/>
        </p:spPr>
        <p:txBody>
          <a:bodyPr wrap="none" rtlCol="0">
            <a:spAutoFit/>
          </a:bodyPr>
          <a:lstStyle/>
          <a:p>
            <a:r>
              <a:rPr lang="en-GB" sz="1200" b="1" dirty="0" smtClean="0"/>
              <a:t>2 previous work</a:t>
            </a:r>
            <a:endParaRPr lang="en-GB" sz="1200" b="1" dirty="0"/>
          </a:p>
        </p:txBody>
      </p:sp>
      <p:sp>
        <p:nvSpPr>
          <p:cNvPr id="63" name="Freeform 62"/>
          <p:cNvSpPr/>
          <p:nvPr/>
        </p:nvSpPr>
        <p:spPr>
          <a:xfrm>
            <a:off x="532190" y="902305"/>
            <a:ext cx="4184953" cy="2264228"/>
          </a:xfrm>
          <a:custGeom>
            <a:avLst/>
            <a:gdLst>
              <a:gd name="connsiteX0" fmla="*/ 4126896 w 4184953"/>
              <a:gd name="connsiteY0" fmla="*/ 1681238 h 2264228"/>
              <a:gd name="connsiteX1" fmla="*/ 3430210 w 4184953"/>
              <a:gd name="connsiteY1" fmla="*/ 2145695 h 2264228"/>
              <a:gd name="connsiteX2" fmla="*/ 2777067 w 4184953"/>
              <a:gd name="connsiteY2" fmla="*/ 970038 h 2264228"/>
              <a:gd name="connsiteX3" fmla="*/ 933753 w 4184953"/>
              <a:gd name="connsiteY3" fmla="*/ 142724 h 2264228"/>
              <a:gd name="connsiteX4" fmla="*/ 193524 w 4184953"/>
              <a:gd name="connsiteY4" fmla="*/ 113695 h 2264228"/>
              <a:gd name="connsiteX5" fmla="*/ 2094896 w 4184953"/>
              <a:gd name="connsiteY5" fmla="*/ 636209 h 2264228"/>
              <a:gd name="connsiteX6" fmla="*/ 3009296 w 4184953"/>
              <a:gd name="connsiteY6" fmla="*/ 1332895 h 2264228"/>
              <a:gd name="connsiteX7" fmla="*/ 3502781 w 4184953"/>
              <a:gd name="connsiteY7" fmla="*/ 2145695 h 2264228"/>
              <a:gd name="connsiteX8" fmla="*/ 4083353 w 4184953"/>
              <a:gd name="connsiteY8" fmla="*/ 1811866 h 2264228"/>
              <a:gd name="connsiteX9" fmla="*/ 4112381 w 4184953"/>
              <a:gd name="connsiteY9" fmla="*/ 1811866 h 2264228"/>
              <a:gd name="connsiteX10" fmla="*/ 4155924 w 4184953"/>
              <a:gd name="connsiteY10" fmla="*/ 1811866 h 226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4953" h="2264228">
                <a:moveTo>
                  <a:pt x="4126896" y="1681238"/>
                </a:moveTo>
                <a:cubicBezTo>
                  <a:pt x="3891038" y="1972733"/>
                  <a:pt x="3655181" y="2264228"/>
                  <a:pt x="3430210" y="2145695"/>
                </a:cubicBezTo>
                <a:cubicBezTo>
                  <a:pt x="3205239" y="2027162"/>
                  <a:pt x="3193143" y="1303866"/>
                  <a:pt x="2777067" y="970038"/>
                </a:cubicBezTo>
                <a:cubicBezTo>
                  <a:pt x="2360991" y="636210"/>
                  <a:pt x="1364344" y="285448"/>
                  <a:pt x="933753" y="142724"/>
                </a:cubicBezTo>
                <a:cubicBezTo>
                  <a:pt x="503162" y="0"/>
                  <a:pt x="0" y="31448"/>
                  <a:pt x="193524" y="113695"/>
                </a:cubicBezTo>
                <a:cubicBezTo>
                  <a:pt x="387048" y="195942"/>
                  <a:pt x="1625601" y="433009"/>
                  <a:pt x="2094896" y="636209"/>
                </a:cubicBezTo>
                <a:cubicBezTo>
                  <a:pt x="2564191" y="839409"/>
                  <a:pt x="2774649" y="1081314"/>
                  <a:pt x="3009296" y="1332895"/>
                </a:cubicBezTo>
                <a:cubicBezTo>
                  <a:pt x="3243944" y="1584476"/>
                  <a:pt x="3323771" y="2065866"/>
                  <a:pt x="3502781" y="2145695"/>
                </a:cubicBezTo>
                <a:cubicBezTo>
                  <a:pt x="3681791" y="2225524"/>
                  <a:pt x="3981753" y="1867504"/>
                  <a:pt x="4083353" y="1811866"/>
                </a:cubicBezTo>
                <a:cubicBezTo>
                  <a:pt x="4184953" y="1756228"/>
                  <a:pt x="4112381" y="1811866"/>
                  <a:pt x="4112381" y="1811866"/>
                </a:cubicBezTo>
                <a:lnTo>
                  <a:pt x="4155924" y="1811866"/>
                </a:lnTo>
              </a:path>
            </a:pathLst>
          </a:cu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TextBox 63"/>
          <p:cNvSpPr txBox="1"/>
          <p:nvPr/>
        </p:nvSpPr>
        <p:spPr>
          <a:xfrm>
            <a:off x="1043608" y="2924944"/>
            <a:ext cx="2098331" cy="369332"/>
          </a:xfrm>
          <a:prstGeom prst="rect">
            <a:avLst/>
          </a:prstGeom>
          <a:noFill/>
        </p:spPr>
        <p:txBody>
          <a:bodyPr wrap="none" rtlCol="0">
            <a:spAutoFit/>
          </a:bodyPr>
          <a:lstStyle/>
          <a:p>
            <a:r>
              <a:rPr lang="en-GB" b="1" dirty="0" smtClean="0">
                <a:solidFill>
                  <a:srgbClr val="FF0000"/>
                </a:solidFill>
              </a:rPr>
              <a:t>NEW - collaboration</a:t>
            </a:r>
            <a:endParaRPr lang="en-GB" b="1" dirty="0">
              <a:solidFill>
                <a:srgbClr val="FF0000"/>
              </a:solidFill>
            </a:endParaRPr>
          </a:p>
        </p:txBody>
      </p:sp>
      <p:sp>
        <p:nvSpPr>
          <p:cNvPr id="65" name="TextBox 64"/>
          <p:cNvSpPr txBox="1"/>
          <p:nvPr/>
        </p:nvSpPr>
        <p:spPr>
          <a:xfrm>
            <a:off x="755576" y="4653136"/>
            <a:ext cx="2098331" cy="369332"/>
          </a:xfrm>
          <a:prstGeom prst="rect">
            <a:avLst/>
          </a:prstGeom>
          <a:noFill/>
        </p:spPr>
        <p:txBody>
          <a:bodyPr wrap="none" rtlCol="0">
            <a:spAutoFit/>
          </a:bodyPr>
          <a:lstStyle/>
          <a:p>
            <a:r>
              <a:rPr lang="en-GB" b="1" dirty="0" smtClean="0">
                <a:solidFill>
                  <a:srgbClr val="FF0000"/>
                </a:solidFill>
              </a:rPr>
              <a:t>NEW - collaboration</a:t>
            </a:r>
            <a:endParaRPr lang="en-GB" b="1" dirty="0">
              <a:solidFill>
                <a:srgbClr val="FF0000"/>
              </a:solidFill>
            </a:endParaRPr>
          </a:p>
        </p:txBody>
      </p:sp>
      <p:sp>
        <p:nvSpPr>
          <p:cNvPr id="66" name="TextBox 65"/>
          <p:cNvSpPr txBox="1"/>
          <p:nvPr/>
        </p:nvSpPr>
        <p:spPr>
          <a:xfrm>
            <a:off x="6228184" y="1124744"/>
            <a:ext cx="1867819" cy="369332"/>
          </a:xfrm>
          <a:prstGeom prst="rect">
            <a:avLst/>
          </a:prstGeom>
          <a:noFill/>
        </p:spPr>
        <p:txBody>
          <a:bodyPr wrap="none" rtlCol="0">
            <a:spAutoFit/>
          </a:bodyPr>
          <a:lstStyle/>
          <a:p>
            <a:r>
              <a:rPr lang="en-GB" b="1" dirty="0" smtClean="0">
                <a:solidFill>
                  <a:srgbClr val="FF0000"/>
                </a:solidFill>
              </a:rPr>
              <a:t>NEW – visual aids</a:t>
            </a:r>
            <a:endParaRPr lang="en-GB" b="1" dirty="0">
              <a:solidFill>
                <a:srgbClr val="FF0000"/>
              </a:solidFill>
            </a:endParaRPr>
          </a:p>
        </p:txBody>
      </p:sp>
      <p:sp>
        <p:nvSpPr>
          <p:cNvPr id="67" name="TextBox 66"/>
          <p:cNvSpPr txBox="1"/>
          <p:nvPr/>
        </p:nvSpPr>
        <p:spPr>
          <a:xfrm>
            <a:off x="4355976" y="5733256"/>
            <a:ext cx="659155" cy="369332"/>
          </a:xfrm>
          <a:prstGeom prst="rect">
            <a:avLst/>
          </a:prstGeom>
          <a:noFill/>
        </p:spPr>
        <p:txBody>
          <a:bodyPr wrap="none" rtlCol="0">
            <a:spAutoFit/>
          </a:bodyPr>
          <a:lstStyle/>
          <a:p>
            <a:r>
              <a:rPr lang="en-GB" b="1" dirty="0" smtClean="0">
                <a:solidFill>
                  <a:srgbClr val="FF0000"/>
                </a:solidFill>
              </a:rPr>
              <a:t>NEW</a:t>
            </a:r>
            <a:endParaRPr lang="en-GB" b="1" dirty="0">
              <a:solidFill>
                <a:srgbClr val="FF0000"/>
              </a:solidFill>
            </a:endParaRPr>
          </a:p>
        </p:txBody>
      </p:sp>
      <p:sp>
        <p:nvSpPr>
          <p:cNvPr id="68" name="TextBox 67"/>
          <p:cNvSpPr txBox="1"/>
          <p:nvPr/>
        </p:nvSpPr>
        <p:spPr>
          <a:xfrm>
            <a:off x="7263100" y="4149080"/>
            <a:ext cx="1880900" cy="369332"/>
          </a:xfrm>
          <a:prstGeom prst="rect">
            <a:avLst/>
          </a:prstGeom>
          <a:noFill/>
        </p:spPr>
        <p:txBody>
          <a:bodyPr wrap="none" rtlCol="0">
            <a:spAutoFit/>
          </a:bodyPr>
          <a:lstStyle/>
          <a:p>
            <a:r>
              <a:rPr lang="en-GB" b="1" dirty="0" smtClean="0">
                <a:solidFill>
                  <a:srgbClr val="FF0000"/>
                </a:solidFill>
              </a:rPr>
              <a:t>NEW - knowledge</a:t>
            </a:r>
            <a:endParaRPr lang="en-GB" b="1" dirty="0">
              <a:solidFill>
                <a:srgbClr val="FF0000"/>
              </a:solidFill>
            </a:endParaRPr>
          </a:p>
        </p:txBody>
      </p:sp>
      <p:sp>
        <p:nvSpPr>
          <p:cNvPr id="69" name="TextBox 68"/>
          <p:cNvSpPr txBox="1"/>
          <p:nvPr/>
        </p:nvSpPr>
        <p:spPr>
          <a:xfrm>
            <a:off x="4572000" y="1196752"/>
            <a:ext cx="904799" cy="646331"/>
          </a:xfrm>
          <a:prstGeom prst="rect">
            <a:avLst/>
          </a:prstGeom>
          <a:noFill/>
        </p:spPr>
        <p:txBody>
          <a:bodyPr wrap="none" rtlCol="0">
            <a:spAutoFit/>
          </a:bodyPr>
          <a:lstStyle/>
          <a:p>
            <a:pPr algn="ctr"/>
            <a:r>
              <a:rPr lang="en-GB" b="1" dirty="0" smtClean="0">
                <a:solidFill>
                  <a:srgbClr val="FF0000"/>
                </a:solidFill>
              </a:rPr>
              <a:t>NEW </a:t>
            </a:r>
          </a:p>
          <a:p>
            <a:pPr algn="ctr"/>
            <a:r>
              <a:rPr lang="en-GB" b="1" dirty="0" smtClean="0">
                <a:solidFill>
                  <a:srgbClr val="FF0000"/>
                </a:solidFill>
              </a:rPr>
              <a:t>process</a:t>
            </a:r>
            <a:endParaRPr lang="en-GB" b="1" dirty="0">
              <a:solidFill>
                <a:srgbClr val="FF0000"/>
              </a:solidFill>
            </a:endParaRPr>
          </a:p>
        </p:txBody>
      </p:sp>
      <p:sp>
        <p:nvSpPr>
          <p:cNvPr id="70" name="TextBox 69"/>
          <p:cNvSpPr txBox="1"/>
          <p:nvPr/>
        </p:nvSpPr>
        <p:spPr>
          <a:xfrm>
            <a:off x="1043608" y="260648"/>
            <a:ext cx="1065676" cy="369332"/>
          </a:xfrm>
          <a:prstGeom prst="rect">
            <a:avLst/>
          </a:prstGeom>
          <a:noFill/>
        </p:spPr>
        <p:txBody>
          <a:bodyPr wrap="none" rtlCol="0">
            <a:spAutoFit/>
          </a:bodyPr>
          <a:lstStyle/>
          <a:p>
            <a:r>
              <a:rPr lang="en-GB" b="1" dirty="0" smtClean="0">
                <a:solidFill>
                  <a:srgbClr val="FF0000"/>
                </a:solidFill>
              </a:rPr>
              <a:t>EXISTING</a:t>
            </a:r>
            <a:endParaRPr lang="en-GB" b="1" dirty="0">
              <a:solidFill>
                <a:srgbClr val="FF0000"/>
              </a:solidFill>
            </a:endParaRPr>
          </a:p>
        </p:txBody>
      </p:sp>
      <p:sp>
        <p:nvSpPr>
          <p:cNvPr id="71" name="TextBox 70"/>
          <p:cNvSpPr txBox="1"/>
          <p:nvPr/>
        </p:nvSpPr>
        <p:spPr>
          <a:xfrm>
            <a:off x="5580112" y="2492896"/>
            <a:ext cx="1656184" cy="369332"/>
          </a:xfrm>
          <a:prstGeom prst="rect">
            <a:avLst/>
          </a:prstGeom>
          <a:noFill/>
        </p:spPr>
        <p:txBody>
          <a:bodyPr wrap="square" rtlCol="0">
            <a:spAutoFit/>
          </a:bodyPr>
          <a:lstStyle/>
          <a:p>
            <a:r>
              <a:rPr lang="en-GB" b="1" dirty="0" smtClean="0">
                <a:solidFill>
                  <a:srgbClr val="FF0000"/>
                </a:solidFill>
              </a:rPr>
              <a:t>NEW synthesis</a:t>
            </a:r>
            <a:endParaRPr lang="en-GB" b="1" dirty="0">
              <a:solidFill>
                <a:srgbClr val="FF0000"/>
              </a:solidFill>
            </a:endParaRPr>
          </a:p>
        </p:txBody>
      </p:sp>
    </p:spTree>
  </p:cSld>
  <p:clrMapOvr>
    <a:masterClrMapping/>
  </p:clrMapOvr>
  <p:transition spd="med">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norman\Pictures\lifewide education logo\LIFEWIDE EDUCATION PROMOTIONAL CARD.jpg"/>
          <p:cNvPicPr>
            <a:picLocks noChangeAspect="1" noChangeArrowheads="1"/>
          </p:cNvPicPr>
          <p:nvPr/>
        </p:nvPicPr>
        <p:blipFill>
          <a:blip r:embed="rId3" cstate="print"/>
          <a:srcRect/>
          <a:stretch>
            <a:fillRect/>
          </a:stretch>
        </p:blipFill>
        <p:spPr bwMode="auto">
          <a:xfrm>
            <a:off x="0" y="0"/>
            <a:ext cx="7776864" cy="3894156"/>
          </a:xfrm>
          <a:prstGeom prst="rect">
            <a:avLst/>
          </a:prstGeom>
          <a:noFill/>
          <a:ln w="9525">
            <a:noFill/>
            <a:miter lim="800000"/>
            <a:headEnd/>
            <a:tailEnd/>
          </a:ln>
        </p:spPr>
      </p:pic>
      <p:pic>
        <p:nvPicPr>
          <p:cNvPr id="33795" name="Picture 2" descr="C:\Users\norman\Pictures\LIFEWIDE EDUCATION\LWE Abstract Logo Final B&amp;G.tif"/>
          <p:cNvPicPr>
            <a:picLocks noChangeAspect="1" noChangeArrowheads="1"/>
          </p:cNvPicPr>
          <p:nvPr/>
        </p:nvPicPr>
        <p:blipFill>
          <a:blip r:embed="rId4" cstate="print"/>
          <a:srcRect/>
          <a:stretch>
            <a:fillRect/>
          </a:stretch>
        </p:blipFill>
        <p:spPr bwMode="auto">
          <a:xfrm>
            <a:off x="6732240" y="188640"/>
            <a:ext cx="2197100" cy="1008062"/>
          </a:xfrm>
          <a:prstGeom prst="rect">
            <a:avLst/>
          </a:prstGeom>
          <a:noFill/>
          <a:ln w="9525">
            <a:noFill/>
            <a:miter lim="800000"/>
            <a:headEnd/>
            <a:tailEnd/>
          </a:ln>
        </p:spPr>
      </p:pic>
      <p:sp>
        <p:nvSpPr>
          <p:cNvPr id="5" name="Rectangle 4"/>
          <p:cNvSpPr/>
          <p:nvPr/>
        </p:nvSpPr>
        <p:spPr>
          <a:xfrm rot="786385">
            <a:off x="1933596" y="523729"/>
            <a:ext cx="521104" cy="923330"/>
          </a:xfrm>
          <a:prstGeom prst="rect">
            <a:avLst/>
          </a:prstGeom>
          <a:noFill/>
        </p:spPr>
        <p:txBody>
          <a:bodyPr wrap="square">
            <a:spAutoFit/>
          </a:bodyPr>
          <a:lstStyle/>
          <a:p>
            <a:pPr>
              <a:defRPr/>
            </a:pPr>
            <a:r>
              <a:rPr lang="en-US" sz="5400" b="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C</a:t>
            </a:r>
          </a:p>
        </p:txBody>
      </p:sp>
      <p:sp>
        <p:nvSpPr>
          <p:cNvPr id="6" name="Rectangle 5"/>
          <p:cNvSpPr/>
          <p:nvPr/>
        </p:nvSpPr>
        <p:spPr>
          <a:xfrm rot="2857474">
            <a:off x="2650231" y="1091262"/>
            <a:ext cx="580608" cy="923330"/>
          </a:xfrm>
          <a:prstGeom prst="rect">
            <a:avLst/>
          </a:prstGeom>
          <a:noFill/>
        </p:spPr>
        <p:txBody>
          <a:bodyPr wrap="none">
            <a:spAutoFit/>
          </a:bodyPr>
          <a:lstStyle/>
          <a:p>
            <a:pPr>
              <a:defRPr/>
            </a:pPr>
            <a:r>
              <a:rPr lang="en-US" sz="5400" b="1" spc="50" dirty="0">
                <a:ln w="12700" cmpd="sng">
                  <a:solidFill>
                    <a:schemeClr val="accent6">
                      <a:satMod val="120000"/>
                      <a:shade val="80000"/>
                    </a:schemeClr>
                  </a:solidFill>
                  <a:prstDash val="solid"/>
                </a:ln>
                <a:solidFill>
                  <a:srgbClr val="28F8F8"/>
                </a:solidFill>
                <a:effectLst>
                  <a:glow rad="53100">
                    <a:schemeClr val="accent6">
                      <a:satMod val="180000"/>
                      <a:alpha val="30000"/>
                    </a:schemeClr>
                  </a:glow>
                </a:effectLst>
              </a:rPr>
              <a:t>R</a:t>
            </a:r>
          </a:p>
        </p:txBody>
      </p:sp>
      <p:sp>
        <p:nvSpPr>
          <p:cNvPr id="7" name="Rectangle 6"/>
          <p:cNvSpPr/>
          <p:nvPr/>
        </p:nvSpPr>
        <p:spPr>
          <a:xfrm rot="21094450">
            <a:off x="3401696" y="1455616"/>
            <a:ext cx="529312" cy="923330"/>
          </a:xfrm>
          <a:prstGeom prst="rect">
            <a:avLst/>
          </a:prstGeom>
          <a:noFill/>
        </p:spPr>
        <p:txBody>
          <a:bodyPr wrap="none">
            <a:spAutoFit/>
          </a:bodyPr>
          <a:lstStyle/>
          <a:p>
            <a:pPr>
              <a:defRPr/>
            </a:pPr>
            <a:r>
              <a:rPr lang="en-US" sz="5400" b="1" spc="50" dirty="0">
                <a:ln w="12700" cmpd="sng">
                  <a:solidFill>
                    <a:schemeClr val="accent6">
                      <a:satMod val="120000"/>
                      <a:shade val="80000"/>
                    </a:schemeClr>
                  </a:solidFill>
                  <a:prstDash val="solid"/>
                </a:ln>
                <a:solidFill>
                  <a:srgbClr val="25F715"/>
                </a:solidFill>
                <a:effectLst>
                  <a:glow rad="53100">
                    <a:schemeClr val="accent6">
                      <a:satMod val="180000"/>
                      <a:alpha val="30000"/>
                    </a:schemeClr>
                  </a:glow>
                </a:effectLst>
              </a:rPr>
              <a:t>E</a:t>
            </a:r>
          </a:p>
        </p:txBody>
      </p:sp>
      <p:sp>
        <p:nvSpPr>
          <p:cNvPr id="8" name="Rectangle 7"/>
          <p:cNvSpPr/>
          <p:nvPr/>
        </p:nvSpPr>
        <p:spPr>
          <a:xfrm rot="1779498">
            <a:off x="4219177" y="1811342"/>
            <a:ext cx="611065" cy="923330"/>
          </a:xfrm>
          <a:prstGeom prst="rect">
            <a:avLst/>
          </a:prstGeom>
          <a:noFill/>
        </p:spPr>
        <p:txBody>
          <a:bodyPr wrap="none">
            <a:spAutoFit/>
          </a:bodyPr>
          <a:lstStyle/>
          <a:p>
            <a:pPr>
              <a:defRPr/>
            </a:pPr>
            <a:r>
              <a:rPr lang="en-US" sz="54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A</a:t>
            </a:r>
          </a:p>
        </p:txBody>
      </p:sp>
      <p:sp>
        <p:nvSpPr>
          <p:cNvPr id="9" name="Rectangle 8"/>
          <p:cNvSpPr/>
          <p:nvPr/>
        </p:nvSpPr>
        <p:spPr>
          <a:xfrm rot="1409495">
            <a:off x="4932040" y="2276872"/>
            <a:ext cx="792088" cy="923330"/>
          </a:xfrm>
          <a:prstGeom prst="rect">
            <a:avLst/>
          </a:prstGeom>
          <a:noFill/>
        </p:spPr>
        <p:txBody>
          <a:bodyPr wrap="square">
            <a:spAutoFit/>
          </a:bodyPr>
          <a:lstStyle/>
          <a:p>
            <a:pPr>
              <a:defRPr/>
            </a:pPr>
            <a:r>
              <a:rPr lang="en-US" sz="5400" b="1" spc="50" dirty="0">
                <a:ln w="12700" cmpd="sng">
                  <a:solidFill>
                    <a:schemeClr val="accent6">
                      <a:satMod val="120000"/>
                      <a:shade val="80000"/>
                    </a:schemeClr>
                  </a:solidFill>
                  <a:prstDash val="solid"/>
                </a:ln>
                <a:solidFill>
                  <a:srgbClr val="D81898"/>
                </a:solidFill>
                <a:effectLst>
                  <a:glow rad="53100">
                    <a:schemeClr val="accent6">
                      <a:satMod val="180000"/>
                      <a:alpha val="30000"/>
                    </a:schemeClr>
                  </a:glow>
                </a:effectLst>
              </a:rPr>
              <a:t>T</a:t>
            </a:r>
          </a:p>
        </p:txBody>
      </p:sp>
      <p:sp>
        <p:nvSpPr>
          <p:cNvPr id="10" name="Rectangle 9"/>
          <p:cNvSpPr/>
          <p:nvPr/>
        </p:nvSpPr>
        <p:spPr>
          <a:xfrm rot="20988417">
            <a:off x="5729642" y="2244413"/>
            <a:ext cx="529312" cy="923330"/>
          </a:xfrm>
          <a:prstGeom prst="rect">
            <a:avLst/>
          </a:prstGeom>
          <a:noFill/>
        </p:spPr>
        <p:txBody>
          <a:bodyPr wrap="none">
            <a:spAutoFit/>
          </a:bodyPr>
          <a:lstStyle/>
          <a:p>
            <a:pPr>
              <a:defRPr/>
            </a:pPr>
            <a:r>
              <a:rPr lang="en-US" sz="5400" b="1" spc="50" dirty="0">
                <a:ln w="12700" cmpd="sng">
                  <a:solidFill>
                    <a:schemeClr val="accent6">
                      <a:satMod val="120000"/>
                      <a:shade val="80000"/>
                    </a:schemeClr>
                  </a:solidFill>
                  <a:prstDash val="solid"/>
                </a:ln>
                <a:solidFill>
                  <a:srgbClr val="2C0BEF"/>
                </a:solidFill>
                <a:effectLst>
                  <a:glow rad="53100">
                    <a:schemeClr val="accent6">
                      <a:satMod val="180000"/>
                      <a:alpha val="30000"/>
                    </a:schemeClr>
                  </a:glow>
                </a:effectLst>
              </a:rPr>
              <a:t>E</a:t>
            </a:r>
          </a:p>
        </p:txBody>
      </p:sp>
      <p:sp>
        <p:nvSpPr>
          <p:cNvPr id="33802" name="Rectangle 2"/>
          <p:cNvSpPr>
            <a:spLocks noChangeArrowheads="1"/>
          </p:cNvSpPr>
          <p:nvPr/>
        </p:nvSpPr>
        <p:spPr bwMode="auto">
          <a:xfrm>
            <a:off x="395536" y="4005064"/>
            <a:ext cx="8388424" cy="1908215"/>
          </a:xfrm>
          <a:prstGeom prst="rect">
            <a:avLst/>
          </a:prstGeom>
          <a:noFill/>
          <a:ln w="9525">
            <a:noFill/>
            <a:miter lim="800000"/>
            <a:headEnd/>
            <a:tailEnd/>
          </a:ln>
        </p:spPr>
        <p:txBody>
          <a:bodyPr wrap="square">
            <a:spAutoFit/>
          </a:bodyPr>
          <a:lstStyle/>
          <a:p>
            <a:r>
              <a:rPr lang="en-GB" sz="2000" dirty="0" smtClean="0">
                <a:latin typeface="Arial" pitchFamily="34" charset="0"/>
                <a:cs typeface="Arial" pitchFamily="34" charset="0"/>
              </a:rPr>
              <a:t>Copies </a:t>
            </a:r>
            <a:r>
              <a:rPr lang="en-GB" sz="2000" dirty="0">
                <a:latin typeface="Arial" pitchFamily="34" charset="0"/>
                <a:cs typeface="Arial" pitchFamily="34" charset="0"/>
              </a:rPr>
              <a:t>of slides </a:t>
            </a:r>
            <a:r>
              <a:rPr lang="en-GB" sz="2000" dirty="0" smtClean="0">
                <a:latin typeface="Arial" pitchFamily="34" charset="0"/>
                <a:cs typeface="Arial" pitchFamily="34" charset="0"/>
              </a:rPr>
              <a:t> and working papers </a:t>
            </a:r>
          </a:p>
          <a:p>
            <a:r>
              <a:rPr lang="en-GB" sz="2000" dirty="0" smtClean="0">
                <a:latin typeface="Arial" pitchFamily="34" charset="0"/>
                <a:cs typeface="Arial" pitchFamily="34" charset="0"/>
              </a:rPr>
              <a:t>can </a:t>
            </a:r>
            <a:r>
              <a:rPr lang="en-GB" sz="2000" dirty="0">
                <a:latin typeface="Arial" pitchFamily="34" charset="0"/>
                <a:cs typeface="Arial" pitchFamily="34" charset="0"/>
              </a:rPr>
              <a:t>be downloaded </a:t>
            </a:r>
            <a:r>
              <a:rPr lang="en-GB" sz="2000" dirty="0" smtClean="0">
                <a:latin typeface="Arial" pitchFamily="34" charset="0"/>
                <a:cs typeface="Arial" pitchFamily="34" charset="0"/>
              </a:rPr>
              <a:t>from    </a:t>
            </a:r>
          </a:p>
          <a:p>
            <a:r>
              <a:rPr lang="en-GB" sz="2000" dirty="0" smtClean="0">
                <a:latin typeface="Arial" pitchFamily="34" charset="0"/>
                <a:cs typeface="Arial" pitchFamily="34" charset="0"/>
                <a:hlinkClick r:id="rId5"/>
              </a:rPr>
              <a:t>http://www.normanjackson.co.uk/seda-conference.html</a:t>
            </a:r>
            <a:endParaRPr lang="en-GB" sz="2000" b="1" dirty="0" smtClean="0">
              <a:latin typeface="Arial" pitchFamily="34" charset="0"/>
              <a:cs typeface="Arial" pitchFamily="34" charset="0"/>
            </a:endParaRPr>
          </a:p>
          <a:p>
            <a:pPr algn="l"/>
            <a:endParaRPr lang="en-GB" sz="2000" dirty="0" smtClean="0">
              <a:latin typeface="Arial" pitchFamily="34" charset="0"/>
              <a:cs typeface="Arial" pitchFamily="34" charset="0"/>
            </a:endParaRPr>
          </a:p>
          <a:p>
            <a:pPr algn="l"/>
            <a:r>
              <a:rPr lang="en-GB" sz="2000" dirty="0" smtClean="0">
                <a:latin typeface="Arial" pitchFamily="34" charset="0"/>
                <a:cs typeface="Arial" pitchFamily="34" charset="0"/>
                <a:hlinkClick r:id="rId6"/>
              </a:rPr>
              <a:t>          </a:t>
            </a:r>
            <a:endParaRPr lang="en-GB" sz="2000" dirty="0">
              <a:latin typeface="Arial" pitchFamily="34" charset="0"/>
              <a:cs typeface="Arial" pitchFamily="34" charset="0"/>
              <a:hlinkClick r:id="rId6"/>
            </a:endParaRPr>
          </a:p>
          <a:p>
            <a:pPr algn="l"/>
            <a:r>
              <a:rPr lang="en-GB" dirty="0">
                <a:solidFill>
                  <a:srgbClr val="FF0000"/>
                </a:solidFill>
                <a:hlinkClick r:id="rId6"/>
              </a:rPr>
              <a:t> </a:t>
            </a:r>
            <a:r>
              <a:rPr lang="en-GB" dirty="0">
                <a:solidFill>
                  <a:srgbClr val="FF0000"/>
                </a:solidFill>
              </a:rPr>
              <a:t>                 </a:t>
            </a:r>
            <a:r>
              <a:rPr lang="en-GB" dirty="0" smtClean="0">
                <a:solidFill>
                  <a:srgbClr val="FF0000"/>
                </a:solidFill>
              </a:rPr>
              <a:t>      </a:t>
            </a:r>
            <a:endParaRPr lang="en-GB" dirty="0">
              <a:solidFill>
                <a:srgbClr val="FF0000"/>
              </a:solidFill>
            </a:endParaRPr>
          </a:p>
        </p:txBody>
      </p:sp>
      <p:pic>
        <p:nvPicPr>
          <p:cNvPr id="11" name="Picture 2" descr="C:\Users\norman\Documents\CHALKMOUNTAIN KEY INFORMATION\CARTOONS\KIBOKO\GREATIVITY &amp; DEVELOPMENT\Book cover.gif"/>
          <p:cNvPicPr>
            <a:picLocks noChangeAspect="1" noChangeArrowheads="1"/>
          </p:cNvPicPr>
          <p:nvPr/>
        </p:nvPicPr>
        <p:blipFill>
          <a:blip r:embed="rId7" cstate="print"/>
          <a:srcRect/>
          <a:stretch>
            <a:fillRect/>
          </a:stretch>
        </p:blipFill>
        <p:spPr bwMode="auto">
          <a:xfrm>
            <a:off x="6876256" y="3789040"/>
            <a:ext cx="2016224" cy="2736304"/>
          </a:xfrm>
          <a:prstGeom prst="rect">
            <a:avLst/>
          </a:prstGeom>
          <a:noFill/>
          <a:ln w="15875">
            <a:solidFill>
              <a:schemeClr val="tx1"/>
            </a:solidFill>
          </a:ln>
        </p:spPr>
      </p:pic>
      <p:sp>
        <p:nvSpPr>
          <p:cNvPr id="13" name="TextBox 12"/>
          <p:cNvSpPr txBox="1"/>
          <p:nvPr/>
        </p:nvSpPr>
        <p:spPr>
          <a:xfrm>
            <a:off x="395536" y="5157192"/>
            <a:ext cx="5386411" cy="707886"/>
          </a:xfrm>
          <a:prstGeom prst="rect">
            <a:avLst/>
          </a:prstGeom>
          <a:noFill/>
        </p:spPr>
        <p:txBody>
          <a:bodyPr wrap="none" rtlCol="0">
            <a:spAutoFit/>
          </a:bodyPr>
          <a:lstStyle/>
          <a:p>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New E-Book to be published December 2013</a:t>
            </a:r>
            <a:endParaRPr lang="en-GB" sz="2000" dirty="0">
              <a:latin typeface="Arial" pitchFamily="34" charset="0"/>
              <a:cs typeface="Arial" pitchFamily="34" charset="0"/>
            </a:endParaRPr>
          </a:p>
        </p:txBody>
      </p:sp>
      <p:sp>
        <p:nvSpPr>
          <p:cNvPr id="14" name="Rectangle 13"/>
          <p:cNvSpPr/>
          <p:nvPr/>
        </p:nvSpPr>
        <p:spPr>
          <a:xfrm>
            <a:off x="395536" y="5805264"/>
            <a:ext cx="3585469" cy="369332"/>
          </a:xfrm>
          <a:prstGeom prst="rect">
            <a:avLst/>
          </a:prstGeom>
        </p:spPr>
        <p:txBody>
          <a:bodyPr wrap="square">
            <a:spAutoFit/>
          </a:bodyPr>
          <a:lstStyle/>
          <a:p>
            <a:r>
              <a:rPr lang="en-GB" dirty="0" smtClean="0">
                <a:hlinkClick r:id="rId8"/>
              </a:rPr>
              <a:t>http://www.lifewideeducation.com/</a:t>
            </a:r>
            <a:endParaRPr lang="en-GB" dirty="0"/>
          </a:p>
        </p:txBody>
      </p:sp>
    </p:spTree>
  </p:cSld>
  <p:clrMapOvr>
    <a:masterClrMapping/>
  </p:clrMapOvr>
  <p:transition spd="med">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norman\Pictures\CREATIVITY\scale 2.gif"/>
          <p:cNvPicPr>
            <a:picLocks noChangeAspect="1" noChangeArrowheads="1"/>
          </p:cNvPicPr>
          <p:nvPr/>
        </p:nvPicPr>
        <p:blipFill>
          <a:blip r:embed="rId3" cstate="print"/>
          <a:srcRect/>
          <a:stretch>
            <a:fillRect/>
          </a:stretch>
        </p:blipFill>
        <p:spPr bwMode="auto">
          <a:xfrm>
            <a:off x="467544" y="1268760"/>
            <a:ext cx="7920880" cy="5304129"/>
          </a:xfrm>
          <a:prstGeom prst="rect">
            <a:avLst/>
          </a:prstGeom>
          <a:noFill/>
        </p:spPr>
      </p:pic>
      <p:sp>
        <p:nvSpPr>
          <p:cNvPr id="5" name="TextBox 4"/>
          <p:cNvSpPr txBox="1"/>
          <p:nvPr/>
        </p:nvSpPr>
        <p:spPr>
          <a:xfrm>
            <a:off x="395536" y="332656"/>
            <a:ext cx="8548174" cy="646331"/>
          </a:xfrm>
          <a:prstGeom prst="rect">
            <a:avLst/>
          </a:prstGeom>
          <a:noFill/>
        </p:spPr>
        <p:txBody>
          <a:bodyPr wrap="none" rtlCol="0">
            <a:spAutoFit/>
          </a:bodyPr>
          <a:lstStyle/>
          <a:p>
            <a:r>
              <a:rPr lang="en-GB" b="1" dirty="0" smtClean="0"/>
              <a:t>If you would like to add your views to the Creativity in Educational Development Survey</a:t>
            </a:r>
          </a:p>
          <a:p>
            <a:r>
              <a:rPr lang="en-GB" b="1" dirty="0" smtClean="0"/>
              <a:t>Visit  </a:t>
            </a:r>
            <a:r>
              <a:rPr lang="en-GB" b="1" dirty="0" smtClean="0">
                <a:hlinkClick r:id="rId4"/>
              </a:rPr>
              <a:t>http://lifewide.vxcommunity.com/</a:t>
            </a:r>
            <a:endParaRPr lang="en-GB" b="1" dirty="0"/>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211960" y="4005064"/>
            <a:ext cx="914400" cy="914400"/>
          </a:xfrm>
          <a:prstGeom prst="ellipse">
            <a:avLst/>
          </a:prstGeom>
        </p:spPr>
        <p:txBody>
          <a:bodyPr rtlCol="0" anchor="ctr">
            <a:spAutoFit/>
          </a:bodyPr>
          <a:lstStyle/>
          <a:p>
            <a:pPr algn="ctr"/>
            <a:endParaRPr lang="en-GB" dirty="0" smtClean="0"/>
          </a:p>
        </p:txBody>
      </p:sp>
      <p:pic>
        <p:nvPicPr>
          <p:cNvPr id="6" name="Picture 3" descr="C:\Users\norman\Documents\CHALKMOUNTAIN KEY INFORMATION\CARTOONS\KIBOKO\GREATIVITY &amp; DEVELOPMENT\devleopment edit.jpg"/>
          <p:cNvPicPr>
            <a:picLocks noChangeAspect="1" noChangeArrowheads="1"/>
          </p:cNvPicPr>
          <p:nvPr/>
        </p:nvPicPr>
        <p:blipFill>
          <a:blip r:embed="rId2" cstate="print"/>
          <a:srcRect/>
          <a:stretch>
            <a:fillRect/>
          </a:stretch>
        </p:blipFill>
        <p:spPr bwMode="auto">
          <a:xfrm>
            <a:off x="0" y="2276872"/>
            <a:ext cx="9144000" cy="5040560"/>
          </a:xfrm>
          <a:prstGeom prst="rect">
            <a:avLst/>
          </a:prstGeom>
          <a:noFill/>
        </p:spPr>
      </p:pic>
      <p:sp>
        <p:nvSpPr>
          <p:cNvPr id="25" name="TextBox 24"/>
          <p:cNvSpPr txBox="1"/>
          <p:nvPr/>
        </p:nvSpPr>
        <p:spPr>
          <a:xfrm>
            <a:off x="179512" y="188640"/>
            <a:ext cx="9160072" cy="769441"/>
          </a:xfrm>
          <a:prstGeom prst="rect">
            <a:avLst/>
          </a:prstGeom>
          <a:noFill/>
        </p:spPr>
        <p:txBody>
          <a:bodyPr wrap="none" rtlCol="0">
            <a:spAutoFit/>
          </a:bodyPr>
          <a:lstStyle/>
          <a:p>
            <a:r>
              <a:rPr lang="en-GB" sz="2400" b="1" dirty="0" smtClean="0">
                <a:latin typeface="Arial" pitchFamily="34" charset="0"/>
                <a:cs typeface="Arial" pitchFamily="34" charset="0"/>
              </a:rPr>
              <a:t>Development </a:t>
            </a:r>
            <a:r>
              <a:rPr lang="en-GB" sz="2000" dirty="0" smtClean="0">
                <a:latin typeface="Arial" pitchFamily="34" charset="0"/>
                <a:cs typeface="Arial" pitchFamily="34" charset="0"/>
              </a:rPr>
              <a:t>is </a:t>
            </a:r>
            <a:r>
              <a:rPr lang="en-GB" sz="2000" dirty="0" smtClean="0">
                <a:latin typeface="Arial" pitchFamily="34" charset="0"/>
                <a:cs typeface="Arial" pitchFamily="34" charset="0"/>
              </a:rPr>
              <a:t>intentional </a:t>
            </a:r>
            <a:r>
              <a:rPr lang="en-GB" sz="2000" dirty="0" smtClean="0">
                <a:latin typeface="Arial" pitchFamily="34" charset="0"/>
                <a:cs typeface="Arial" pitchFamily="34" charset="0"/>
              </a:rPr>
              <a:t>movement </a:t>
            </a:r>
            <a:r>
              <a:rPr lang="en-GB" sz="2000" dirty="0" smtClean="0">
                <a:latin typeface="Arial" pitchFamily="34" charset="0"/>
                <a:cs typeface="Arial" pitchFamily="34" charset="0"/>
              </a:rPr>
              <a:t>towards something different that has </a:t>
            </a:r>
          </a:p>
          <a:p>
            <a:r>
              <a:rPr lang="en-GB" sz="2000" dirty="0" smtClean="0">
                <a:latin typeface="Arial" pitchFamily="34" charset="0"/>
                <a:cs typeface="Arial" pitchFamily="34" charset="0"/>
              </a:rPr>
              <a:t>potential to be better than what currently exists or to add value to what exists</a:t>
            </a:r>
          </a:p>
        </p:txBody>
      </p:sp>
      <p:sp>
        <p:nvSpPr>
          <p:cNvPr id="10" name="TextBox 9"/>
          <p:cNvSpPr txBox="1"/>
          <p:nvPr/>
        </p:nvSpPr>
        <p:spPr>
          <a:xfrm>
            <a:off x="395536" y="1340768"/>
            <a:ext cx="6486071" cy="1323439"/>
          </a:xfrm>
          <a:prstGeom prst="rect">
            <a:avLst/>
          </a:prstGeom>
          <a:noFill/>
        </p:spPr>
        <p:txBody>
          <a:bodyPr wrap="none" rtlCol="0">
            <a:spAutoFit/>
          </a:bodyPr>
          <a:lstStyle/>
          <a:p>
            <a:r>
              <a:rPr lang="en-GB" sz="2000" b="1" dirty="0" smtClean="0">
                <a:latin typeface="Arial" pitchFamily="34" charset="0"/>
                <a:cs typeface="Arial" pitchFamily="34" charset="0"/>
              </a:rPr>
              <a:t>NEWNESS</a:t>
            </a:r>
          </a:p>
          <a:p>
            <a:pPr>
              <a:buFontTx/>
              <a:buChar char="-"/>
            </a:pPr>
            <a:r>
              <a:rPr lang="en-GB" sz="2000" dirty="0" smtClean="0">
                <a:latin typeface="Arial" pitchFamily="34" charset="0"/>
                <a:cs typeface="Arial" pitchFamily="34" charset="0"/>
              </a:rPr>
              <a:t>  structures, tools, frameworks, processes, procedures</a:t>
            </a:r>
          </a:p>
          <a:p>
            <a:pPr>
              <a:buFontTx/>
              <a:buChar char="-"/>
            </a:pPr>
            <a:r>
              <a:rPr lang="en-GB" sz="2000" dirty="0" smtClean="0">
                <a:latin typeface="Arial" pitchFamily="34" charset="0"/>
                <a:cs typeface="Arial" pitchFamily="34" charset="0"/>
              </a:rPr>
              <a:t>- behaviour and practice</a:t>
            </a:r>
          </a:p>
          <a:p>
            <a:pPr>
              <a:buFontTx/>
              <a:buChar char="-"/>
            </a:pPr>
            <a:r>
              <a:rPr lang="en-GB" sz="2000" dirty="0" smtClean="0">
                <a:latin typeface="Arial" pitchFamily="34" charset="0"/>
                <a:cs typeface="Arial" pitchFamily="34" charset="0"/>
              </a:rPr>
              <a:t>- thinking, knowledge and understanding</a:t>
            </a:r>
            <a:endParaRPr lang="en-GB" sz="2000" dirty="0">
              <a:latin typeface="Arial" pitchFamily="34" charset="0"/>
              <a:cs typeface="Arial" pitchFamily="34" charset="0"/>
            </a:endParaRPr>
          </a:p>
        </p:txBody>
      </p:sp>
      <p:sp>
        <p:nvSpPr>
          <p:cNvPr id="11" name="TextBox 10"/>
          <p:cNvSpPr txBox="1"/>
          <p:nvPr/>
        </p:nvSpPr>
        <p:spPr>
          <a:xfrm>
            <a:off x="3491880" y="3789040"/>
            <a:ext cx="3600400" cy="400110"/>
          </a:xfrm>
          <a:prstGeom prst="rect">
            <a:avLst/>
          </a:prstGeom>
          <a:noFill/>
        </p:spPr>
        <p:txBody>
          <a:bodyPr wrap="square" rtlCol="0">
            <a:spAutoFit/>
          </a:bodyPr>
          <a:lstStyle/>
          <a:p>
            <a:r>
              <a:rPr lang="en-GB" sz="2000" b="1" dirty="0" smtClean="0">
                <a:latin typeface="Arial" pitchFamily="34" charset="0"/>
                <a:cs typeface="Arial" pitchFamily="34" charset="0"/>
              </a:rPr>
              <a:t>REPLACING SOMETHING</a:t>
            </a:r>
            <a:endParaRPr lang="en-GB" sz="2000" b="1" dirty="0">
              <a:latin typeface="Arial" pitchFamily="34" charset="0"/>
              <a:cs typeface="Arial" pitchFamily="34" charset="0"/>
            </a:endParaRPr>
          </a:p>
        </p:txBody>
      </p:sp>
      <p:sp>
        <p:nvSpPr>
          <p:cNvPr id="14" name="TextBox 13"/>
          <p:cNvSpPr txBox="1"/>
          <p:nvPr/>
        </p:nvSpPr>
        <p:spPr>
          <a:xfrm>
            <a:off x="1259632" y="4581128"/>
            <a:ext cx="3744416" cy="400110"/>
          </a:xfrm>
          <a:prstGeom prst="rect">
            <a:avLst/>
          </a:prstGeom>
          <a:noFill/>
        </p:spPr>
        <p:txBody>
          <a:bodyPr wrap="square" rtlCol="0">
            <a:spAutoFit/>
          </a:bodyPr>
          <a:lstStyle/>
          <a:p>
            <a:pPr algn="ctr"/>
            <a:r>
              <a:rPr lang="en-GB" sz="2000" b="1" dirty="0" smtClean="0">
                <a:latin typeface="Arial" pitchFamily="34" charset="0"/>
                <a:cs typeface="Arial" pitchFamily="34" charset="0"/>
              </a:rPr>
              <a:t>STOPPING SOMETHING</a:t>
            </a:r>
          </a:p>
        </p:txBody>
      </p:sp>
      <p:sp>
        <p:nvSpPr>
          <p:cNvPr id="15" name="TextBox 14"/>
          <p:cNvSpPr txBox="1"/>
          <p:nvPr/>
        </p:nvSpPr>
        <p:spPr>
          <a:xfrm>
            <a:off x="3491880" y="2780928"/>
            <a:ext cx="5904656" cy="707886"/>
          </a:xfrm>
          <a:prstGeom prst="rect">
            <a:avLst/>
          </a:prstGeom>
          <a:noFill/>
        </p:spPr>
        <p:txBody>
          <a:bodyPr wrap="square" rtlCol="0">
            <a:spAutoFit/>
          </a:bodyPr>
          <a:lstStyle/>
          <a:p>
            <a:r>
              <a:rPr lang="en-GB" sz="2000" b="1" dirty="0" smtClean="0">
                <a:latin typeface="Arial" pitchFamily="34" charset="0"/>
                <a:cs typeface="Arial" pitchFamily="34" charset="0"/>
              </a:rPr>
              <a:t>MAKING SOMETHING DIFFERENT</a:t>
            </a:r>
          </a:p>
          <a:p>
            <a:r>
              <a:rPr lang="en-GB" sz="2000" dirty="0" smtClean="0">
                <a:latin typeface="Arial" pitchFamily="34" charset="0"/>
                <a:cs typeface="Arial" pitchFamily="34" charset="0"/>
              </a:rPr>
              <a:t>Modifying/adapting something that already exists</a:t>
            </a:r>
            <a:endParaRPr lang="en-GB" sz="2000" dirty="0">
              <a:latin typeface="Arial" pitchFamily="34" charset="0"/>
              <a:cs typeface="Arial" pitchFamily="34" charset="0"/>
            </a:endParaRPr>
          </a:p>
        </p:txBody>
      </p:sp>
      <p:sp>
        <p:nvSpPr>
          <p:cNvPr id="16" name="TextBox 15"/>
          <p:cNvSpPr txBox="1"/>
          <p:nvPr/>
        </p:nvSpPr>
        <p:spPr>
          <a:xfrm>
            <a:off x="5436096" y="4437112"/>
            <a:ext cx="3384376" cy="400110"/>
          </a:xfrm>
          <a:prstGeom prst="rect">
            <a:avLst/>
          </a:prstGeom>
          <a:noFill/>
        </p:spPr>
        <p:txBody>
          <a:bodyPr wrap="square" rtlCol="0">
            <a:spAutoFit/>
          </a:bodyPr>
          <a:lstStyle/>
          <a:p>
            <a:r>
              <a:rPr lang="en-GB" sz="2000" b="1" dirty="0" smtClean="0">
                <a:latin typeface="Arial" pitchFamily="34" charset="0"/>
                <a:cs typeface="Arial" pitchFamily="34" charset="0"/>
              </a:rPr>
              <a:t>BECOMING  DIFFERENT</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211960" y="4005064"/>
            <a:ext cx="914400" cy="914400"/>
          </a:xfrm>
          <a:prstGeom prst="ellipse">
            <a:avLst/>
          </a:prstGeom>
        </p:spPr>
        <p:txBody>
          <a:bodyPr rtlCol="0" anchor="ctr">
            <a:spAutoFit/>
          </a:bodyPr>
          <a:lstStyle/>
          <a:p>
            <a:pPr algn="ctr"/>
            <a:endParaRPr lang="en-GB" dirty="0" smtClean="0"/>
          </a:p>
        </p:txBody>
      </p:sp>
      <p:pic>
        <p:nvPicPr>
          <p:cNvPr id="6" name="Picture 3" descr="C:\Users\norman\Documents\CHALKMOUNTAIN KEY INFORMATION\CARTOONS\KIBOKO\GREATIVITY &amp; DEVELOPMENT\devleopment edit.jpg"/>
          <p:cNvPicPr>
            <a:picLocks noChangeAspect="1" noChangeArrowheads="1"/>
          </p:cNvPicPr>
          <p:nvPr/>
        </p:nvPicPr>
        <p:blipFill>
          <a:blip r:embed="rId2" cstate="print"/>
          <a:srcRect/>
          <a:stretch>
            <a:fillRect/>
          </a:stretch>
        </p:blipFill>
        <p:spPr bwMode="auto">
          <a:xfrm>
            <a:off x="0" y="2852936"/>
            <a:ext cx="9144000" cy="4193704"/>
          </a:xfrm>
          <a:prstGeom prst="rect">
            <a:avLst/>
          </a:prstGeom>
          <a:noFill/>
        </p:spPr>
      </p:pic>
      <p:sp>
        <p:nvSpPr>
          <p:cNvPr id="7" name="TextBox 6"/>
          <p:cNvSpPr txBox="1"/>
          <p:nvPr/>
        </p:nvSpPr>
        <p:spPr>
          <a:xfrm>
            <a:off x="395536" y="332656"/>
            <a:ext cx="4499950" cy="523220"/>
          </a:xfrm>
          <a:prstGeom prst="rect">
            <a:avLst/>
          </a:prstGeom>
          <a:noFill/>
        </p:spPr>
        <p:txBody>
          <a:bodyPr wrap="none" rtlCol="0">
            <a:spAutoFit/>
          </a:bodyPr>
          <a:lstStyle/>
          <a:p>
            <a:r>
              <a:rPr lang="en-GB" sz="2800" b="1" dirty="0" smtClean="0">
                <a:latin typeface="Arial" pitchFamily="34" charset="0"/>
                <a:cs typeface="Arial" pitchFamily="34" charset="0"/>
              </a:rPr>
              <a:t>Developmental Spectrum</a:t>
            </a:r>
            <a:endParaRPr lang="en-GB" sz="2800" b="1" dirty="0">
              <a:latin typeface="Arial" pitchFamily="34" charset="0"/>
              <a:cs typeface="Arial" pitchFamily="34" charset="0"/>
            </a:endParaRPr>
          </a:p>
        </p:txBody>
      </p:sp>
      <p:sp>
        <p:nvSpPr>
          <p:cNvPr id="8" name="TextBox 7"/>
          <p:cNvSpPr txBox="1"/>
          <p:nvPr/>
        </p:nvSpPr>
        <p:spPr>
          <a:xfrm>
            <a:off x="395536" y="908720"/>
            <a:ext cx="2651688" cy="1631216"/>
          </a:xfrm>
          <a:prstGeom prst="rect">
            <a:avLst/>
          </a:prstGeom>
          <a:noFill/>
        </p:spPr>
        <p:txBody>
          <a:bodyPr wrap="none" rtlCol="0">
            <a:spAutoFit/>
          </a:bodyPr>
          <a:lstStyle/>
          <a:p>
            <a:r>
              <a:rPr lang="en-GB" sz="2000" dirty="0" smtClean="0">
                <a:latin typeface="Arial" pitchFamily="34" charset="0"/>
                <a:cs typeface="Arial" pitchFamily="34" charset="0"/>
              </a:rPr>
              <a:t>INCREMENTAL</a:t>
            </a:r>
          </a:p>
          <a:p>
            <a:r>
              <a:rPr lang="en-GB" sz="2000" dirty="0" smtClean="0">
                <a:latin typeface="Arial" pitchFamily="34" charset="0"/>
                <a:cs typeface="Arial" pitchFamily="34" charset="0"/>
              </a:rPr>
              <a:t>Doing the right things</a:t>
            </a:r>
          </a:p>
          <a:p>
            <a:r>
              <a:rPr lang="en-GB" sz="2000" dirty="0" smtClean="0">
                <a:latin typeface="Arial" pitchFamily="34" charset="0"/>
                <a:cs typeface="Arial" pitchFamily="34" charset="0"/>
              </a:rPr>
              <a:t>Doing things right</a:t>
            </a:r>
          </a:p>
          <a:p>
            <a:r>
              <a:rPr lang="en-GB" sz="2000" dirty="0" smtClean="0">
                <a:latin typeface="Arial" pitchFamily="34" charset="0"/>
                <a:cs typeface="Arial" pitchFamily="34" charset="0"/>
              </a:rPr>
              <a:t>Doing things better</a:t>
            </a:r>
          </a:p>
          <a:p>
            <a:r>
              <a:rPr lang="en-GB" sz="2000" dirty="0" smtClean="0">
                <a:latin typeface="Arial" pitchFamily="34" charset="0"/>
                <a:cs typeface="Arial" pitchFamily="34" charset="0"/>
              </a:rPr>
              <a:t>Stopping doing things</a:t>
            </a:r>
            <a:endParaRPr lang="en-GB" sz="2000" dirty="0">
              <a:latin typeface="Arial" pitchFamily="34" charset="0"/>
              <a:cs typeface="Arial" pitchFamily="34" charset="0"/>
            </a:endParaRPr>
          </a:p>
        </p:txBody>
      </p:sp>
      <p:sp>
        <p:nvSpPr>
          <p:cNvPr id="9" name="TextBox 8"/>
          <p:cNvSpPr txBox="1"/>
          <p:nvPr/>
        </p:nvSpPr>
        <p:spPr>
          <a:xfrm>
            <a:off x="3275856" y="908720"/>
            <a:ext cx="5272597" cy="1938992"/>
          </a:xfrm>
          <a:prstGeom prst="rect">
            <a:avLst/>
          </a:prstGeom>
          <a:noFill/>
        </p:spPr>
        <p:txBody>
          <a:bodyPr wrap="none" rtlCol="0">
            <a:spAutoFit/>
          </a:bodyPr>
          <a:lstStyle/>
          <a:p>
            <a:r>
              <a:rPr lang="en-GB" sz="2000" dirty="0" smtClean="0">
                <a:latin typeface="Arial" pitchFamily="34" charset="0"/>
                <a:cs typeface="Arial" pitchFamily="34" charset="0"/>
              </a:rPr>
              <a:t>NON-INCREMENTAL</a:t>
            </a:r>
          </a:p>
          <a:p>
            <a:r>
              <a:rPr lang="en-GB" sz="2000" dirty="0" smtClean="0">
                <a:latin typeface="Arial" pitchFamily="34" charset="0"/>
                <a:cs typeface="Arial" pitchFamily="34" charset="0"/>
              </a:rPr>
              <a:t>Doing new things that someone else is doing</a:t>
            </a:r>
          </a:p>
          <a:p>
            <a:r>
              <a:rPr lang="en-GB" sz="2000" dirty="0" smtClean="0">
                <a:latin typeface="Arial" pitchFamily="34" charset="0"/>
                <a:cs typeface="Arial" pitchFamily="34" charset="0"/>
              </a:rPr>
              <a:t>Appropriating what someone else is doing</a:t>
            </a:r>
          </a:p>
          <a:p>
            <a:r>
              <a:rPr lang="en-GB" sz="2000" dirty="0" smtClean="0">
                <a:latin typeface="Arial" pitchFamily="34" charset="0"/>
                <a:cs typeface="Arial" pitchFamily="34" charset="0"/>
              </a:rPr>
              <a:t>Doing things that no one else is doing</a:t>
            </a:r>
          </a:p>
          <a:p>
            <a:r>
              <a:rPr lang="en-GB" sz="2000" dirty="0" smtClean="0">
                <a:latin typeface="Arial" pitchFamily="34" charset="0"/>
                <a:cs typeface="Arial" pitchFamily="34" charset="0"/>
              </a:rPr>
              <a:t>Trying to do things that can’t be done</a:t>
            </a:r>
          </a:p>
          <a:p>
            <a:endParaRPr lang="en-GB" sz="2000" dirty="0" smtClean="0">
              <a:latin typeface="Arial" pitchFamily="34" charset="0"/>
              <a:cs typeface="Arial" pitchFamily="34" charset="0"/>
            </a:endParaRPr>
          </a:p>
        </p:txBody>
      </p:sp>
      <p:sp>
        <p:nvSpPr>
          <p:cNvPr id="10" name="Rectangle 9"/>
          <p:cNvSpPr/>
          <p:nvPr/>
        </p:nvSpPr>
        <p:spPr>
          <a:xfrm rot="19730966">
            <a:off x="3950203" y="1431261"/>
            <a:ext cx="3643563"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INNOVATION</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1" name="Rectangle 2"/>
          <p:cNvSpPr>
            <a:spLocks noChangeArrowheads="1"/>
          </p:cNvSpPr>
          <p:nvPr/>
        </p:nvSpPr>
        <p:spPr bwMode="auto">
          <a:xfrm>
            <a:off x="3743400" y="2996952"/>
            <a:ext cx="5400600"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2400" b="1" dirty="0" smtClean="0">
                <a:latin typeface="Arial" pitchFamily="34" charset="0"/>
                <a:ea typeface="Times New Roman" pitchFamily="18" charset="0"/>
                <a:cs typeface="Arial" pitchFamily="34" charset="0"/>
              </a:rPr>
              <a:t>An e</a:t>
            </a:r>
            <a:r>
              <a:rPr kumimoji="0" lang="en-GB" sz="2400" b="1" i="0" u="none" strike="noStrike" cap="none" normalizeH="0" baseline="0" dirty="0" smtClean="0">
                <a:ln>
                  <a:noFill/>
                </a:ln>
                <a:effectLst/>
                <a:latin typeface="Arial" pitchFamily="34" charset="0"/>
                <a:ea typeface="Times New Roman" pitchFamily="18" charset="0"/>
                <a:cs typeface="Arial" pitchFamily="34" charset="0"/>
              </a:rPr>
              <a:t>ducational innovation</a:t>
            </a:r>
            <a:r>
              <a:rPr kumimoji="0" lang="en-GB" sz="2400" b="1" i="0" u="none" strike="noStrike" cap="none" normalizeH="0" dirty="0" smtClean="0">
                <a:ln>
                  <a:noFill/>
                </a:ln>
                <a:effectLst/>
                <a:latin typeface="Arial" pitchFamily="34" charset="0"/>
                <a:ea typeface="Times New Roman" pitchFamily="18" charset="0"/>
                <a:cs typeface="Arial" pitchFamily="34" charset="0"/>
              </a:rPr>
              <a:t> is</a:t>
            </a:r>
            <a:endParaRPr kumimoji="0" lang="en-GB" sz="2000" b="1"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i="0" u="none" strike="noStrike" cap="none" normalizeH="0" baseline="0" dirty="0" smtClean="0">
                <a:ln>
                  <a:noFill/>
                </a:ln>
                <a:effectLst/>
                <a:latin typeface="Arial" pitchFamily="34" charset="0"/>
                <a:ea typeface="Times New Roman" pitchFamily="18" charset="0"/>
                <a:cs typeface="Arial" pitchFamily="34" charset="0"/>
              </a:rPr>
              <a:t>'a novel solution to an educational problem,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i="0" u="none" strike="noStrike" cap="none" normalizeH="0" baseline="0" dirty="0" smtClean="0">
                <a:ln>
                  <a:noFill/>
                </a:ln>
                <a:effectLst/>
                <a:latin typeface="Arial" pitchFamily="34" charset="0"/>
                <a:ea typeface="Times New Roman" pitchFamily="18" charset="0"/>
                <a:cs typeface="Arial" pitchFamily="34" charset="0"/>
              </a:rPr>
              <a:t>opportunity or challenge, that is more effective, efficient, sustainable, or just than existing solutions’ </a:t>
            </a:r>
          </a:p>
          <a:p>
            <a:pPr marL="0" marR="0" lvl="0" indent="0" algn="l" defTabSz="914400" rtl="0" eaLnBrk="1" fontAlgn="base" latinLnBrk="0" hangingPunct="1">
              <a:lnSpc>
                <a:spcPct val="100000"/>
              </a:lnSpc>
              <a:spcBef>
                <a:spcPct val="0"/>
              </a:spcBef>
              <a:spcAft>
                <a:spcPct val="0"/>
              </a:spcAft>
              <a:buClrTx/>
              <a:buSzTx/>
              <a:buFontTx/>
              <a:buNone/>
              <a:tabLst/>
            </a:pPr>
            <a:r>
              <a:rPr lang="en-GB" sz="2000" i="1" dirty="0" smtClean="0">
                <a:latin typeface="Arial" pitchFamily="34" charset="0"/>
                <a:cs typeface="Arial" pitchFamily="34" charset="0"/>
              </a:rPr>
              <a:t>(adapted from </a:t>
            </a:r>
            <a:r>
              <a:rPr lang="en-GB" sz="2000" i="1" dirty="0" err="1" smtClean="0">
                <a:latin typeface="Arial" pitchFamily="34" charset="0"/>
                <a:cs typeface="Arial" pitchFamily="34" charset="0"/>
              </a:rPr>
              <a:t>Phills</a:t>
            </a:r>
            <a:r>
              <a:rPr lang="en-GB" sz="2000" i="1" dirty="0" smtClean="0">
                <a:latin typeface="Arial" pitchFamily="34" charset="0"/>
                <a:cs typeface="Arial" pitchFamily="34" charset="0"/>
              </a:rPr>
              <a:t> et al 2008)</a:t>
            </a:r>
            <a:endParaRPr kumimoji="0" lang="en-GB" sz="2000" b="0" i="1" u="none" strike="noStrike" cap="none" normalizeH="0" baseline="0" dirty="0" smtClean="0">
              <a:ln>
                <a:noFill/>
              </a:ln>
              <a:effectLst/>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211960" y="4005064"/>
            <a:ext cx="914400" cy="914400"/>
          </a:xfrm>
          <a:prstGeom prst="ellipse">
            <a:avLst/>
          </a:prstGeom>
        </p:spPr>
        <p:txBody>
          <a:bodyPr rtlCol="0" anchor="ctr">
            <a:spAutoFit/>
          </a:bodyPr>
          <a:lstStyle/>
          <a:p>
            <a:pPr algn="ctr"/>
            <a:endParaRPr lang="en-GB" dirty="0" smtClean="0"/>
          </a:p>
        </p:txBody>
      </p:sp>
      <p:pic>
        <p:nvPicPr>
          <p:cNvPr id="6" name="Picture 3" descr="C:\Users\norman\Documents\CHALKMOUNTAIN KEY INFORMATION\CARTOONS\KIBOKO\GREATIVITY &amp; DEVELOPMENT\devleopment edit.jpg"/>
          <p:cNvPicPr>
            <a:picLocks noChangeAspect="1" noChangeArrowheads="1"/>
          </p:cNvPicPr>
          <p:nvPr/>
        </p:nvPicPr>
        <p:blipFill>
          <a:blip r:embed="rId2" cstate="print"/>
          <a:srcRect/>
          <a:stretch>
            <a:fillRect/>
          </a:stretch>
        </p:blipFill>
        <p:spPr bwMode="auto">
          <a:xfrm>
            <a:off x="0" y="1628800"/>
            <a:ext cx="9144000" cy="5561856"/>
          </a:xfrm>
          <a:prstGeom prst="rect">
            <a:avLst/>
          </a:prstGeom>
          <a:noFill/>
        </p:spPr>
      </p:pic>
      <p:sp>
        <p:nvSpPr>
          <p:cNvPr id="11" name="TextBox 10"/>
          <p:cNvSpPr txBox="1"/>
          <p:nvPr/>
        </p:nvSpPr>
        <p:spPr>
          <a:xfrm>
            <a:off x="3851920" y="1700808"/>
            <a:ext cx="5040560" cy="2246769"/>
          </a:xfrm>
          <a:prstGeom prst="rect">
            <a:avLst/>
          </a:prstGeom>
          <a:noFill/>
        </p:spPr>
        <p:txBody>
          <a:bodyPr wrap="square" rtlCol="0">
            <a:spAutoFit/>
          </a:bodyPr>
          <a:lstStyle/>
          <a:p>
            <a:r>
              <a:rPr lang="en-GB" sz="2000" dirty="0" smtClean="0">
                <a:latin typeface="Arial" pitchFamily="34" charset="0"/>
                <a:cs typeface="Arial" pitchFamily="34" charset="0"/>
              </a:rPr>
              <a:t>Creativity is the  </a:t>
            </a:r>
            <a:r>
              <a:rPr lang="en-GB" sz="2000" b="1" dirty="0" smtClean="0">
                <a:latin typeface="Arial" pitchFamily="34" charset="0"/>
                <a:cs typeface="Arial" pitchFamily="34" charset="0"/>
              </a:rPr>
              <a:t>production of  novel  and  useful ideas</a:t>
            </a:r>
            <a:r>
              <a:rPr lang="en-GB" sz="2000" dirty="0" smtClean="0">
                <a:latin typeface="Arial" pitchFamily="34" charset="0"/>
                <a:cs typeface="Arial" pitchFamily="34" charset="0"/>
              </a:rPr>
              <a:t> in any domain....</a:t>
            </a:r>
          </a:p>
          <a:p>
            <a:r>
              <a:rPr lang="en-GB" sz="2000" dirty="0" smtClean="0">
                <a:latin typeface="Arial" pitchFamily="34" charset="0"/>
                <a:cs typeface="Arial" pitchFamily="34" charset="0"/>
              </a:rPr>
              <a:t>But the product or idea cannot  be merely  different for difference  sake; it must also be </a:t>
            </a:r>
            <a:r>
              <a:rPr lang="en-GB" sz="2000" b="1" dirty="0" smtClean="0">
                <a:latin typeface="Arial" pitchFamily="34" charset="0"/>
                <a:cs typeface="Arial" pitchFamily="34" charset="0"/>
              </a:rPr>
              <a:t>appropriate to the goal at hand</a:t>
            </a:r>
            <a:r>
              <a:rPr lang="en-GB" sz="2000" dirty="0" smtClean="0">
                <a:latin typeface="Arial" pitchFamily="34" charset="0"/>
                <a:cs typeface="Arial" pitchFamily="34" charset="0"/>
              </a:rPr>
              <a:t>, correct, valuable, or expressive of meaning (</a:t>
            </a:r>
            <a:r>
              <a:rPr lang="en-GB" sz="2000" dirty="0" err="1" smtClean="0">
                <a:latin typeface="Arial" pitchFamily="34" charset="0"/>
                <a:cs typeface="Arial" pitchFamily="34" charset="0"/>
              </a:rPr>
              <a:t>Amabile</a:t>
            </a:r>
            <a:r>
              <a:rPr lang="en-GB" sz="2000" dirty="0" smtClean="0">
                <a:latin typeface="Arial" pitchFamily="34" charset="0"/>
                <a:cs typeface="Arial" pitchFamily="34" charset="0"/>
              </a:rPr>
              <a:t> 1996)</a:t>
            </a:r>
            <a:endParaRPr lang="en-GB" sz="2000" dirty="0">
              <a:latin typeface="Arial" pitchFamily="34" charset="0"/>
              <a:cs typeface="Arial" pitchFamily="34" charset="0"/>
            </a:endParaRPr>
          </a:p>
        </p:txBody>
      </p:sp>
      <p:sp>
        <p:nvSpPr>
          <p:cNvPr id="14" name="TextBox 13"/>
          <p:cNvSpPr txBox="1"/>
          <p:nvPr/>
        </p:nvSpPr>
        <p:spPr>
          <a:xfrm>
            <a:off x="178084" y="188640"/>
            <a:ext cx="8212505" cy="1077218"/>
          </a:xfrm>
          <a:prstGeom prst="rect">
            <a:avLst/>
          </a:prstGeom>
          <a:noFill/>
        </p:spPr>
        <p:txBody>
          <a:bodyPr wrap="none" rtlCol="0">
            <a:spAutoFit/>
          </a:bodyPr>
          <a:lstStyle/>
          <a:p>
            <a:r>
              <a:rPr lang="en-GB" sz="2400" b="1" dirty="0" smtClean="0">
                <a:latin typeface="Arial" pitchFamily="34" charset="0"/>
                <a:cs typeface="Arial" pitchFamily="34" charset="0"/>
              </a:rPr>
              <a:t>Creativity </a:t>
            </a:r>
            <a:r>
              <a:rPr lang="en-GB" sz="2000" dirty="0" smtClean="0">
                <a:latin typeface="Arial" pitchFamily="34" charset="0"/>
                <a:cs typeface="Arial" pitchFamily="34" charset="0"/>
              </a:rPr>
              <a:t>is the concept we use when we talk about bringing ideas, </a:t>
            </a:r>
          </a:p>
          <a:p>
            <a:r>
              <a:rPr lang="en-GB" sz="2000" dirty="0" smtClean="0">
                <a:latin typeface="Arial" pitchFamily="34" charset="0"/>
                <a:cs typeface="Arial" pitchFamily="34" charset="0"/>
              </a:rPr>
              <a:t>material or virtual objects, processes, performances and practices </a:t>
            </a:r>
          </a:p>
          <a:p>
            <a:r>
              <a:rPr lang="en-GB" sz="2000" dirty="0" smtClean="0">
                <a:latin typeface="Arial" pitchFamily="34" charset="0"/>
                <a:cs typeface="Arial" pitchFamily="34" charset="0"/>
              </a:rPr>
              <a:t>into existence</a:t>
            </a:r>
            <a:endParaRPr lang="en-GB" sz="2000" dirty="0">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norman\Documents\CHALKMOUNTAIN KEY INFORMATION\CARTOONS\KIBOKO\smiley man.jpg"/>
          <p:cNvPicPr>
            <a:picLocks noChangeAspect="1" noChangeArrowheads="1"/>
          </p:cNvPicPr>
          <p:nvPr/>
        </p:nvPicPr>
        <p:blipFill>
          <a:blip r:embed="rId2" cstate="print"/>
          <a:srcRect/>
          <a:stretch>
            <a:fillRect/>
          </a:stretch>
        </p:blipFill>
        <p:spPr bwMode="auto">
          <a:xfrm>
            <a:off x="611560" y="3356992"/>
            <a:ext cx="792088" cy="2856316"/>
          </a:xfrm>
          <a:prstGeom prst="rect">
            <a:avLst/>
          </a:prstGeom>
          <a:noFill/>
        </p:spPr>
      </p:pic>
      <p:pic>
        <p:nvPicPr>
          <p:cNvPr id="9" name="Picture 2" descr="C:\Users\norman\Documents\CHALKMOUNTAIN KEY INFORMATION\CARTOONS\KIBOKO\JAN 2013 MAG\sample2.jpg"/>
          <p:cNvPicPr>
            <a:picLocks noChangeAspect="1" noChangeArrowheads="1"/>
          </p:cNvPicPr>
          <p:nvPr/>
        </p:nvPicPr>
        <p:blipFill>
          <a:blip r:embed="rId3" cstate="print"/>
          <a:srcRect/>
          <a:stretch>
            <a:fillRect/>
          </a:stretch>
        </p:blipFill>
        <p:spPr bwMode="auto">
          <a:xfrm>
            <a:off x="1403648" y="3789040"/>
            <a:ext cx="2250067" cy="2812617"/>
          </a:xfrm>
          <a:prstGeom prst="rect">
            <a:avLst/>
          </a:prstGeom>
          <a:noFill/>
        </p:spPr>
      </p:pic>
      <p:pic>
        <p:nvPicPr>
          <p:cNvPr id="15" name="Picture 4" descr="C:\Users\norman\Documents\CHALKMOUNTAIN KEY INFORMATION\CARTOONS\KIBOKO\GREATIVITY &amp; DEVELOPMENT\CAKES2.jpg"/>
          <p:cNvPicPr>
            <a:picLocks noChangeAspect="1" noChangeArrowheads="1"/>
          </p:cNvPicPr>
          <p:nvPr/>
        </p:nvPicPr>
        <p:blipFill>
          <a:blip r:embed="rId4" cstate="print"/>
          <a:srcRect/>
          <a:stretch>
            <a:fillRect/>
          </a:stretch>
        </p:blipFill>
        <p:spPr bwMode="auto">
          <a:xfrm>
            <a:off x="3491880" y="3501008"/>
            <a:ext cx="2304256" cy="2952328"/>
          </a:xfrm>
          <a:prstGeom prst="rect">
            <a:avLst/>
          </a:prstGeom>
          <a:noFill/>
        </p:spPr>
      </p:pic>
      <p:sp>
        <p:nvSpPr>
          <p:cNvPr id="25" name="Flowchart: Connector 24"/>
          <p:cNvSpPr/>
          <p:nvPr/>
        </p:nvSpPr>
        <p:spPr>
          <a:xfrm>
            <a:off x="2339752" y="620688"/>
            <a:ext cx="72008" cy="72008"/>
          </a:xfrm>
          <a:prstGeom prst="flowChartConnector">
            <a:avLst/>
          </a:prstGeom>
        </p:spPr>
        <p:txBody>
          <a:bodyPr rtlCol="0" anchor="ctr">
            <a:spAutoFit/>
          </a:bodyPr>
          <a:lstStyle/>
          <a:p>
            <a:pPr algn="ctr"/>
            <a:endParaRPr lang="en-GB" dirty="0" smtClean="0"/>
          </a:p>
        </p:txBody>
      </p:sp>
      <p:sp>
        <p:nvSpPr>
          <p:cNvPr id="20" name="TextBox 19"/>
          <p:cNvSpPr txBox="1"/>
          <p:nvPr/>
        </p:nvSpPr>
        <p:spPr>
          <a:xfrm>
            <a:off x="3347864" y="188640"/>
            <a:ext cx="5341142" cy="830997"/>
          </a:xfrm>
          <a:prstGeom prst="rect">
            <a:avLst/>
          </a:prstGeom>
          <a:noFill/>
        </p:spPr>
        <p:txBody>
          <a:bodyPr wrap="none" rtlCol="0">
            <a:spAutoFit/>
          </a:bodyPr>
          <a:lstStyle/>
          <a:p>
            <a:r>
              <a:rPr lang="en-GB" sz="2400" b="1" dirty="0" smtClean="0">
                <a:latin typeface="Arial" pitchFamily="34" charset="0"/>
                <a:cs typeface="Arial" pitchFamily="34" charset="0"/>
              </a:rPr>
              <a:t>Integrating creativity, development </a:t>
            </a:r>
          </a:p>
          <a:p>
            <a:r>
              <a:rPr lang="en-GB" sz="2400" b="1" dirty="0" smtClean="0">
                <a:latin typeface="Arial" pitchFamily="34" charset="0"/>
                <a:cs typeface="Arial" pitchFamily="34" charset="0"/>
              </a:rPr>
              <a:t>&amp; innovation in the same narrative</a:t>
            </a:r>
            <a:endParaRPr lang="en-GB" sz="2400" b="1" dirty="0">
              <a:latin typeface="Arial" pitchFamily="34" charset="0"/>
              <a:cs typeface="Arial" pitchFamily="34" charset="0"/>
            </a:endParaRPr>
          </a:p>
        </p:txBody>
      </p:sp>
      <p:pic>
        <p:nvPicPr>
          <p:cNvPr id="22" name="Picture 2" descr="C:\Users\norman\Documents\CHALKMOUNTAIN KEY INFORMATION\CARTOONS\KIBOKO\GREATIVITY &amp; DEVELOPMENT\WORKING.jpg"/>
          <p:cNvPicPr>
            <a:picLocks noChangeAspect="1" noChangeArrowheads="1"/>
          </p:cNvPicPr>
          <p:nvPr/>
        </p:nvPicPr>
        <p:blipFill>
          <a:blip r:embed="rId5" cstate="print"/>
          <a:srcRect/>
          <a:stretch>
            <a:fillRect/>
          </a:stretch>
        </p:blipFill>
        <p:spPr bwMode="auto">
          <a:xfrm flipH="1">
            <a:off x="5796136" y="3645024"/>
            <a:ext cx="2880320" cy="2736304"/>
          </a:xfrm>
          <a:prstGeom prst="rect">
            <a:avLst/>
          </a:prstGeom>
          <a:noFill/>
        </p:spPr>
      </p:pic>
      <p:pic>
        <p:nvPicPr>
          <p:cNvPr id="27" name="Picture 3" descr="C:\Users\norman\Documents\CHALKMOUNTAIN KEY INFORMATION\CARTOONS\KIBOKO\GREATIVITY &amp; DEVELOPMENT\SHOP WINDOW.jpg"/>
          <p:cNvPicPr>
            <a:picLocks noChangeAspect="1" noChangeArrowheads="1"/>
          </p:cNvPicPr>
          <p:nvPr/>
        </p:nvPicPr>
        <p:blipFill>
          <a:blip r:embed="rId6" cstate="print"/>
          <a:srcRect/>
          <a:stretch>
            <a:fillRect/>
          </a:stretch>
        </p:blipFill>
        <p:spPr bwMode="auto">
          <a:xfrm>
            <a:off x="395536" y="476672"/>
            <a:ext cx="2808312" cy="2687118"/>
          </a:xfrm>
          <a:prstGeom prst="rect">
            <a:avLst/>
          </a:prstGeom>
          <a:noFill/>
        </p:spPr>
      </p:pic>
      <p:sp>
        <p:nvSpPr>
          <p:cNvPr id="28" name="Cloud Callout 27"/>
          <p:cNvSpPr/>
          <p:nvPr/>
        </p:nvSpPr>
        <p:spPr>
          <a:xfrm>
            <a:off x="323528" y="0"/>
            <a:ext cx="3096344" cy="3356992"/>
          </a:xfrm>
          <a:prstGeom prst="cloudCallout">
            <a:avLst>
              <a:gd name="adj1" fmla="val -30962"/>
              <a:gd name="adj2" fmla="val 51339"/>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1043608" y="2060848"/>
            <a:ext cx="2016224" cy="1077218"/>
          </a:xfrm>
          <a:prstGeom prst="rect">
            <a:avLst/>
          </a:prstGeom>
          <a:noFill/>
        </p:spPr>
        <p:txBody>
          <a:bodyPr wrap="square" rtlCol="0">
            <a:spAutoFit/>
          </a:bodyPr>
          <a:lstStyle/>
          <a:p>
            <a:pPr algn="ctr"/>
            <a:r>
              <a:rPr lang="en-GB" sz="1600" b="1" dirty="0" smtClean="0">
                <a:latin typeface="Arial" pitchFamily="34" charset="0"/>
                <a:cs typeface="Arial" pitchFamily="34" charset="0"/>
              </a:rPr>
              <a:t>A cake that plays your favourite tunes as you eat it</a:t>
            </a:r>
          </a:p>
          <a:p>
            <a:pPr algn="ctr"/>
            <a:endParaRPr lang="en-GB" sz="1600" b="1" dirty="0">
              <a:latin typeface="Arial" pitchFamily="34" charset="0"/>
              <a:cs typeface="Arial" pitchFamily="34" charset="0"/>
            </a:endParaRPr>
          </a:p>
        </p:txBody>
      </p:sp>
      <p:pic>
        <p:nvPicPr>
          <p:cNvPr id="31" name="Picture 2" descr="C:\Users\norman\Documents\CHALKMOUNTAIN KEY INFORMATION\CARTOONS\KIBOKO\GREATIVITY &amp; DEVELOPMENT\MUSICAL CAKE.jpg"/>
          <p:cNvPicPr>
            <a:picLocks noChangeAspect="1" noChangeArrowheads="1"/>
          </p:cNvPicPr>
          <p:nvPr/>
        </p:nvPicPr>
        <p:blipFill>
          <a:blip r:embed="rId7" cstate="print"/>
          <a:srcRect/>
          <a:stretch>
            <a:fillRect/>
          </a:stretch>
        </p:blipFill>
        <p:spPr bwMode="auto">
          <a:xfrm>
            <a:off x="4860032" y="1556792"/>
            <a:ext cx="2736304" cy="2257411"/>
          </a:xfrm>
          <a:prstGeom prst="rect">
            <a:avLst/>
          </a:prstGeom>
          <a:noFill/>
        </p:spPr>
      </p:pic>
      <p:sp>
        <p:nvSpPr>
          <p:cNvPr id="34" name="Cloud Callout 33"/>
          <p:cNvSpPr/>
          <p:nvPr/>
        </p:nvSpPr>
        <p:spPr>
          <a:xfrm>
            <a:off x="5580112" y="3111889"/>
            <a:ext cx="360040" cy="562213"/>
          </a:xfrm>
          <a:prstGeom prst="cloudCallout">
            <a:avLst/>
          </a:prstGeom>
        </p:spPr>
        <p:txBody>
          <a:bodyPr wrap="square" rtlCol="0" anchor="ctr">
            <a:spAutoFit/>
          </a:bodyPr>
          <a:lstStyle/>
          <a:p>
            <a:pPr algn="ctr"/>
            <a:endParaRPr lang="en-GB" dirty="0" smtClean="0"/>
          </a:p>
        </p:txBody>
      </p:sp>
      <p:sp>
        <p:nvSpPr>
          <p:cNvPr id="35" name="Cloud Callout 34"/>
          <p:cNvSpPr/>
          <p:nvPr/>
        </p:nvSpPr>
        <p:spPr>
          <a:xfrm>
            <a:off x="4499992" y="984368"/>
            <a:ext cx="3384376" cy="3513832"/>
          </a:xfrm>
          <a:prstGeom prst="cloudCallout">
            <a:avLst>
              <a:gd name="adj1" fmla="val -11600"/>
              <a:gd name="adj2" fmla="val 65392"/>
            </a:avLst>
          </a:prstGeom>
          <a:ln>
            <a:solidFill>
              <a:schemeClr val="bg1">
                <a:lumMod val="65000"/>
              </a:schemeClr>
            </a:solidFill>
          </a:ln>
        </p:spPr>
        <p:txBody>
          <a:bodyPr wrap="square" rtlCol="0" anchor="ctr">
            <a:spAutoFit/>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p:txBody>
      </p:sp>
      <p:sp>
        <p:nvSpPr>
          <p:cNvPr id="39" name="TextBox 38"/>
          <p:cNvSpPr txBox="1"/>
          <p:nvPr/>
        </p:nvSpPr>
        <p:spPr>
          <a:xfrm>
            <a:off x="539552" y="6237312"/>
            <a:ext cx="8352928" cy="400110"/>
          </a:xfrm>
          <a:prstGeom prst="rect">
            <a:avLst/>
          </a:prstGeom>
          <a:noFill/>
        </p:spPr>
        <p:txBody>
          <a:bodyPr wrap="square" rtlCol="0">
            <a:spAutoFit/>
          </a:bodyPr>
          <a:lstStyle/>
          <a:p>
            <a:r>
              <a:rPr lang="en-GB" sz="2000" b="1" dirty="0" smtClean="0">
                <a:latin typeface="Arial" pitchFamily="34" charset="0"/>
                <a:cs typeface="Arial" pitchFamily="34" charset="0"/>
              </a:rPr>
              <a:t>IMAGINE      DEVELOP &amp; MAKE &amp; DEVELOP &amp; MAKE &amp; PRODUCE</a:t>
            </a:r>
            <a:endParaRPr lang="en-GB" sz="2000" b="1" dirty="0">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ile:Carlrogers.jpg">
            <a:hlinkClick r:id="rId4"/>
          </p:cNvPr>
          <p:cNvPicPr>
            <a:picLocks noChangeAspect="1" noChangeArrowheads="1"/>
          </p:cNvPicPr>
          <p:nvPr/>
        </p:nvPicPr>
        <p:blipFill>
          <a:blip r:embed="rId5" cstate="print"/>
          <a:srcRect/>
          <a:stretch>
            <a:fillRect/>
          </a:stretch>
        </p:blipFill>
        <p:spPr bwMode="auto">
          <a:xfrm>
            <a:off x="467544" y="1628800"/>
            <a:ext cx="1687513" cy="2160587"/>
          </a:xfrm>
          <a:prstGeom prst="rect">
            <a:avLst/>
          </a:prstGeom>
          <a:noFill/>
          <a:ln w="9525">
            <a:noFill/>
            <a:miter lim="800000"/>
            <a:headEnd/>
            <a:tailEnd/>
          </a:ln>
        </p:spPr>
      </p:pic>
      <p:sp>
        <p:nvSpPr>
          <p:cNvPr id="15363" name="Rectangle 6"/>
          <p:cNvSpPr>
            <a:spLocks noChangeArrowheads="1"/>
          </p:cNvSpPr>
          <p:nvPr/>
        </p:nvSpPr>
        <p:spPr bwMode="auto">
          <a:xfrm>
            <a:off x="2267744" y="1484784"/>
            <a:ext cx="6624638" cy="2677656"/>
          </a:xfrm>
          <a:prstGeom prst="rect">
            <a:avLst/>
          </a:prstGeom>
          <a:noFill/>
          <a:ln w="9525">
            <a:noFill/>
            <a:miter lim="800000"/>
            <a:headEnd/>
            <a:tailEnd/>
          </a:ln>
        </p:spPr>
        <p:txBody>
          <a:bodyPr>
            <a:spAutoFit/>
          </a:bodyPr>
          <a:lstStyle/>
          <a:p>
            <a:pPr algn="l"/>
            <a:r>
              <a:rPr lang="en-GB" sz="2400" b="1" dirty="0" smtClean="0">
                <a:latin typeface="Arial" pitchFamily="34" charset="0"/>
                <a:cs typeface="Arial" pitchFamily="34" charset="0"/>
              </a:rPr>
              <a:t>Personal </a:t>
            </a:r>
            <a:r>
              <a:rPr lang="en-GB" sz="2400" b="1" dirty="0" smtClean="0">
                <a:latin typeface="Arial" pitchFamily="34" charset="0"/>
                <a:cs typeface="Arial" pitchFamily="34" charset="0"/>
              </a:rPr>
              <a:t>c</a:t>
            </a:r>
            <a:r>
              <a:rPr lang="en-GB" sz="2400" b="1" dirty="0" smtClean="0">
                <a:latin typeface="Arial" pitchFamily="34" charset="0"/>
                <a:cs typeface="Arial" pitchFamily="34" charset="0"/>
              </a:rPr>
              <a:t>reativity is</a:t>
            </a:r>
            <a:endParaRPr lang="en-GB" sz="2400" b="0" dirty="0">
              <a:latin typeface="Arial" pitchFamily="34" charset="0"/>
              <a:cs typeface="Arial" pitchFamily="34" charset="0"/>
            </a:endParaRPr>
          </a:p>
          <a:p>
            <a:pPr algn="l"/>
            <a:r>
              <a:rPr lang="en-GB" sz="2400" b="0" dirty="0">
                <a:latin typeface="Arial" pitchFamily="34" charset="0"/>
                <a:cs typeface="Arial" pitchFamily="34" charset="0"/>
              </a:rPr>
              <a:t>'the emergence in action of a novel relational </a:t>
            </a:r>
            <a:r>
              <a:rPr lang="en-GB" sz="2400" b="0" i="1" dirty="0" smtClean="0">
                <a:latin typeface="Arial" pitchFamily="34" charset="0"/>
                <a:cs typeface="Arial" pitchFamily="34" charset="0"/>
              </a:rPr>
              <a:t>product</a:t>
            </a:r>
            <a:r>
              <a:rPr lang="en-GB" sz="2400" b="0" dirty="0" smtClean="0">
                <a:latin typeface="Arial" pitchFamily="34" charset="0"/>
                <a:cs typeface="Arial" pitchFamily="34" charset="0"/>
              </a:rPr>
              <a:t> growing </a:t>
            </a:r>
            <a:r>
              <a:rPr lang="en-GB" sz="2400" b="0" dirty="0">
                <a:latin typeface="Arial" pitchFamily="34" charset="0"/>
                <a:cs typeface="Arial" pitchFamily="34" charset="0"/>
              </a:rPr>
              <a:t>out of the uniqueness of the individual on the one hand, and the materials, events, people, or circumstances of his life' </a:t>
            </a:r>
          </a:p>
          <a:p>
            <a:pPr algn="l"/>
            <a:endParaRPr lang="en-GB" sz="2400" b="0" dirty="0">
              <a:latin typeface="Arial" pitchFamily="34" charset="0"/>
              <a:cs typeface="Arial" pitchFamily="34" charset="0"/>
            </a:endParaRPr>
          </a:p>
          <a:p>
            <a:pPr algn="l"/>
            <a:r>
              <a:rPr lang="en-GB" sz="2400" b="0" dirty="0">
                <a:latin typeface="Arial" pitchFamily="34" charset="0"/>
                <a:cs typeface="Arial" pitchFamily="34" charset="0"/>
              </a:rPr>
              <a:t>Carl Rogers </a:t>
            </a:r>
            <a:r>
              <a:rPr lang="en-GB" sz="2400" b="0" dirty="0" smtClean="0">
                <a:latin typeface="Arial" pitchFamily="34" charset="0"/>
                <a:cs typeface="Arial" pitchFamily="34" charset="0"/>
              </a:rPr>
              <a:t>(1960)</a:t>
            </a:r>
            <a:endParaRPr lang="en-GB" sz="2400" b="0" dirty="0">
              <a:latin typeface="Arial" pitchFamily="34" charset="0"/>
              <a:cs typeface="Arial" pitchFamily="34" charset="0"/>
            </a:endParaRPr>
          </a:p>
        </p:txBody>
      </p:sp>
      <p:sp>
        <p:nvSpPr>
          <p:cNvPr id="7" name="TextBox 6"/>
          <p:cNvSpPr txBox="1"/>
          <p:nvPr/>
        </p:nvSpPr>
        <p:spPr>
          <a:xfrm>
            <a:off x="2267744" y="4653136"/>
            <a:ext cx="6336704" cy="1323439"/>
          </a:xfrm>
          <a:prstGeom prst="rect">
            <a:avLst/>
          </a:prstGeom>
          <a:noFill/>
        </p:spPr>
        <p:txBody>
          <a:bodyPr wrap="square" rtlCol="0">
            <a:spAutoFit/>
          </a:bodyPr>
          <a:lstStyle/>
          <a:p>
            <a:r>
              <a:rPr lang="en-GB" sz="2000" i="1" dirty="0" smtClean="0">
                <a:latin typeface="Arial" pitchFamily="34" charset="0"/>
                <a:cs typeface="Arial" pitchFamily="34" charset="0"/>
              </a:rPr>
              <a:t>product =  ideas, material or virtual objects, </a:t>
            </a:r>
          </a:p>
          <a:p>
            <a:r>
              <a:rPr lang="en-GB" sz="2000" i="1" dirty="0" smtClean="0">
                <a:latin typeface="Arial" pitchFamily="34" charset="0"/>
                <a:cs typeface="Arial" pitchFamily="34" charset="0"/>
              </a:rPr>
              <a:t>practices and performances and processes</a:t>
            </a:r>
          </a:p>
          <a:p>
            <a:endParaRPr lang="en-GB" sz="2000" i="1" dirty="0" smtClean="0">
              <a:latin typeface="Arial" pitchFamily="34" charset="0"/>
              <a:cs typeface="Arial" pitchFamily="34" charset="0"/>
            </a:endParaRPr>
          </a:p>
          <a:p>
            <a:r>
              <a:rPr lang="en-GB" sz="2000" i="1" dirty="0" smtClean="0">
                <a:latin typeface="Arial" pitchFamily="34" charset="0"/>
                <a:cs typeface="Arial" pitchFamily="34" charset="0"/>
              </a:rPr>
              <a:t>PRODUCT RESULTS FROM PROCESS!</a:t>
            </a:r>
            <a:endParaRPr lang="en-GB" sz="2000" i="1" dirty="0">
              <a:latin typeface="Arial" pitchFamily="34" charset="0"/>
              <a:cs typeface="Arial" pitchFamily="34" charset="0"/>
            </a:endParaRPr>
          </a:p>
        </p:txBody>
      </p:sp>
      <p:sp>
        <p:nvSpPr>
          <p:cNvPr id="9" name="TextBox 8"/>
          <p:cNvSpPr txBox="1"/>
          <p:nvPr/>
        </p:nvSpPr>
        <p:spPr>
          <a:xfrm>
            <a:off x="2195736" y="332656"/>
            <a:ext cx="4811510" cy="954107"/>
          </a:xfrm>
          <a:prstGeom prst="rect">
            <a:avLst/>
          </a:prstGeom>
          <a:noFill/>
        </p:spPr>
        <p:txBody>
          <a:bodyPr wrap="none" rtlCol="0">
            <a:spAutoFit/>
          </a:bodyPr>
          <a:lstStyle/>
          <a:p>
            <a:r>
              <a:rPr lang="en-GB" sz="2800" b="1" dirty="0" smtClean="0">
                <a:latin typeface="Arial" pitchFamily="34" charset="0"/>
                <a:cs typeface="Arial" pitchFamily="34" charset="0"/>
              </a:rPr>
              <a:t>A</a:t>
            </a:r>
            <a:r>
              <a:rPr lang="en-GB" sz="2800" b="1" dirty="0" smtClean="0">
                <a:latin typeface="Arial" pitchFamily="34" charset="0"/>
                <a:cs typeface="Arial" pitchFamily="34" charset="0"/>
              </a:rPr>
              <a:t> </a:t>
            </a:r>
            <a:r>
              <a:rPr lang="en-GB" sz="2800" b="1" dirty="0" smtClean="0">
                <a:latin typeface="Arial" pitchFamily="34" charset="0"/>
                <a:cs typeface="Arial" pitchFamily="34" charset="0"/>
              </a:rPr>
              <a:t>definition of creativity </a:t>
            </a:r>
          </a:p>
          <a:p>
            <a:r>
              <a:rPr lang="en-GB" sz="2800" b="1" dirty="0" smtClean="0">
                <a:latin typeface="Arial" pitchFamily="34" charset="0"/>
                <a:cs typeface="Arial" pitchFamily="34" charset="0"/>
              </a:rPr>
              <a:t>that explains the narrative</a:t>
            </a:r>
            <a:endParaRPr lang="en-GB" sz="2800" b="1" dirty="0">
              <a:latin typeface="Arial" pitchFamily="34" charset="0"/>
              <a:cs typeface="Arial" pitchFamily="34" charset="0"/>
            </a:endParaRPr>
          </a:p>
        </p:txBody>
      </p:sp>
    </p:spTree>
    <p:custDataLst>
      <p:tags r:id="rId1"/>
    </p:custDataLst>
  </p:cSld>
  <p:clrMapOvr>
    <a:masterClrMapping/>
  </p:clrMapOvr>
  <p:transition spd="med">
    <p:dissolv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SLIDEGUID" val="EC387B55C29C469FBE9F18B964B36A57"/>
  <p:tag name="SLIDEID" val="EC387B55C29C469FBE9F18B964B36A57"/>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Perhaps the role of the teacher is not to define creativity for students and assess them against what they think it is. Rather, it is to help students understand their own creativity and help them make claims with the evidence that they believe is appropriate"/>
  <p:tag name="ANSWERSALIAS" val="Strongly agree|smicln|Agree|smicln|Don’t know|smicln|Disagree|smicln|Strongly disagree"/>
  <p:tag name="RESPONSESGATHERED" val="True"/>
  <p:tag name="TOTALRESPONSES" val="51"/>
  <p:tag name="RESPONSECOUNT" val="51"/>
  <p:tag name="SLICED" val="False"/>
  <p:tag name="RESPONSES" val="2;3;2;4;2;2;2;1;-;2;2;2;3;2;1;4;1;-;4;1;2;1;1;2;1;1;2;1;2;1;1;2;1;1;1;2;1;3;2;2;2;2;2;2;1;1;1;-;-;4;1;4;2;1;4;"/>
  <p:tag name="CHARTSTRINGSTD" val="20 22 3 6 0"/>
  <p:tag name="CHARTSTRINGREV" val="0 6 3 22 20"/>
  <p:tag name="CHARTSTRINGSTDPER" val="0.392156862745098 0.431372549019608 0.0588235294117647 0.117647058823529 0"/>
  <p:tag name="CHARTSTRINGREVPER" val="0 0.117647058823529 0.0588235294117647 0.431372549019608 0.392156862745098"/>
</p:tagLst>
</file>

<file path=ppt/tags/tag2.xml><?xml version="1.0" encoding="utf-8"?>
<p:tagLst xmlns:a="http://schemas.openxmlformats.org/drawingml/2006/main" xmlns:r="http://schemas.openxmlformats.org/officeDocument/2006/relationships" xmlns:p="http://schemas.openxmlformats.org/presentationml/2006/main">
  <p:tag name="CHARTTYPE" val="0"/>
</p:tagLst>
</file>

<file path=ppt/tags/tag3.xml><?xml version="1.0" encoding="utf-8"?>
<p:tagLst xmlns:a="http://schemas.openxmlformats.org/drawingml/2006/main" xmlns:r="http://schemas.openxmlformats.org/officeDocument/2006/relationships" xmlns:p="http://schemas.openxmlformats.org/presentationml/2006/main">
  <p:tag name="CHARTTYPE" val="0"/>
</p:tagLst>
</file>

<file path=ppt/tags/tag4.xml><?xml version="1.0" encoding="utf-8"?>
<p:tagLst xmlns:a="http://schemas.openxmlformats.org/drawingml/2006/main" xmlns:r="http://schemas.openxmlformats.org/officeDocument/2006/relationships" xmlns:p="http://schemas.openxmlformats.org/presentationml/2006/main">
  <p:tag name="CHARTTYPE" val="0"/>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CHARTTYPE" val="0"/>
</p:tagLst>
</file>

<file path=ppt/tags/tag7.xml><?xml version="1.0" encoding="utf-8"?>
<p:tagLst xmlns:a="http://schemas.openxmlformats.org/drawingml/2006/main" xmlns:r="http://schemas.openxmlformats.org/officeDocument/2006/relationships" xmlns:p="http://schemas.openxmlformats.org/presentationml/2006/main">
  <p:tag name="CHARTTYPE" val="0"/>
</p:tagLst>
</file>

<file path=ppt/tags/tag8.xml><?xml version="1.0" encoding="utf-8"?>
<p:tagLst xmlns:a="http://schemas.openxmlformats.org/drawingml/2006/main" xmlns:r="http://schemas.openxmlformats.org/officeDocument/2006/relationships" xmlns:p="http://schemas.openxmlformats.org/presentationml/2006/main">
  <p:tag name="SLIDEGUID" val="EC387B55C29C469FBE9F18B964B36A57"/>
  <p:tag name="SLIDEID" val="EC387B55C29C469FBE9F18B964B36A57"/>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Perhaps the role of the teacher is not to define creativity for students and assess them against what they think it is. Rather, it is to help students understand their own creativity and help them make claims with the evidence that they believe is appropriate"/>
  <p:tag name="ANSWERSALIAS" val="Strongly agree|smicln|Agree|smicln|Don’t know|smicln|Disagree|smicln|Strongly disagree"/>
  <p:tag name="RESPONSESGATHERED" val="True"/>
  <p:tag name="TOTALRESPONSES" val="51"/>
  <p:tag name="RESPONSECOUNT" val="51"/>
  <p:tag name="SLICED" val="False"/>
  <p:tag name="RESPONSES" val="2;3;2;4;2;2;2;1;-;2;2;2;3;2;1;4;1;-;4;1;2;1;1;2;1;1;2;1;2;1;1;2;1;1;1;2;1;3;2;2;2;2;2;2;1;1;1;-;-;4;1;4;2;1;4;"/>
  <p:tag name="CHARTSTRINGSTD" val="20 22 3 6 0"/>
  <p:tag name="CHARTSTRINGREV" val="0 6 3 22 20"/>
  <p:tag name="CHARTSTRINGSTDPER" val="0.392156862745098 0.431372549019608 0.0588235294117647 0.117647058823529 0"/>
  <p:tag name="CHARTSTRINGREVPER" val="0 0.117647058823529 0.0588235294117647 0.431372549019608 0.392156862745098"/>
</p:tagLst>
</file>

<file path=ppt/tags/tag9.xml><?xml version="1.0" encoding="utf-8"?>
<p:tagLst xmlns:a="http://schemas.openxmlformats.org/drawingml/2006/main" xmlns:r="http://schemas.openxmlformats.org/officeDocument/2006/relationships" xmlns:p="http://schemas.openxmlformats.org/presentationml/2006/main">
  <p:tag name="SLIDEGUID" val="EC387B55C29C469FBE9F18B964B36A57"/>
  <p:tag name="SLIDEID" val="EC387B55C29C469FBE9F18B964B36A57"/>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Perhaps the role of the teacher is not to define creativity for students and assess them against what they think it is. Rather, it is to help students understand their own creativity and help them make claims with the evidence that they believe is appropriate"/>
  <p:tag name="ANSWERSALIAS" val="Strongly agree|smicln|Agree|smicln|Don’t know|smicln|Disagree|smicln|Strongly disagree"/>
  <p:tag name="RESPONSESGATHERED" val="True"/>
  <p:tag name="TOTALRESPONSES" val="51"/>
  <p:tag name="RESPONSECOUNT" val="51"/>
  <p:tag name="SLICED" val="False"/>
  <p:tag name="RESPONSES" val="2;3;2;4;2;2;2;1;-;2;2;2;3;2;1;4;1;-;4;1;2;1;1;2;1;1;2;1;2;1;1;2;1;1;1;2;1;3;2;2;2;2;2;2;1;1;1;-;-;4;1;4;2;1;4;"/>
  <p:tag name="CHARTSTRINGSTD" val="20 22 3 6 0"/>
  <p:tag name="CHARTSTRINGREV" val="0 6 3 22 20"/>
  <p:tag name="CHARTSTRINGSTDPER" val="0.392156862745098 0.431372549019608 0.0588235294117647 0.117647058823529 0"/>
  <p:tag name="CHARTSTRINGREVPER" val="0 0.117647058823529 0.0588235294117647 0.431372549019608 0.39215686274509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dirty="0" smtClean="0"/>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61366</TotalTime>
  <Words>4339</Words>
  <Application>Microsoft Office PowerPoint</Application>
  <PresentationFormat>On-screen Show (4:3)</PresentationFormat>
  <Paragraphs>642</Paragraphs>
  <Slides>41</Slides>
  <Notes>23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norman</dc:creator>
  <cp:lastModifiedBy>norman</cp:lastModifiedBy>
  <cp:revision>282</cp:revision>
  <dcterms:created xsi:type="dcterms:W3CDTF">2012-02-08T16:34:34Z</dcterms:created>
  <dcterms:modified xsi:type="dcterms:W3CDTF">2013-11-14T14:03:37Z</dcterms:modified>
</cp:coreProperties>
</file>