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10" r:id="rId3"/>
    <p:sldMasterId id="2147483735" r:id="rId4"/>
    <p:sldMasterId id="2147483760" r:id="rId5"/>
  </p:sldMasterIdLst>
  <p:notesMasterIdLst>
    <p:notesMasterId r:id="rId46"/>
  </p:notesMasterIdLst>
  <p:handoutMasterIdLst>
    <p:handoutMasterId r:id="rId47"/>
  </p:handoutMasterIdLst>
  <p:sldIdLst>
    <p:sldId id="261" r:id="rId6"/>
    <p:sldId id="772" r:id="rId7"/>
    <p:sldId id="1629" r:id="rId8"/>
    <p:sldId id="1630" r:id="rId9"/>
    <p:sldId id="1642" r:id="rId10"/>
    <p:sldId id="1640" r:id="rId11"/>
    <p:sldId id="1596" r:id="rId12"/>
    <p:sldId id="1628" r:id="rId13"/>
    <p:sldId id="1551" r:id="rId14"/>
    <p:sldId id="1527" r:id="rId15"/>
    <p:sldId id="1432" r:id="rId16"/>
    <p:sldId id="1409" r:id="rId17"/>
    <p:sldId id="270" r:id="rId18"/>
    <p:sldId id="268" r:id="rId19"/>
    <p:sldId id="271" r:id="rId20"/>
    <p:sldId id="1382" r:id="rId21"/>
    <p:sldId id="298" r:id="rId22"/>
    <p:sldId id="1623" r:id="rId23"/>
    <p:sldId id="1407" r:id="rId24"/>
    <p:sldId id="1399" r:id="rId25"/>
    <p:sldId id="1419" r:id="rId26"/>
    <p:sldId id="1418" r:id="rId27"/>
    <p:sldId id="1537" r:id="rId28"/>
    <p:sldId id="1601" r:id="rId29"/>
    <p:sldId id="1617" r:id="rId30"/>
    <p:sldId id="1618" r:id="rId31"/>
    <p:sldId id="1150" r:id="rId32"/>
    <p:sldId id="1425" r:id="rId33"/>
    <p:sldId id="1634" r:id="rId34"/>
    <p:sldId id="1422" r:id="rId35"/>
    <p:sldId id="1621" r:id="rId36"/>
    <p:sldId id="1602" r:id="rId37"/>
    <p:sldId id="1520" r:id="rId38"/>
    <p:sldId id="276" r:id="rId39"/>
    <p:sldId id="1635" r:id="rId40"/>
    <p:sldId id="258" r:id="rId41"/>
    <p:sldId id="1510" r:id="rId42"/>
    <p:sldId id="294" r:id="rId43"/>
    <p:sldId id="1636" r:id="rId44"/>
    <p:sldId id="256"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F55B"/>
    <a:srgbClr val="00B0F0"/>
    <a:srgbClr val="FFFFFF"/>
    <a:srgbClr val="0033CC"/>
    <a:srgbClr val="F80ED7"/>
    <a:srgbClr val="C6D9F1"/>
    <a:srgbClr val="FF99CC"/>
    <a:srgbClr val="43F52B"/>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8" autoAdjust="0"/>
    <p:restoredTop sz="94744" autoAdjust="0"/>
  </p:normalViewPr>
  <p:slideViewPr>
    <p:cSldViewPr>
      <p:cViewPr>
        <p:scale>
          <a:sx n="75" d="100"/>
          <a:sy n="75" d="100"/>
        </p:scale>
        <p:origin x="43" y="4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3D43314-6733-4951-9792-BB8F5096A84A}" type="datetimeFigureOut">
              <a:rPr lang="en-GB" smtClean="0"/>
              <a:pPr/>
              <a:t>01/07/2022</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62C0DFF-6BD5-489F-9C6F-F47ECC6E5A2D}"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A0A854-96D6-495B-8649-B3EECF9233DD}" type="datetimeFigureOut">
              <a:rPr lang="en-GB" smtClean="0"/>
              <a:pPr/>
              <a:t>01/07/2022</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CAF947-7A2E-4282-B4C6-39663672F05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ackaycartoons.net/author/gpmackaymac-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d8cebdba4_3_645:notes"/>
          <p:cNvSpPr>
            <a:spLocks noGrp="1" noRot="1" noChangeAspect="1"/>
          </p:cNvSpPr>
          <p:nvPr>
            <p:ph type="sldImg" idx="2"/>
          </p:nvPr>
        </p:nvSpPr>
        <p:spPr>
          <a:xfrm>
            <a:off x="381000" y="685800"/>
            <a:ext cx="6096000" cy="3430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d8cebdba4_3_645:notes"/>
          <p:cNvSpPr txBox="1">
            <a:spLocks noGrp="1"/>
          </p:cNvSpPr>
          <p:nvPr>
            <p:ph type="body" idx="1"/>
          </p:nvPr>
        </p:nvSpPr>
        <p:spPr>
          <a:xfrm>
            <a:off x="685801"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55000" lnSpcReduction="20000"/>
          </a:bodyPr>
          <a:lstStyle/>
          <a:p>
            <a:endParaRPr lang="en-GB" b="1" i="1" dirty="0"/>
          </a:p>
          <a:p>
            <a:r>
              <a:rPr lang="en-GB" b="1" i="1" dirty="0"/>
              <a:t>Being original – </a:t>
            </a:r>
            <a:r>
              <a:rPr lang="en-GB" dirty="0"/>
              <a:t>is understood as creating something new and useful to the discipline. For most academics this is embodied in the processes and products of research many of whom are active contributors. The idea is also connected to invention and innovation. For example in history this could mean: new approaches to solving historical problems; new techniques to gather and analyse data; new approaches to validate evidence;  new interpretations of evidence; new forms of history and new forms of communicating historical information.</a:t>
            </a:r>
          </a:p>
          <a:p>
            <a:endParaRPr lang="en-GB" b="1" i="1" dirty="0"/>
          </a:p>
          <a:p>
            <a:r>
              <a:rPr lang="en-GB" b="1" i="1" dirty="0"/>
              <a:t>Making use of imagination </a:t>
            </a:r>
            <a:r>
              <a:rPr lang="en-GB" dirty="0"/>
              <a:t>– is focused on the use of mental models in disciplinary thinking. It is a source of inspiration, stimulates curiosity and sustains motivation. It generates ideas for creative solutions and facilitates interpretation in situations which cannot be understood by facts or observations alone. Disciplinary problems and concerns provide an essential context for the use of imagination. </a:t>
            </a:r>
          </a:p>
          <a:p>
            <a:endParaRPr lang="en-GB" b="1" i="1" dirty="0"/>
          </a:p>
          <a:p>
            <a:r>
              <a:rPr lang="en-GB" b="1" i="1" dirty="0"/>
              <a:t>Finding and thinking about complex problems –  </a:t>
            </a:r>
            <a:r>
              <a:rPr lang="en-GB" dirty="0"/>
              <a:t>the engine of academic creativity is intellectual curiosity – the desire to find out, understand, explain, prove or disprove something. Curiosity leads academics to find questions that are worth answering and problems that are worth solving. </a:t>
            </a:r>
          </a:p>
          <a:p>
            <a:endParaRPr lang="en-GB" b="1" i="1" dirty="0"/>
          </a:p>
          <a:p>
            <a:r>
              <a:rPr lang="en-GB" b="1" i="1" dirty="0"/>
              <a:t>Making sense of complexity, synthesising, connecting and seeing relationships </a:t>
            </a:r>
            <a:r>
              <a:rPr lang="en-GB" i="1" dirty="0"/>
              <a:t>–  </a:t>
            </a:r>
            <a:r>
              <a:rPr lang="en-GB" dirty="0"/>
              <a:t>Because working with complex problems often involves working with multiple and incomplete data sets, the capacity to synthesise, make connections and see new patterns and relationships is important in sense-making (interpreting and creating new mental models) and working towards better understandings and possible solutions to difficult problems.</a:t>
            </a:r>
          </a:p>
          <a:p>
            <a:endParaRPr lang="en-GB" b="1" i="1" dirty="0"/>
          </a:p>
          <a:p>
            <a:r>
              <a:rPr lang="en-GB" b="1" i="1" dirty="0"/>
              <a:t>Communication</a:t>
            </a:r>
            <a:r>
              <a:rPr lang="en-GB" dirty="0"/>
              <a:t> -  the communication of ideas, knowledge and deeper understandings are important dimensions of creativity in the discipline. The symbolic language and tools and vehicles for communicating are all part of the disciplinary heritage. Story telling is an important dimension of communication. Disciplinary cultures are largely based on writing using the conceptual and symbolic language and images that have been developed to communicate complex information. Story-telling and story-writing are important sites for academics’ creativity.</a:t>
            </a:r>
          </a:p>
          <a:p>
            <a:endParaRPr lang="en-GB" b="1" i="1" dirty="0"/>
          </a:p>
          <a:p>
            <a:r>
              <a:rPr lang="en-GB" b="1" i="1" dirty="0"/>
              <a:t>Resourcefulness</a:t>
            </a:r>
            <a:r>
              <a:rPr lang="en-GB" dirty="0"/>
              <a:t> – in the professional disciplines many roles involve solving difficult problems requiring ingenuity and resourcefulness. For example, a social worker or medic might need all their resourcefulness to access and acquire the resources to solve a client or patient’s problem.</a:t>
            </a:r>
          </a:p>
          <a:p>
            <a:endParaRPr lang="en-GB" dirty="0"/>
          </a:p>
          <a:p>
            <a:r>
              <a:rPr lang="en-GB" dirty="0"/>
              <a:t>Amabile</a:t>
            </a:r>
            <a:r>
              <a:rPr lang="en-GB" baseline="30000" dirty="0"/>
              <a:t>6</a:t>
            </a:r>
            <a:r>
              <a:rPr lang="en-GB" dirty="0"/>
              <a:t> reveals how these characteristics of disciplinary creativity might be integrated into her model of creativity (Figure 3) through the example of a bio-engineer utilising his expertise, creative thinking and motivations to find and solve problems (contexts) that motivate him. In this scenario we are dealing with the Pro-c versions of creativity recognised by Kaufman and Beghetto</a:t>
            </a:r>
            <a:r>
              <a:rPr lang="en-GB" baseline="30000" dirty="0"/>
              <a:t>16</a:t>
            </a:r>
            <a:endParaRPr lang="en-GB" dirty="0"/>
          </a:p>
          <a:p>
            <a:endParaRPr lang="en-GB" dirty="0"/>
          </a:p>
          <a:p>
            <a:r>
              <a:rPr lang="en-GB" dirty="0"/>
              <a:t>A bio-engineer's  expertise  includes his innate talent for imagining and thinking about complex scientific problems as well as sensing out the important  problems in that domain, his factual knowledge of biochemistry  and the techniques of genetic  engineering,   his  familiarity  with  past  and  current   work  in  the  area,  and  the  technical laboratory skill he has acquired. This component can be viewed as the set of cognitive pathways that may be followed for solving a given problem or doing a given task </a:t>
            </a:r>
            <a:r>
              <a:rPr lang="en-GB" baseline="30000" dirty="0"/>
              <a:t>6 p5</a:t>
            </a:r>
            <a:endParaRPr lang="en-GB" dirty="0"/>
          </a:p>
          <a:p>
            <a:endParaRPr lang="en-GB" dirty="0"/>
          </a:p>
          <a:p>
            <a:r>
              <a:rPr lang="en-GB" dirty="0"/>
              <a:t>Our bio-engineer's arsenal of creativity skills might include his ability to break out of a preconceived   perception  or  expectation  when  observing  experimental   results,  his  tolerance  for ambiguity in the process of deciding on the appropriate interpretation for puzzling  data, his ability to suspend   judgment  as  he  considers  different  approaches,  and  his  ability  to  break  out  of strict algorithms  for attacking  a problem</a:t>
            </a:r>
            <a:r>
              <a:rPr lang="en-GB" baseline="30000" dirty="0"/>
              <a:t>6 p5</a:t>
            </a:r>
            <a:endParaRPr lang="en-GB" dirty="0"/>
          </a:p>
          <a:p>
            <a:endParaRPr lang="en-GB" dirty="0"/>
          </a:p>
          <a:p>
            <a:r>
              <a:rPr lang="en-GB" dirty="0"/>
              <a:t>Task motivation makes the difference between what our bio-engineer can do and what he will do. The former depends on his levels of domain-relevant skills and creativity-relevant skills. But it is his task motivation that determines the extent to which he will fully engage his domain-relevant skills and creativity-relevant skills in the service of creative performance.</a:t>
            </a:r>
            <a:r>
              <a:rPr lang="en-GB" baseline="30000" dirty="0"/>
              <a:t>6p7</a:t>
            </a:r>
            <a:endParaRPr lang="en-GB" dirty="0"/>
          </a:p>
          <a:p>
            <a:r>
              <a:rPr lang="en-GB" dirty="0"/>
              <a:t>For many people, simply having the intellectual challenge of a problem they care about is all they need to motivate themselves and increase their potential for creativity.</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15</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406400" y="696913"/>
            <a:ext cx="6197600" cy="3486150"/>
          </a:xfrm>
          <a:ln/>
        </p:spPr>
      </p:sp>
      <p:sp>
        <p:nvSpPr>
          <p:cNvPr id="3" name="Notes Placeholder 2"/>
          <p:cNvSpPr>
            <a:spLocks noGrp="1"/>
          </p:cNvSpPr>
          <p:nvPr>
            <p:ph type="body" idx="1"/>
          </p:nvPr>
        </p:nvSpPr>
        <p:spPr/>
        <p:txBody>
          <a:bodyPr>
            <a:normAutofit/>
          </a:bodyPr>
          <a:lstStyle/>
          <a:p>
            <a:pPr>
              <a:defRPr/>
            </a:pPr>
            <a:r>
              <a:rPr lang="en-US" dirty="0">
                <a:latin typeface="+mn-lt"/>
                <a:ea typeface="+mn-ea"/>
                <a:cs typeface="+mn-cs"/>
              </a:rPr>
              <a:t> </a:t>
            </a:r>
          </a:p>
          <a:p>
            <a:pPr>
              <a:defRPr/>
            </a:pPr>
            <a:r>
              <a:rPr lang="en-GB" dirty="0">
                <a:latin typeface="+mn-lt"/>
                <a:ea typeface="+mn-ea"/>
                <a:cs typeface="+mn-cs"/>
              </a:rPr>
              <a:t> </a:t>
            </a:r>
            <a:endParaRPr lang="en-US" dirty="0">
              <a:latin typeface="+mn-lt"/>
              <a:ea typeface="+mn-ea"/>
              <a:cs typeface="+mn-cs"/>
            </a:endParaRPr>
          </a:p>
          <a:p>
            <a:pPr>
              <a:defRPr/>
            </a:pPr>
            <a:endParaRPr lang="en-GB" dirty="0"/>
          </a:p>
          <a:p>
            <a:pPr>
              <a:defRPr/>
            </a:pPr>
            <a:endParaRPr lang="en-GB" dirty="0"/>
          </a:p>
        </p:txBody>
      </p:sp>
      <p:sp>
        <p:nvSpPr>
          <p:cNvPr id="133124" name="Slide Number Placeholder 3"/>
          <p:cNvSpPr>
            <a:spLocks noGrp="1"/>
          </p:cNvSpPr>
          <p:nvPr>
            <p:ph type="sldNum" sz="quarter" idx="5"/>
          </p:nvPr>
        </p:nvSpPr>
        <p:spPr>
          <a:noFill/>
        </p:spPr>
        <p:txBody>
          <a:bodyPr/>
          <a:lstStyle/>
          <a:p>
            <a:fld id="{985562BA-5AC1-4F60-BDA2-8A16F41F8A9C}" type="slidenum">
              <a:rPr lang="en-GB">
                <a:solidFill>
                  <a:prstClr val="black"/>
                </a:solidFill>
              </a:rPr>
              <a:pPr/>
              <a:t>17</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One of the challenges for creativity in higher education is to develop useful conceptual tools that help us develop better shared understandings. One tool with good potential is the 4C model of creativity proposed by Kaufman and </a:t>
            </a:r>
            <a:r>
              <a:rPr lang="en-US" dirty="0" err="1"/>
              <a:t>Behgetto</a:t>
            </a:r>
            <a:r>
              <a:rPr lang="en-US" dirty="0"/>
              <a:t> in 2009</a:t>
            </a:r>
          </a:p>
          <a:p>
            <a:endParaRPr lang="en-US" dirty="0"/>
          </a:p>
          <a:p>
            <a:pPr defTabSz="931774" eaLnBrk="0" fontAlgn="base" hangingPunct="0">
              <a:spcBef>
                <a:spcPct val="0"/>
              </a:spcBef>
              <a:spcAft>
                <a:spcPct val="0"/>
              </a:spcAft>
              <a:defRPr/>
            </a:pPr>
            <a:r>
              <a:rPr lang="en-GB" altLang="en-US" b="1" i="1" dirty="0">
                <a:solidFill>
                  <a:prstClr val="black"/>
                </a:solidFill>
                <a:latin typeface="Arial Narrow" panose="020B0606020202030204" pitchFamily="34" charset="0"/>
                <a:ea typeface="Times New Roman" panose="02020603050405020304" pitchFamily="18" charset="0"/>
              </a:rPr>
              <a:t>Kaufman, J.C. and Beghetto, R.A. (2009) </a:t>
            </a:r>
            <a:r>
              <a:rPr lang="en-GB" altLang="en-US" i="1" dirty="0">
                <a:solidFill>
                  <a:prstClr val="black"/>
                </a:solidFill>
                <a:latin typeface="Arial Narrow" panose="020B0606020202030204" pitchFamily="34" charset="0"/>
                <a:ea typeface="Times New Roman" panose="02020603050405020304" pitchFamily="18" charset="0"/>
              </a:rPr>
              <a:t>Beyond Big and Little:</a:t>
            </a:r>
          </a:p>
          <a:p>
            <a:pPr defTabSz="931774" eaLnBrk="0" fontAlgn="base" hangingPunct="0">
              <a:spcBef>
                <a:spcPct val="0"/>
              </a:spcBef>
              <a:spcAft>
                <a:spcPct val="0"/>
              </a:spcAft>
              <a:defRPr/>
            </a:pPr>
            <a:r>
              <a:rPr lang="en-GB" altLang="en-US" i="1" dirty="0">
                <a:solidFill>
                  <a:prstClr val="black"/>
                </a:solidFill>
                <a:latin typeface="Arial Narrow" panose="020B0606020202030204" pitchFamily="34" charset="0"/>
                <a:ea typeface="Times New Roman" panose="02020603050405020304" pitchFamily="18" charset="0"/>
              </a:rPr>
              <a:t>The Four C Model of Creativity. Review of General Psychology 13, 1, 1-12.</a:t>
            </a:r>
            <a:endParaRPr lang="en-GB" altLang="en-US" dirty="0">
              <a:solidFill>
                <a:prstClr val="black"/>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19</a:t>
            </a:fld>
            <a:endParaRPr lang="en-GB"/>
          </a:p>
        </p:txBody>
      </p:sp>
    </p:spTree>
    <p:extLst>
      <p:ext uri="{BB962C8B-B14F-4D97-AF65-F5344CB8AC3E}">
        <p14:creationId xmlns:p14="http://schemas.microsoft.com/office/powerpoint/2010/main" val="268533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74739">
              <a:defRPr/>
            </a:pPr>
            <a:fld id="{2FB19F8B-E4C1-4706-8754-25B6BDC1ECE2}" type="slidenum">
              <a:rPr lang="en-US">
                <a:solidFill>
                  <a:prstClr val="black"/>
                </a:solidFill>
                <a:latin typeface="Calibri" panose="020F0502020204030204"/>
              </a:rPr>
              <a:pPr defTabSz="47473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49288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22</a:t>
            </a:fld>
            <a:endParaRPr lang="en-GB"/>
          </a:p>
        </p:txBody>
      </p:sp>
    </p:spTree>
    <p:extLst>
      <p:ext uri="{BB962C8B-B14F-4D97-AF65-F5344CB8AC3E}">
        <p14:creationId xmlns:p14="http://schemas.microsoft.com/office/powerpoint/2010/main" val="3756703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24</a:t>
            </a:fld>
            <a:endParaRPr lang="en-GB"/>
          </a:p>
        </p:txBody>
      </p:sp>
    </p:spTree>
    <p:extLst>
      <p:ext uri="{BB962C8B-B14F-4D97-AF65-F5344CB8AC3E}">
        <p14:creationId xmlns:p14="http://schemas.microsoft.com/office/powerpoint/2010/main" val="339473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8A1EA4F-A57A-4AEE-A965-7D3811F42B4A}"/>
              </a:ext>
            </a:extLst>
          </p:cNvPr>
          <p:cNvSpPr>
            <a:spLocks noGrp="1" noRot="1" noChangeAspect="1" noChangeArrowheads="1" noTextEdit="1"/>
          </p:cNvSpPr>
          <p:nvPr>
            <p:ph type="sldImg"/>
          </p:nvPr>
        </p:nvSpPr>
        <p:spPr>
          <a:xfrm>
            <a:off x="749300" y="1181100"/>
            <a:ext cx="5667375" cy="3189288"/>
          </a:xfrm>
          <a:ln/>
        </p:spPr>
      </p:sp>
      <p:sp>
        <p:nvSpPr>
          <p:cNvPr id="115715" name="Notes Placeholder 2">
            <a:extLst>
              <a:ext uri="{FF2B5EF4-FFF2-40B4-BE49-F238E27FC236}">
                <a16:creationId xmlns:a16="http://schemas.microsoft.com/office/drawing/2014/main" id="{10F34935-AC4C-443E-A1A2-F186D0E9F980}"/>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p>
            <a:r>
              <a:rPr lang="en-GB" altLang="en-US" sz="1000" dirty="0">
                <a:latin typeface="Arial" panose="020B0604020202020204" pitchFamily="34" charset="0"/>
              </a:rPr>
              <a:t>Summary of the components of a learning ecology</a:t>
            </a:r>
          </a:p>
          <a:p>
            <a:endParaRPr lang="en-GB" altLang="en-US" sz="1000" dirty="0">
              <a:latin typeface="Arial" panose="020B0604020202020204" pitchFamily="34" charset="0"/>
            </a:endParaRPr>
          </a:p>
          <a:p>
            <a:r>
              <a:rPr lang="en-GB" altLang="en-US" sz="1000" dirty="0">
                <a:latin typeface="Arial" panose="020B0604020202020204" pitchFamily="34" charset="0"/>
              </a:rPr>
              <a:t>Learning ecologies (Jackson 2013a:14) 'the process(es) we create in a particular context for a particular purpose that provides us with opportunities, relationships and resources for learning, development and achievement'.   </a:t>
            </a:r>
          </a:p>
          <a:p>
            <a:endParaRPr lang="en-US" altLang="en-US" sz="1000" dirty="0">
              <a:latin typeface="Arial" panose="020B0604020202020204" pitchFamily="34" charset="0"/>
            </a:endParaRPr>
          </a:p>
          <a:p>
            <a:r>
              <a:rPr lang="en-US" altLang="en-US" sz="1000" dirty="0">
                <a:latin typeface="Arial" panose="020B0604020202020204" pitchFamily="34" charset="0"/>
              </a:rPr>
              <a:t>This definition represents the integration and interdependence of the elements of learning and achievement which include the contexts and spaces we inhabit, including our history, relationships and resources, (the most important being knowledge and tools to aid thinking), and our will and capability to create a learning process or learning ecology for a particular purpose.</a:t>
            </a:r>
          </a:p>
          <a:p>
            <a:endParaRPr lang="en-US" altLang="en-US" sz="1000" dirty="0">
              <a:latin typeface="Arial" panose="020B0604020202020204" pitchFamily="34" charset="0"/>
            </a:endParaRPr>
          </a:p>
          <a:p>
            <a:r>
              <a:rPr lang="en-US" altLang="en-US" sz="1000" dirty="0">
                <a:latin typeface="Arial" panose="020B0604020202020204" pitchFamily="34" charset="0"/>
              </a:rPr>
              <a:t>Such actions may be directed explicitly to learning or mastering something but more likely they will be primarily concerned with performing a task, resolving an issue, solving a problem, or making the most of a new opportunity. </a:t>
            </a:r>
          </a:p>
          <a:p>
            <a:endParaRPr lang="en-GB" altLang="en-US" sz="1000" dirty="0">
              <a:latin typeface="Arial" panose="020B0604020202020204" pitchFamily="34" charset="0"/>
            </a:endParaRPr>
          </a:p>
          <a:p>
            <a:r>
              <a:rPr lang="en-GB" altLang="en-US" sz="1000" dirty="0">
                <a:latin typeface="Arial" panose="020B0604020202020204" pitchFamily="34" charset="0"/>
              </a:rPr>
              <a:t>Learning ecologies have temporal dimensions as well as spatial and contextual dimensions: they have the capability to connect different spaces and contexts existing simultaneously across a person's life-course, as well as different spaces and contexts existing in different time periods throughout their life-course. </a:t>
            </a:r>
          </a:p>
          <a:p>
            <a:endParaRPr lang="en-GB" altLang="en-US" sz="1000" dirty="0">
              <a:latin typeface="Arial" panose="020B0604020202020204" pitchFamily="34" charset="0"/>
            </a:endParaRPr>
          </a:p>
          <a:p>
            <a:endParaRPr lang="en-GB" altLang="en-US" sz="1000" dirty="0">
              <a:latin typeface="Arial" panose="020B0604020202020204" pitchFamily="34" charset="0"/>
            </a:endParaRPr>
          </a:p>
          <a:p>
            <a:pPr algn="ctr"/>
            <a:r>
              <a:rPr lang="en-GB" altLang="en-US" sz="1000" dirty="0">
                <a:latin typeface="Arial" panose="020B0604020202020204" pitchFamily="34" charset="0"/>
              </a:rPr>
              <a:t>HYPOTHESIS : ECOLOGIES FOR ACHIEVING OUR PURPOSES </a:t>
            </a:r>
          </a:p>
          <a:p>
            <a:pPr algn="ctr"/>
            <a:r>
              <a:rPr lang="en-GB" altLang="en-US" sz="1000" dirty="0">
                <a:latin typeface="Arial" panose="020B0604020202020204" pitchFamily="34" charset="0"/>
              </a:rPr>
              <a:t>ARE OUR VEHICLES FOR DISCOVERING &amp; CREATING MEANING</a:t>
            </a:r>
          </a:p>
          <a:p>
            <a:endParaRPr lang="en-GB" altLang="en-US" sz="1000" dirty="0">
              <a:latin typeface="Arial" panose="020B0604020202020204" pitchFamily="34" charset="0"/>
            </a:endParaRPr>
          </a:p>
          <a:p>
            <a:r>
              <a:rPr lang="en-GB" altLang="en-US" sz="1000" dirty="0">
                <a:latin typeface="Arial" panose="020B0604020202020204" pitchFamily="34" charset="0"/>
              </a:rPr>
              <a:t>Our </a:t>
            </a:r>
            <a:r>
              <a:rPr lang="en-GB" altLang="en-US" sz="1000" dirty="0">
                <a:solidFill>
                  <a:srgbClr val="FF0000"/>
                </a:solidFill>
                <a:latin typeface="Arial" panose="020B0604020202020204" pitchFamily="34" charset="0"/>
              </a:rPr>
              <a:t>beliefs</a:t>
            </a:r>
            <a:r>
              <a:rPr lang="en-GB" altLang="en-US" sz="1000" dirty="0">
                <a:latin typeface="Arial" panose="020B0604020202020204" pitchFamily="34" charset="0"/>
              </a:rPr>
              <a:t> </a:t>
            </a:r>
            <a:r>
              <a:rPr lang="en-GB" altLang="en-US" sz="1000" dirty="0">
                <a:solidFill>
                  <a:srgbClr val="FF0000"/>
                </a:solidFill>
                <a:latin typeface="Arial" panose="020B0604020202020204" pitchFamily="34" charset="0"/>
              </a:rPr>
              <a:t>shape what we value </a:t>
            </a:r>
            <a:r>
              <a:rPr lang="en-GB" altLang="en-US" sz="1000" dirty="0">
                <a:latin typeface="Arial" panose="020B0604020202020204" pitchFamily="34" charset="0"/>
              </a:rPr>
              <a:t>and what we value shape our beliefs</a:t>
            </a:r>
          </a:p>
          <a:p>
            <a:endParaRPr lang="en-GB" altLang="en-US" sz="1000" dirty="0">
              <a:latin typeface="Arial" panose="020B0604020202020204" pitchFamily="34" charset="0"/>
            </a:endParaRPr>
          </a:p>
          <a:p>
            <a:r>
              <a:rPr lang="en-GB" altLang="en-US" sz="1000" dirty="0">
                <a:latin typeface="Arial" panose="020B0604020202020204" pitchFamily="34" charset="0"/>
              </a:rPr>
              <a:t>Our  </a:t>
            </a:r>
            <a:r>
              <a:rPr lang="en-GB" altLang="en-US" sz="1000" dirty="0">
                <a:solidFill>
                  <a:srgbClr val="FF0000"/>
                </a:solidFill>
                <a:latin typeface="Arial" panose="020B0604020202020204" pitchFamily="34" charset="0"/>
              </a:rPr>
              <a:t>beliefs &amp;</a:t>
            </a:r>
            <a:r>
              <a:rPr lang="en-GB" altLang="en-US" sz="1000" dirty="0">
                <a:latin typeface="Arial" panose="020B0604020202020204" pitchFamily="34" charset="0"/>
              </a:rPr>
              <a:t> </a:t>
            </a:r>
            <a:r>
              <a:rPr lang="en-GB" altLang="en-US" sz="1000" dirty="0">
                <a:solidFill>
                  <a:srgbClr val="FF0000"/>
                </a:solidFill>
                <a:latin typeface="Arial" panose="020B0604020202020204" pitchFamily="34" charset="0"/>
              </a:rPr>
              <a:t>values shape our purposes </a:t>
            </a:r>
            <a:r>
              <a:rPr lang="en-GB" altLang="en-US" sz="1000" dirty="0">
                <a:latin typeface="Arial" panose="020B0604020202020204" pitchFamily="34" charset="0"/>
              </a:rPr>
              <a:t>– purposes emerge from the circumstances of our life and what we value they give our life meaning</a:t>
            </a:r>
          </a:p>
          <a:p>
            <a:endParaRPr lang="en-GB" altLang="en-US" sz="1000" dirty="0">
              <a:solidFill>
                <a:srgbClr val="FF0000"/>
              </a:solidFill>
              <a:latin typeface="Arial" panose="020B0604020202020204" pitchFamily="34" charset="0"/>
            </a:endParaRPr>
          </a:p>
          <a:p>
            <a:r>
              <a:rPr lang="en-GB" altLang="en-US" sz="1000" dirty="0">
                <a:solidFill>
                  <a:srgbClr val="FF0000"/>
                </a:solidFill>
                <a:latin typeface="Arial" panose="020B0604020202020204" pitchFamily="34" charset="0"/>
              </a:rPr>
              <a:t>Purposes create intentions (will/desire/ambition)</a:t>
            </a:r>
            <a:r>
              <a:rPr lang="en-GB" altLang="en-US" sz="1000" dirty="0">
                <a:latin typeface="Arial" panose="020B0604020202020204" pitchFamily="34" charset="0"/>
              </a:rPr>
              <a:t> to act on purpose (to reinforce the meaning that is our life) eg the desire to make a positive contribution/to make a difference to create a better version of oneself and to create new value in the world we are attending</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Intentions cause us to search our life/world (contexts) for affordance </a:t>
            </a:r>
            <a:r>
              <a:rPr lang="en-GB" altLang="en-US" sz="1000" dirty="0">
                <a:latin typeface="Arial" panose="020B0604020202020204" pitchFamily="34" charset="0"/>
              </a:rPr>
              <a:t>(perceptions of possibility for action – eg to make a difference) </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Affordance enables us to formulate goals to drive specific actions and behaviours in the particular contexts and situations of our life/world</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These actions and behaviours result in an ‘ecology for achieving our goals’. </a:t>
            </a:r>
            <a:r>
              <a:rPr lang="en-GB" altLang="en-US" sz="1000" dirty="0">
                <a:latin typeface="Arial" panose="020B0604020202020204" pitchFamily="34" charset="0"/>
              </a:rPr>
              <a:t>Our ecology is the way we interpret, relate to, connect and interact with our world of which we are a part not a separate entity. Our ecology involves relationships, activities, experiences, use of resources (knowledge/tools and other artefacts) through which we learn and develop in order to accomplish something we value and create new and deeper meanings in the process.</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New meaning grows from the experiences and reflections on experience grown through our ecology when it is integrated with our previous understandings, values and beliefs. </a:t>
            </a:r>
            <a:r>
              <a:rPr lang="en-GB" altLang="en-US" sz="1000" dirty="0">
                <a:latin typeface="Arial" panose="020B0604020202020204" pitchFamily="34" charset="0"/>
              </a:rPr>
              <a:t>Our unfolding experiences contain things which are currently meaningful and also things that do not make sense to us. It is in striving to make sense or better sense of such things that new meaning grows in relation to all of the above. Its an ecological process.</a:t>
            </a: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8391D13B-B24A-4820-999E-3E2D48D9674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1450" indent="-296711">
              <a:defRPr b="1">
                <a:solidFill>
                  <a:schemeClr val="tx1"/>
                </a:solidFill>
                <a:latin typeface="Arial" panose="020B0604020202020204" pitchFamily="34" charset="0"/>
                <a:ea typeface="MS PGothic" panose="020B0600070205080204" pitchFamily="34" charset="-128"/>
              </a:defRPr>
            </a:lvl2pPr>
            <a:lvl3pPr marL="1186847" indent="-237369">
              <a:defRPr b="1">
                <a:solidFill>
                  <a:schemeClr val="tx1"/>
                </a:solidFill>
                <a:latin typeface="Arial" panose="020B0604020202020204" pitchFamily="34" charset="0"/>
                <a:ea typeface="MS PGothic" panose="020B0600070205080204" pitchFamily="34" charset="-128"/>
              </a:defRPr>
            </a:lvl3pPr>
            <a:lvl4pPr marL="1661585" indent="-237369">
              <a:defRPr b="1">
                <a:solidFill>
                  <a:schemeClr val="tx1"/>
                </a:solidFill>
                <a:latin typeface="Arial" panose="020B0604020202020204" pitchFamily="34" charset="0"/>
                <a:ea typeface="MS PGothic" panose="020B0600070205080204" pitchFamily="34" charset="-128"/>
              </a:defRPr>
            </a:lvl4pPr>
            <a:lvl5pPr marL="2136324" indent="-237369">
              <a:defRPr b="1">
                <a:solidFill>
                  <a:schemeClr val="tx1"/>
                </a:solidFill>
                <a:latin typeface="Arial" panose="020B0604020202020204" pitchFamily="34" charset="0"/>
                <a:ea typeface="MS PGothic" panose="020B0600070205080204" pitchFamily="34" charset="-128"/>
              </a:defRPr>
            </a:lvl5pPr>
            <a:lvl6pPr marL="2611062"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5801"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60540"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5279"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E2EFB9DF-3BA9-4316-AFFC-D82FC24513C5}" type="slidenum">
              <a:rPr lang="en-GB" altLang="en-US" b="0">
                <a:solidFill>
                  <a:srgbClr val="000000"/>
                </a:solidFill>
              </a:rPr>
              <a:pPr/>
              <a:t>26</a:t>
            </a:fld>
            <a:endParaRPr lang="en-GB" altLang="en-US" b="0">
              <a:solidFill>
                <a:srgbClr val="000000"/>
              </a:solidFill>
            </a:endParaRPr>
          </a:p>
        </p:txBody>
      </p:sp>
    </p:spTree>
    <p:extLst>
      <p:ext uri="{BB962C8B-B14F-4D97-AF65-F5344CB8AC3E}">
        <p14:creationId xmlns:p14="http://schemas.microsoft.com/office/powerpoint/2010/main" val="224380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19F8B-E4C1-4706-8754-25B6BDC1ECE2}" type="slidenum">
              <a:rPr lang="en-US" smtClean="0"/>
              <a:t>27</a:t>
            </a:fld>
            <a:endParaRPr lang="en-US"/>
          </a:p>
        </p:txBody>
      </p:sp>
    </p:spTree>
    <p:extLst>
      <p:ext uri="{BB962C8B-B14F-4D97-AF65-F5344CB8AC3E}">
        <p14:creationId xmlns:p14="http://schemas.microsoft.com/office/powerpoint/2010/main" val="3773304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28</a:t>
            </a:fld>
            <a:endParaRPr lang="en-GB"/>
          </a:p>
        </p:txBody>
      </p:sp>
    </p:spTree>
    <p:extLst>
      <p:ext uri="{BB962C8B-B14F-4D97-AF65-F5344CB8AC3E}">
        <p14:creationId xmlns:p14="http://schemas.microsoft.com/office/powerpoint/2010/main" val="97318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 our instrument.</a:t>
            </a:r>
          </a:p>
        </p:txBody>
      </p:sp>
      <p:sp>
        <p:nvSpPr>
          <p:cNvPr id="4" name="Slide Number Placeholder 3"/>
          <p:cNvSpPr>
            <a:spLocks noGrp="1"/>
          </p:cNvSpPr>
          <p:nvPr>
            <p:ph type="sldNum" sz="quarter" idx="5"/>
          </p:nvPr>
        </p:nvSpPr>
        <p:spPr/>
        <p:txBody>
          <a:bodyPr/>
          <a:lstStyle/>
          <a:p>
            <a:pPr defTabSz="465887">
              <a:defRPr/>
            </a:pPr>
            <a:fld id="{2FB19F8B-E4C1-4706-8754-25B6BDC1ECE2}" type="slidenum">
              <a:rPr lang="en-US">
                <a:solidFill>
                  <a:prstClr val="black"/>
                </a:solidFill>
                <a:latin typeface="Calibri" panose="020F0502020204030204"/>
              </a:rPr>
              <a:pPr defTabSz="46588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63920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0C0F5C1-A1A2-4F5E-9AC6-924E4D748628}"/>
              </a:ext>
            </a:extLst>
          </p:cNvPr>
          <p:cNvSpPr>
            <a:spLocks noGrp="1" noRot="1" noChangeAspect="1" noTextEdit="1"/>
          </p:cNvSpPr>
          <p:nvPr>
            <p:ph type="sldImg"/>
          </p:nvPr>
        </p:nvSpPr>
        <p:spPr>
          <a:xfrm>
            <a:off x="406400" y="696913"/>
            <a:ext cx="6197600" cy="3486150"/>
          </a:xfrm>
          <a:ln/>
        </p:spPr>
      </p:sp>
      <p:sp>
        <p:nvSpPr>
          <p:cNvPr id="41987" name="Notes Placeholder 2">
            <a:extLst>
              <a:ext uri="{FF2B5EF4-FFF2-40B4-BE49-F238E27FC236}">
                <a16:creationId xmlns:a16="http://schemas.microsoft.com/office/drawing/2014/main" id="{0722DA5C-0DF9-44D3-8D19-971EB6F153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1988" name="Slide Number Placeholder 3">
            <a:extLst>
              <a:ext uri="{FF2B5EF4-FFF2-40B4-BE49-F238E27FC236}">
                <a16:creationId xmlns:a16="http://schemas.microsoft.com/office/drawing/2014/main" id="{6E4CBF37-FBA3-4BDF-AEDB-B7C28D731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57066" indent="-291179" eaLnBrk="0" hangingPunct="0">
              <a:defRPr b="1">
                <a:solidFill>
                  <a:schemeClr val="tx1"/>
                </a:solidFill>
                <a:latin typeface="Arial" panose="020B0604020202020204" pitchFamily="34" charset="0"/>
                <a:ea typeface="MS PGothic" panose="020B0600070205080204" pitchFamily="34" charset="-128"/>
              </a:defRPr>
            </a:lvl2pPr>
            <a:lvl3pPr marL="1164717" indent="-232943" eaLnBrk="0" hangingPunct="0">
              <a:defRPr b="1">
                <a:solidFill>
                  <a:schemeClr val="tx1"/>
                </a:solidFill>
                <a:latin typeface="Arial" panose="020B0604020202020204" pitchFamily="34" charset="0"/>
                <a:ea typeface="MS PGothic" panose="020B0600070205080204" pitchFamily="34" charset="-128"/>
              </a:defRPr>
            </a:lvl3pPr>
            <a:lvl4pPr marL="1630604" indent="-232943" eaLnBrk="0" hangingPunct="0">
              <a:defRPr b="1">
                <a:solidFill>
                  <a:schemeClr val="tx1"/>
                </a:solidFill>
                <a:latin typeface="Arial" panose="020B0604020202020204" pitchFamily="34" charset="0"/>
                <a:ea typeface="MS PGothic" panose="020B0600070205080204" pitchFamily="34" charset="-128"/>
              </a:defRPr>
            </a:lvl4pPr>
            <a:lvl5pPr marL="2096491" indent="-232943" eaLnBrk="0" hangingPunct="0">
              <a:defRPr b="1">
                <a:solidFill>
                  <a:schemeClr val="tx1"/>
                </a:solidFill>
                <a:latin typeface="Arial" panose="020B0604020202020204" pitchFamily="34" charset="0"/>
                <a:ea typeface="MS PGothic" panose="020B0600070205080204" pitchFamily="34" charset="-128"/>
              </a:defRPr>
            </a:lvl5pPr>
            <a:lvl6pPr marL="2562377"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C7D893DC-C77D-4CBF-9FA7-DC2131251D61}" type="slidenum">
              <a:rPr lang="en-GB" altLang="en-US" b="0"/>
              <a:pPr eaLnBrk="1" hangingPunct="1"/>
              <a:t>2</a:t>
            </a:fld>
            <a:endParaRPr lang="en-GB" altLang="en-US"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AF947-7A2E-4282-B4C6-39663672F0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006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A54BA68-68F7-47E8-BF3A-372DB9BC0573}"/>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D8EE7641-00CD-4390-87CE-9A728C8A73B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7460" name="Slide Number Placeholder 3">
            <a:extLst>
              <a:ext uri="{FF2B5EF4-FFF2-40B4-BE49-F238E27FC236}">
                <a16:creationId xmlns:a16="http://schemas.microsoft.com/office/drawing/2014/main" id="{636CE5F8-D13F-4852-BCD1-26E02EB2717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7066" indent="-291179">
              <a:defRPr b="1">
                <a:solidFill>
                  <a:schemeClr val="tx1"/>
                </a:solidFill>
                <a:latin typeface="Arial" panose="020B0604020202020204" pitchFamily="34" charset="0"/>
                <a:ea typeface="MS PGothic" panose="020B0600070205080204" pitchFamily="34" charset="-128"/>
              </a:defRPr>
            </a:lvl2pPr>
            <a:lvl3pPr marL="1164717" indent="-232943">
              <a:defRPr b="1">
                <a:solidFill>
                  <a:schemeClr val="tx1"/>
                </a:solidFill>
                <a:latin typeface="Arial" panose="020B0604020202020204" pitchFamily="34" charset="0"/>
                <a:ea typeface="MS PGothic" panose="020B0600070205080204" pitchFamily="34" charset="-128"/>
              </a:defRPr>
            </a:lvl3pPr>
            <a:lvl4pPr marL="1630604" indent="-232943">
              <a:defRPr b="1">
                <a:solidFill>
                  <a:schemeClr val="tx1"/>
                </a:solidFill>
                <a:latin typeface="Arial" panose="020B0604020202020204" pitchFamily="34" charset="0"/>
                <a:ea typeface="MS PGothic" panose="020B0600070205080204" pitchFamily="34" charset="-128"/>
              </a:defRPr>
            </a:lvl4pPr>
            <a:lvl5pPr marL="2096491" indent="-232943">
              <a:defRPr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C4DBD6FB-C38D-48CE-8D22-D52489E12A0B}"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774" rtl="0" eaLnBrk="1" fontAlgn="base" latinLnBrk="0" hangingPunct="1">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94F8BB-3B16-48A2-842F-0929A4836ECF}"/>
              </a:ext>
            </a:extLst>
          </p:cNvPr>
          <p:cNvSpPr>
            <a:spLocks noGrp="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40</a:t>
            </a:fld>
            <a:endParaRPr lang="en-GB"/>
          </a:p>
        </p:txBody>
      </p:sp>
    </p:spTree>
    <p:extLst>
      <p:ext uri="{BB962C8B-B14F-4D97-AF65-F5344CB8AC3E}">
        <p14:creationId xmlns:p14="http://schemas.microsoft.com/office/powerpoint/2010/main" val="378655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FE8CC6-9FA4-4BBD-994A-65AC56B144D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7789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7684FDC1-C6C7-434F-818F-C489EDDFBA78}"/>
              </a:ext>
            </a:extLst>
          </p:cNvPr>
          <p:cNvSpPr>
            <a:spLocks noGrp="1" noRot="1" noChangeAspect="1" noChangeArrowheads="1" noTextEdit="1"/>
          </p:cNvSpPr>
          <p:nvPr>
            <p:ph type="sldImg"/>
          </p:nvPr>
        </p:nvSpPr>
        <p:spPr>
          <a:xfrm>
            <a:off x="406400" y="696913"/>
            <a:ext cx="6197600" cy="3486150"/>
          </a:xfrm>
          <a:ln/>
        </p:spPr>
      </p:sp>
      <p:sp>
        <p:nvSpPr>
          <p:cNvPr id="70659" name="Notes Placeholder 2">
            <a:extLst>
              <a:ext uri="{FF2B5EF4-FFF2-40B4-BE49-F238E27FC236}">
                <a16:creationId xmlns:a16="http://schemas.microsoft.com/office/drawing/2014/main" id="{16234686-570F-48DF-9AAF-38BD5045443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n-GB" altLang="en-US" sz="1000" dirty="0">
              <a:latin typeface="+mn-lt"/>
              <a:ea typeface="Times New Roman" panose="02020603050405020304" pitchFamily="18" charset="0"/>
              <a:cs typeface="Calibri" panose="020F0502020204030204" pitchFamily="34" charset="0"/>
            </a:endParaRPr>
          </a:p>
        </p:txBody>
      </p:sp>
      <p:sp>
        <p:nvSpPr>
          <p:cNvPr id="70660" name="Slide Number Placeholder 3">
            <a:extLst>
              <a:ext uri="{FF2B5EF4-FFF2-40B4-BE49-F238E27FC236}">
                <a16:creationId xmlns:a16="http://schemas.microsoft.com/office/drawing/2014/main" id="{EF53C128-575C-4459-A4CD-65FF3139BC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D00C15D6-9C2B-4D37-B08B-79DB8FDF2A52}" type="slidenum">
              <a:rPr lang="en-GB" altLang="en-US" b="0" smtClean="0"/>
              <a:pPr/>
              <a:t>7</a:t>
            </a:fld>
            <a:endParaRPr lang="en-GB" altLang="en-US" b="0"/>
          </a:p>
        </p:txBody>
      </p:sp>
    </p:spTree>
    <p:extLst>
      <p:ext uri="{BB962C8B-B14F-4D97-AF65-F5344CB8AC3E}">
        <p14:creationId xmlns:p14="http://schemas.microsoft.com/office/powerpoint/2010/main" val="2369711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credit </a:t>
            </a:r>
            <a:r>
              <a:rPr lang="en-GB" sz="1200" b="0" i="0" u="none" strike="noStrike" dirty="0">
                <a:solidFill>
                  <a:srgbClr val="008CBA"/>
                </a:solidFill>
                <a:effectLst/>
                <a:latin typeface="Lato" panose="020F0502020204030203" pitchFamily="34" charset="0"/>
                <a:hlinkClick r:id="rId3" tooltip="Posts by Graeme MacKay"/>
              </a:rPr>
              <a:t>Graeme MacKay</a:t>
            </a:r>
            <a:r>
              <a:rPr lang="en-GB" sz="1200" b="0" i="0" u="none" strike="noStrike" dirty="0">
                <a:solidFill>
                  <a:srgbClr val="008CBA"/>
                </a:solidFill>
                <a:effectLst/>
                <a:latin typeface="Lato" panose="020F0502020204030203" pitchFamily="34" charset="0"/>
              </a:rPr>
              <a:t>  </a:t>
            </a:r>
            <a:r>
              <a:rPr lang="en-GB" sz="1200" dirty="0"/>
              <a:t>https://mackaycartoons.net/2020/03/18/wednesday-march-11-2020/</a:t>
            </a:r>
          </a:p>
          <a:p>
            <a:endParaRPr lang="en-GB"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9</a:t>
            </a:fld>
            <a:endParaRPr lang="en-GB"/>
          </a:p>
        </p:txBody>
      </p:sp>
    </p:spTree>
    <p:extLst>
      <p:ext uri="{BB962C8B-B14F-4D97-AF65-F5344CB8AC3E}">
        <p14:creationId xmlns:p14="http://schemas.microsoft.com/office/powerpoint/2010/main" val="160983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11</a:t>
            </a:fld>
            <a:endParaRPr lang="en-GB"/>
          </a:p>
        </p:txBody>
      </p:sp>
    </p:spTree>
    <p:extLst>
      <p:ext uri="{BB962C8B-B14F-4D97-AF65-F5344CB8AC3E}">
        <p14:creationId xmlns:p14="http://schemas.microsoft.com/office/powerpoint/2010/main" val="127485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12</a:t>
            </a:fld>
            <a:endParaRPr lang="en-GB"/>
          </a:p>
        </p:txBody>
      </p:sp>
    </p:spTree>
    <p:extLst>
      <p:ext uri="{BB962C8B-B14F-4D97-AF65-F5344CB8AC3E}">
        <p14:creationId xmlns:p14="http://schemas.microsoft.com/office/powerpoint/2010/main" val="1846877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These ideas describe the phenomenon through which an individual’s creativity is more likely to happen. </a:t>
            </a:r>
          </a:p>
        </p:txBody>
      </p:sp>
      <p:sp>
        <p:nvSpPr>
          <p:cNvPr id="4" name="Slide Number Placeholder 3"/>
          <p:cNvSpPr>
            <a:spLocks noGrp="1"/>
          </p:cNvSpPr>
          <p:nvPr>
            <p:ph type="sldNum" sz="quarter" idx="5"/>
          </p:nvPr>
        </p:nvSpPr>
        <p:spPr/>
        <p:txBody>
          <a:bodyPr/>
          <a:lstStyle/>
          <a:p>
            <a:fld id="{FCCAF947-7A2E-4282-B4C6-39663672F056}" type="slidenum">
              <a:rPr lang="en-GB" smtClean="0"/>
              <a:pPr/>
              <a:t>13</a:t>
            </a:fld>
            <a:endParaRPr lang="en-GB"/>
          </a:p>
        </p:txBody>
      </p:sp>
    </p:spTree>
    <p:extLst>
      <p:ext uri="{BB962C8B-B14F-4D97-AF65-F5344CB8AC3E}">
        <p14:creationId xmlns:p14="http://schemas.microsoft.com/office/powerpoint/2010/main" val="84186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AF947-7A2E-4282-B4C6-39663672F056}" type="slidenum">
              <a:rPr lang="en-GB" smtClean="0"/>
              <a:pPr/>
              <a:t>14</a:t>
            </a:fld>
            <a:endParaRPr lang="en-GB"/>
          </a:p>
        </p:txBody>
      </p:sp>
    </p:spTree>
    <p:extLst>
      <p:ext uri="{BB962C8B-B14F-4D97-AF65-F5344CB8AC3E}">
        <p14:creationId xmlns:p14="http://schemas.microsoft.com/office/powerpoint/2010/main" val="225511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 Off-white" type="secHead">
  <p:cSld name="Section header - Off-whit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1562933"/>
            <a:ext cx="11360800" cy="1679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6231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521882-5F3A-4E6A-AEBA-12865EE1638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0C101-3ACE-4153-930B-39D64276676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BD1E5-D9D4-4928-89D3-88B3AF320B1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CFCE0-350F-4D8C-A5EE-DC983C4D64B2}"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EA2EAF-868C-439D-A535-61392285ADB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2165A-ADEB-4AE2-8B0C-1F01F4776528}"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B5E74-5861-4291-AE5A-83A89917A424}"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CD787-560E-49BC-A447-4932873D1C8B}"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447A6-4922-4BD5-9898-0D9D292492A1}"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6985C-9A5D-412C-BCAB-D473DB7F7147}"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E2B2D-1C2B-4596-893A-E3F02C22D976}"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000D64-B012-47A9-B66E-95A89B12CDEA}"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AC514-F9F5-42F9-B72B-6C7DCA35EC0E}" type="slidenum">
              <a:rPr lang="en-GB" altLang="en-US">
                <a:solidFill>
                  <a:srgbClr val="000000"/>
                </a:solidFill>
              </a:rPr>
              <a:pPr>
                <a:defRPr/>
              </a:pPr>
              <a:t>‹#›</a:t>
            </a:fld>
            <a:endParaRPr lang="en-GB" altLang="en-US">
              <a:solidFill>
                <a:srgbClr val="000000"/>
              </a:solidFill>
            </a:endParaRPr>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FF22637-41B9-48ED-AE65-B9D4E8490065}" type="datetimeFigureOut">
              <a:rPr lang="en-GB"/>
              <a:pPr>
                <a:defRPr/>
              </a:pPr>
              <a:t>01/07/2022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F8679BFE-C63A-4F23-AE69-4C825F8E2D82}" type="slidenum">
              <a:rPr lang="en-GB"/>
              <a:pPr>
                <a:defRPr/>
              </a:pPr>
              <a:t>‹#›</a:t>
            </a:fld>
            <a:endParaRPr lang="en-GB"/>
          </a:p>
        </p:txBody>
      </p:sp>
    </p:spTree>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6013BD57-8303-4156-A260-613D4D743C6A}" type="datetimeFigureOut">
              <a:rPr lang="en-GB"/>
              <a:pPr>
                <a:defRPr/>
              </a:pPr>
              <a:t>01/07/2022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5B32FF67-4776-4B02-8EEE-E22FB8196B44}" type="slidenum">
              <a:rPr lang="en-GB"/>
              <a:pPr>
                <a:defRPr/>
              </a:pPr>
              <a:t>‹#›</a:t>
            </a:fld>
            <a:endParaRPr lang="en-GB"/>
          </a:p>
        </p:txBody>
      </p:sp>
    </p:spTree>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FAB2E1A3-7E12-440B-BF50-FB313FCBD0E1}" type="datetimeFigureOut">
              <a:rPr lang="en-GB"/>
              <a:pPr>
                <a:defRPr/>
              </a:pPr>
              <a:t>01/07/2022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CDD59FA-47E2-4752-A9CF-6268467B7E16}" type="slidenum">
              <a:rPr lang="en-GB"/>
              <a:pPr>
                <a:defRPr/>
              </a:pPr>
              <a:t>‹#›</a:t>
            </a:fld>
            <a:endParaRPr lang="en-GB"/>
          </a:p>
        </p:txBody>
      </p:sp>
    </p:spTree>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76E4336F-3091-48CA-AC16-566AB2AB8138}" type="datetimeFigureOut">
              <a:rPr lang="en-GB"/>
              <a:pPr>
                <a:defRPr/>
              </a:pPr>
              <a:t>01/07/2022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8F74F42-4EC2-4BF2-A8AF-589D6A3DA6E8}" type="slidenum">
              <a:rPr lang="en-GB"/>
              <a:pPr>
                <a:defRPr/>
              </a:pPr>
              <a:t>‹#›</a:t>
            </a:fld>
            <a:endParaRPr lang="en-GB"/>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69BC0F16-29D5-4821-9FD5-8742FEA82248}" type="datetimeFigureOut">
              <a:rPr lang="en-GB"/>
              <a:pPr>
                <a:defRPr/>
              </a:pPr>
              <a:t>01/07/2022</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3A2457E-50D5-438D-B3FF-3A5D84320CE3}" type="slidenum">
              <a:rPr lang="en-GB"/>
              <a:pPr>
                <a:defRPr/>
              </a:pPr>
              <a:t>‹#›</a:t>
            </a:fld>
            <a:endParaRPr lang="en-GB"/>
          </a:p>
        </p:txBody>
      </p:sp>
    </p:spTree>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BACB811-AEDD-44C2-810A-B3DE533682E6}" type="datetimeFigureOut">
              <a:rPr lang="en-GB"/>
              <a:pPr>
                <a:defRPr/>
              </a:pPr>
              <a:t>01/07/2022</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FB529862-E636-4BB5-B289-D48EA66CE9BA}" type="slidenum">
              <a:rPr lang="en-GB"/>
              <a:pPr>
                <a:defRPr/>
              </a:pPr>
              <a:t>‹#›</a:t>
            </a:fld>
            <a:endParaRPr lang="en-GB"/>
          </a:p>
        </p:txBody>
      </p:sp>
    </p:spTree>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E1286027-A5B3-444E-8F44-1696D83F7128}" type="datetimeFigureOut">
              <a:rPr lang="en-GB"/>
              <a:pPr>
                <a:defRPr/>
              </a:pPr>
              <a:t>01/07/2022</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C7FACB9C-5A85-40FF-A177-9B49E0B2D5A4}" type="slidenum">
              <a:rPr lang="en-GB"/>
              <a:pPr>
                <a:defRPr/>
              </a:pPr>
              <a:t>‹#›</a:t>
            </a:fld>
            <a:endParaRPr lang="en-GB"/>
          </a:p>
        </p:txBody>
      </p:sp>
    </p:spTree>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997193B-2B85-42F4-9ED1-08FEAC2202E4}" type="datetimeFigureOut">
              <a:rPr lang="en-GB"/>
              <a:pPr>
                <a:defRPr/>
              </a:pPr>
              <a:t>01/07/2022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A1FE171-AA2E-4B8A-96F4-1A78C74AB712}" type="slidenum">
              <a:rPr lang="en-GB"/>
              <a:pPr>
                <a:defRPr/>
              </a:pPr>
              <a:t>‹#›</a:t>
            </a:fld>
            <a:endParaRPr lang="en-GB"/>
          </a:p>
        </p:txBody>
      </p:sp>
    </p:spTree>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BDA80169-22A8-4217-AA08-6D8685EFD726}" type="datetimeFigureOut">
              <a:rPr lang="en-GB"/>
              <a:pPr>
                <a:defRPr/>
              </a:pPr>
              <a:t>01/07/2022</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9610F7D-60E4-40F3-B2EB-47D0D843AADF}" type="slidenum">
              <a:rPr lang="en-GB"/>
              <a:pPr>
                <a:defRPr/>
              </a:pPr>
              <a:t>‹#›</a:t>
            </a:fld>
            <a:endParaRPr lang="en-GB"/>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A992DC1-2CE9-4B63-B452-14D9DA6995E6}" type="datetimeFigureOut">
              <a:rPr lang="en-GB"/>
              <a:pPr>
                <a:defRPr/>
              </a:pPr>
              <a:t>01/07/2022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0B549C08-9D9F-4841-A1B0-429A067068FD}" type="slidenum">
              <a:rPr lang="en-GB"/>
              <a:pPr>
                <a:defRPr/>
              </a:pPr>
              <a:t>‹#›</a:t>
            </a:fld>
            <a:endParaRPr lang="en-GB"/>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9CEFE13-4E84-4A9C-9D5B-4C976777779B}" type="datetimeFigureOut">
              <a:rPr lang="en-GB"/>
              <a:pPr>
                <a:defRPr/>
              </a:pPr>
              <a:t>01/07/2022</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1C8AB1A-E9A0-40A3-9C7A-EBCA50D28F47}" type="slidenum">
              <a:rPr lang="en-GB"/>
              <a:pPr>
                <a:defRPr/>
              </a:pPr>
              <a:t>‹#›</a:t>
            </a:fld>
            <a:endParaRPr lang="en-GB"/>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BB63EB3-6380-4672-968E-F34BAB5F222F}" type="slidenum">
              <a:rPr lang="en-GB"/>
              <a:pPr>
                <a:defRPr/>
              </a:pPr>
              <a:t>‹#›</a:t>
            </a:fld>
            <a:endParaRPr lang="en-GB"/>
          </a:p>
        </p:txBody>
      </p:sp>
    </p:spTree>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04258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80333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E71A6-6A34-47E0-A51B-014D7A10BC4F}"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64040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7E71A6-6A34-47E0-A51B-014D7A10BC4F}" type="datetimeFigureOut">
              <a:rPr lang="en-US" smtClean="0"/>
              <a:t>7/1/2022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303522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7E71A6-6A34-47E0-A51B-014D7A10BC4F}" type="datetimeFigureOut">
              <a:rPr lang="en-US" smtClean="0"/>
              <a:t>7/1/2022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18267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7E71A6-6A34-47E0-A51B-014D7A10BC4F}" type="datetimeFigureOut">
              <a:rPr lang="en-US" smtClean="0"/>
              <a:t>7/1/2022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089577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E71A6-6A34-47E0-A51B-014D7A10BC4F}" type="datetimeFigureOut">
              <a:rPr lang="en-US" smtClean="0"/>
              <a:t>7/1/2022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953442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7/1/2022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8807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7/1/2022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33998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3941670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7/1/2022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271848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id="{211679EB-8D34-4646-ABED-58E3482EFA7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9EDF86C-47C9-4202-AC89-129FC9646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D998479-2AB7-416E-BA60-EF6ACDD22A40}"/>
              </a:ext>
            </a:extLst>
          </p:cNvPr>
          <p:cNvSpPr>
            <a:spLocks noGrp="1" noChangeArrowheads="1"/>
          </p:cNvSpPr>
          <p:nvPr>
            <p:ph type="sldNum" sz="quarter" idx="12"/>
          </p:nvPr>
        </p:nvSpPr>
        <p:spPr>
          <a:ln/>
        </p:spPr>
        <p:txBody>
          <a:bodyPr/>
          <a:lstStyle>
            <a:lvl1pPr>
              <a:defRPr/>
            </a:lvl1pPr>
          </a:lstStyle>
          <a:p>
            <a:pPr>
              <a:defRPr/>
            </a:pPr>
            <a:fld id="{169AED8E-1237-4975-87D1-FAFF15F8C7C2}" type="slidenum">
              <a:rPr lang="en-GB" altLang="en-US"/>
              <a:pPr>
                <a:defRPr/>
              </a:pPr>
              <a:t>‹#›</a:t>
            </a:fld>
            <a:endParaRPr lang="en-GB" altLang="en-US"/>
          </a:p>
        </p:txBody>
      </p:sp>
    </p:spTree>
    <p:extLst>
      <p:ext uri="{BB962C8B-B14F-4D97-AF65-F5344CB8AC3E}">
        <p14:creationId xmlns:p14="http://schemas.microsoft.com/office/powerpoint/2010/main" val="313924855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9C4D5F97-01C3-438A-9B9E-F30003EEE6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47ADA7D-F7FC-41BF-B07A-6483905B22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4E632B8-CC85-425C-B8B0-77729846A913}"/>
              </a:ext>
            </a:extLst>
          </p:cNvPr>
          <p:cNvSpPr>
            <a:spLocks noGrp="1" noChangeArrowheads="1"/>
          </p:cNvSpPr>
          <p:nvPr>
            <p:ph type="sldNum" sz="quarter" idx="12"/>
          </p:nvPr>
        </p:nvSpPr>
        <p:spPr>
          <a:ln/>
        </p:spPr>
        <p:txBody>
          <a:bodyPr/>
          <a:lstStyle>
            <a:lvl1pPr>
              <a:defRPr/>
            </a:lvl1pPr>
          </a:lstStyle>
          <a:p>
            <a:pPr>
              <a:defRPr/>
            </a:pPr>
            <a:fld id="{40E7675F-9DF2-47EE-B29A-7745CE27B5FC}" type="slidenum">
              <a:rPr lang="en-GB" altLang="en-US"/>
              <a:pPr>
                <a:defRPr/>
              </a:pPr>
              <a:t>‹#›</a:t>
            </a:fld>
            <a:endParaRPr lang="en-GB" altLang="en-US"/>
          </a:p>
        </p:txBody>
      </p:sp>
    </p:spTree>
    <p:extLst>
      <p:ext uri="{BB962C8B-B14F-4D97-AF65-F5344CB8AC3E}">
        <p14:creationId xmlns:p14="http://schemas.microsoft.com/office/powerpoint/2010/main" val="3413238369"/>
      </p:ext>
    </p:extLst>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C2CD88CD-1CCB-4E45-8574-D42E1F4FA4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6572EFB-AD37-4744-ACB3-6ECD233A2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F09F79-3B3C-4675-BD2C-F4A528F7FE51}"/>
              </a:ext>
            </a:extLst>
          </p:cNvPr>
          <p:cNvSpPr>
            <a:spLocks noGrp="1" noChangeArrowheads="1"/>
          </p:cNvSpPr>
          <p:nvPr>
            <p:ph type="sldNum" sz="quarter" idx="12"/>
          </p:nvPr>
        </p:nvSpPr>
        <p:spPr>
          <a:ln/>
        </p:spPr>
        <p:txBody>
          <a:bodyPr/>
          <a:lstStyle>
            <a:lvl1pPr>
              <a:defRPr/>
            </a:lvl1pPr>
          </a:lstStyle>
          <a:p>
            <a:pPr>
              <a:defRPr/>
            </a:pPr>
            <a:fld id="{AC54C947-D375-408F-AADC-4E089DE2C917}" type="slidenum">
              <a:rPr lang="en-GB" altLang="en-US"/>
              <a:pPr>
                <a:defRPr/>
              </a:pPr>
              <a:t>‹#›</a:t>
            </a:fld>
            <a:endParaRPr lang="en-GB" altLang="en-US"/>
          </a:p>
        </p:txBody>
      </p:sp>
    </p:spTree>
    <p:extLst>
      <p:ext uri="{BB962C8B-B14F-4D97-AF65-F5344CB8AC3E}">
        <p14:creationId xmlns:p14="http://schemas.microsoft.com/office/powerpoint/2010/main" val="988449907"/>
      </p:ext>
    </p:extLst>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67A93758-F8EF-4722-97E1-D9F539B5F6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9E04C5F-A529-4843-B6EB-97AAAE570F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9A79345-7CC6-47C9-982C-7BBB1FBE5FE2}"/>
              </a:ext>
            </a:extLst>
          </p:cNvPr>
          <p:cNvSpPr>
            <a:spLocks noGrp="1" noChangeArrowheads="1"/>
          </p:cNvSpPr>
          <p:nvPr>
            <p:ph type="sldNum" sz="quarter" idx="12"/>
          </p:nvPr>
        </p:nvSpPr>
        <p:spPr>
          <a:ln/>
        </p:spPr>
        <p:txBody>
          <a:bodyPr/>
          <a:lstStyle>
            <a:lvl1pPr>
              <a:defRPr/>
            </a:lvl1pPr>
          </a:lstStyle>
          <a:p>
            <a:pPr>
              <a:defRPr/>
            </a:pPr>
            <a:fld id="{DF6ECFF0-297C-4DDC-B195-73314AFD5257}" type="slidenum">
              <a:rPr lang="en-GB" altLang="en-US"/>
              <a:pPr>
                <a:defRPr/>
              </a:pPr>
              <a:t>‹#›</a:t>
            </a:fld>
            <a:endParaRPr lang="en-GB" altLang="en-US"/>
          </a:p>
        </p:txBody>
      </p:sp>
    </p:spTree>
    <p:extLst>
      <p:ext uri="{BB962C8B-B14F-4D97-AF65-F5344CB8AC3E}">
        <p14:creationId xmlns:p14="http://schemas.microsoft.com/office/powerpoint/2010/main" val="269536833"/>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AF5311DE-F1FF-45B6-824D-AFAD566CF8A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FA81478F-C509-442E-9D92-CE317E464C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E1334B0-1EC1-4AA0-9BD5-7D8F46B4ED83}"/>
              </a:ext>
            </a:extLst>
          </p:cNvPr>
          <p:cNvSpPr>
            <a:spLocks noGrp="1" noChangeArrowheads="1"/>
          </p:cNvSpPr>
          <p:nvPr>
            <p:ph type="sldNum" sz="quarter" idx="12"/>
          </p:nvPr>
        </p:nvSpPr>
        <p:spPr>
          <a:ln/>
        </p:spPr>
        <p:txBody>
          <a:bodyPr/>
          <a:lstStyle>
            <a:lvl1pPr>
              <a:defRPr/>
            </a:lvl1pPr>
          </a:lstStyle>
          <a:p>
            <a:pPr>
              <a:defRPr/>
            </a:pPr>
            <a:fld id="{3D6C9511-D95F-4B1C-B374-1D6E80481A3C}" type="slidenum">
              <a:rPr lang="en-GB" altLang="en-US"/>
              <a:pPr>
                <a:defRPr/>
              </a:pPr>
              <a:t>‹#›</a:t>
            </a:fld>
            <a:endParaRPr lang="en-GB" altLang="en-US"/>
          </a:p>
        </p:txBody>
      </p:sp>
    </p:spTree>
    <p:extLst>
      <p:ext uri="{BB962C8B-B14F-4D97-AF65-F5344CB8AC3E}">
        <p14:creationId xmlns:p14="http://schemas.microsoft.com/office/powerpoint/2010/main" val="1451300487"/>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C951C556-784B-48DC-B4E1-269F282C159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F275C579-CE2C-4D81-A835-6E8C06475D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F1C90CB-FA32-448F-8A8F-89B215912450}"/>
              </a:ext>
            </a:extLst>
          </p:cNvPr>
          <p:cNvSpPr>
            <a:spLocks noGrp="1" noChangeArrowheads="1"/>
          </p:cNvSpPr>
          <p:nvPr>
            <p:ph type="sldNum" sz="quarter" idx="12"/>
          </p:nvPr>
        </p:nvSpPr>
        <p:spPr>
          <a:ln/>
        </p:spPr>
        <p:txBody>
          <a:bodyPr/>
          <a:lstStyle>
            <a:lvl1pPr>
              <a:defRPr/>
            </a:lvl1pPr>
          </a:lstStyle>
          <a:p>
            <a:pPr>
              <a:defRPr/>
            </a:pPr>
            <a:fld id="{C06FCE6A-A3C3-4598-9569-0EDA728BFB67}" type="slidenum">
              <a:rPr lang="en-GB" altLang="en-US"/>
              <a:pPr>
                <a:defRPr/>
              </a:pPr>
              <a:t>‹#›</a:t>
            </a:fld>
            <a:endParaRPr lang="en-GB" altLang="en-US"/>
          </a:p>
        </p:txBody>
      </p:sp>
    </p:spTree>
    <p:extLst>
      <p:ext uri="{BB962C8B-B14F-4D97-AF65-F5344CB8AC3E}">
        <p14:creationId xmlns:p14="http://schemas.microsoft.com/office/powerpoint/2010/main" val="37852113"/>
      </p:ext>
    </p:extLst>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7F7722-1555-4C72-8EEC-AF0F9F594C9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1EEF11F8-ECDF-4E8D-819C-03567A812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27FA8F9-6D1A-4F61-9D9C-52EC3C83E619}"/>
              </a:ext>
            </a:extLst>
          </p:cNvPr>
          <p:cNvSpPr>
            <a:spLocks noGrp="1" noChangeArrowheads="1"/>
          </p:cNvSpPr>
          <p:nvPr>
            <p:ph type="sldNum" sz="quarter" idx="12"/>
          </p:nvPr>
        </p:nvSpPr>
        <p:spPr>
          <a:ln/>
        </p:spPr>
        <p:txBody>
          <a:bodyPr/>
          <a:lstStyle>
            <a:lvl1pPr>
              <a:defRPr/>
            </a:lvl1pPr>
          </a:lstStyle>
          <a:p>
            <a:pPr>
              <a:defRPr/>
            </a:pPr>
            <a:fld id="{3C3343B6-324F-47D5-A7A6-FC914FF7054F}" type="slidenum">
              <a:rPr lang="en-GB" altLang="en-US"/>
              <a:pPr>
                <a:defRPr/>
              </a:pPr>
              <a:t>‹#›</a:t>
            </a:fld>
            <a:endParaRPr lang="en-GB" altLang="en-US"/>
          </a:p>
        </p:txBody>
      </p:sp>
    </p:spTree>
    <p:extLst>
      <p:ext uri="{BB962C8B-B14F-4D97-AF65-F5344CB8AC3E}">
        <p14:creationId xmlns:p14="http://schemas.microsoft.com/office/powerpoint/2010/main" val="225021123"/>
      </p:ext>
    </p:extLst>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820BCDBF-01FC-4AA5-AA08-48723708B58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2BA2F93-8448-4DF7-BAA5-8F1401D64D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C06EAB71-DD31-460F-ABE0-1F7774AD829A}"/>
              </a:ext>
            </a:extLst>
          </p:cNvPr>
          <p:cNvSpPr>
            <a:spLocks noGrp="1" noChangeArrowheads="1"/>
          </p:cNvSpPr>
          <p:nvPr>
            <p:ph type="sldNum" sz="quarter" idx="12"/>
          </p:nvPr>
        </p:nvSpPr>
        <p:spPr>
          <a:ln/>
        </p:spPr>
        <p:txBody>
          <a:bodyPr/>
          <a:lstStyle>
            <a:lvl1pPr>
              <a:defRPr/>
            </a:lvl1pPr>
          </a:lstStyle>
          <a:p>
            <a:pPr>
              <a:defRPr/>
            </a:pPr>
            <a:fld id="{4F1959A3-7F69-4D80-A316-65BD1CF5C084}" type="slidenum">
              <a:rPr lang="en-GB" altLang="en-US"/>
              <a:pPr>
                <a:defRPr/>
              </a:pPr>
              <a:t>‹#›</a:t>
            </a:fld>
            <a:endParaRPr lang="en-GB" altLang="en-US"/>
          </a:p>
        </p:txBody>
      </p:sp>
    </p:spTree>
    <p:extLst>
      <p:ext uri="{BB962C8B-B14F-4D97-AF65-F5344CB8AC3E}">
        <p14:creationId xmlns:p14="http://schemas.microsoft.com/office/powerpoint/2010/main" val="1686942963"/>
      </p:ext>
    </p:extLst>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5C5AE5AC-6154-4833-9027-DD748378BDB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49AF3E5-CD44-4367-8B67-B2D3B9AFD7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5E38D2C-7710-4A25-8FF6-A368AA586217}"/>
              </a:ext>
            </a:extLst>
          </p:cNvPr>
          <p:cNvSpPr>
            <a:spLocks noGrp="1" noChangeArrowheads="1"/>
          </p:cNvSpPr>
          <p:nvPr>
            <p:ph type="sldNum" sz="quarter" idx="12"/>
          </p:nvPr>
        </p:nvSpPr>
        <p:spPr>
          <a:ln/>
        </p:spPr>
        <p:txBody>
          <a:bodyPr/>
          <a:lstStyle>
            <a:lvl1pPr>
              <a:defRPr/>
            </a:lvl1pPr>
          </a:lstStyle>
          <a:p>
            <a:pPr>
              <a:defRPr/>
            </a:pPr>
            <a:fld id="{DFC78F3D-2942-49EF-84C6-2BCB41032E14}" type="slidenum">
              <a:rPr lang="en-GB" altLang="en-US"/>
              <a:pPr>
                <a:defRPr/>
              </a:pPr>
              <a:t>‹#›</a:t>
            </a:fld>
            <a:endParaRPr lang="en-GB" altLang="en-US"/>
          </a:p>
        </p:txBody>
      </p:sp>
    </p:spTree>
    <p:extLst>
      <p:ext uri="{BB962C8B-B14F-4D97-AF65-F5344CB8AC3E}">
        <p14:creationId xmlns:p14="http://schemas.microsoft.com/office/powerpoint/2010/main" val="3929943782"/>
      </p:ext>
    </p:extLst>
  </p:cSld>
  <p:clrMapOvr>
    <a:masterClrMapping/>
  </p:clrMapOvr>
  <p:transitio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7AB45A8C-8F7D-4731-BAA7-80E9AC4906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1832B65-80F8-4116-9DDE-48CD07F40A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AB879A4-4A8B-4057-A856-A065BA9F2307}"/>
              </a:ext>
            </a:extLst>
          </p:cNvPr>
          <p:cNvSpPr>
            <a:spLocks noGrp="1" noChangeArrowheads="1"/>
          </p:cNvSpPr>
          <p:nvPr>
            <p:ph type="sldNum" sz="quarter" idx="12"/>
          </p:nvPr>
        </p:nvSpPr>
        <p:spPr>
          <a:ln/>
        </p:spPr>
        <p:txBody>
          <a:bodyPr/>
          <a:lstStyle>
            <a:lvl1pPr>
              <a:defRPr/>
            </a:lvl1pPr>
          </a:lstStyle>
          <a:p>
            <a:pPr>
              <a:defRPr/>
            </a:pPr>
            <a:fld id="{BD535C50-8268-4C86-8F5B-1ECAB4001E57}" type="slidenum">
              <a:rPr lang="en-GB" altLang="en-US"/>
              <a:pPr>
                <a:defRPr/>
              </a:pPr>
              <a:t>‹#›</a:t>
            </a:fld>
            <a:endParaRPr lang="en-GB" altLang="en-US"/>
          </a:p>
        </p:txBody>
      </p:sp>
    </p:spTree>
    <p:extLst>
      <p:ext uri="{BB962C8B-B14F-4D97-AF65-F5344CB8AC3E}">
        <p14:creationId xmlns:p14="http://schemas.microsoft.com/office/powerpoint/2010/main" val="1957539222"/>
      </p:ext>
    </p:extLst>
  </p:cSld>
  <p:clrMapOvr>
    <a:masterClrMapping/>
  </p:clrMapOvr>
  <p:transition>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832D1E0A-948A-4730-BCC5-D14619D651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5BA6F17-9190-40CE-814E-F0D893B9840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0DA613B-D4DD-443E-9A3E-AD508B919F7A}"/>
              </a:ext>
            </a:extLst>
          </p:cNvPr>
          <p:cNvSpPr>
            <a:spLocks noGrp="1" noChangeArrowheads="1"/>
          </p:cNvSpPr>
          <p:nvPr>
            <p:ph type="sldNum" sz="quarter" idx="12"/>
          </p:nvPr>
        </p:nvSpPr>
        <p:spPr>
          <a:ln/>
        </p:spPr>
        <p:txBody>
          <a:bodyPr/>
          <a:lstStyle>
            <a:lvl1pPr>
              <a:defRPr/>
            </a:lvl1pPr>
          </a:lstStyle>
          <a:p>
            <a:pPr>
              <a:defRPr/>
            </a:pPr>
            <a:fld id="{EDD4B0F9-29BB-4581-A430-3648FA6BEB4E}" type="slidenum">
              <a:rPr lang="en-GB" altLang="en-US"/>
              <a:pPr>
                <a:defRPr/>
              </a:pPr>
              <a:t>‹#›</a:t>
            </a:fld>
            <a:endParaRPr lang="en-GB" altLang="en-US"/>
          </a:p>
        </p:txBody>
      </p:sp>
    </p:spTree>
    <p:extLst>
      <p:ext uri="{BB962C8B-B14F-4D97-AF65-F5344CB8AC3E}">
        <p14:creationId xmlns:p14="http://schemas.microsoft.com/office/powerpoint/2010/main" val="1222028759"/>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14FF514-E79F-4BFC-AEBF-12C85E9D51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1DD9890-7221-4100-981A-3CDBFC61FB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84E2A4E-3978-4D83-9238-7BAB6DAB78FE}"/>
              </a:ext>
            </a:extLst>
          </p:cNvPr>
          <p:cNvSpPr>
            <a:spLocks noGrp="1" noChangeArrowheads="1"/>
          </p:cNvSpPr>
          <p:nvPr>
            <p:ph type="sldNum" sz="quarter" idx="12"/>
          </p:nvPr>
        </p:nvSpPr>
        <p:spPr>
          <a:ln/>
        </p:spPr>
        <p:txBody>
          <a:bodyPr/>
          <a:lstStyle>
            <a:lvl1pPr>
              <a:defRPr/>
            </a:lvl1pPr>
          </a:lstStyle>
          <a:p>
            <a:pPr>
              <a:defRPr/>
            </a:pPr>
            <a:fld id="{8ABE2F97-0EA6-4D5A-9210-20BD07039AF8}" type="slidenum">
              <a:rPr lang="en-GB" altLang="en-US"/>
              <a:pPr>
                <a:defRPr/>
              </a:pPr>
              <a:t>‹#›</a:t>
            </a:fld>
            <a:endParaRPr lang="en-GB" altLang="en-US"/>
          </a:p>
        </p:txBody>
      </p:sp>
    </p:spTree>
    <p:extLst>
      <p:ext uri="{BB962C8B-B14F-4D97-AF65-F5344CB8AC3E}">
        <p14:creationId xmlns:p14="http://schemas.microsoft.com/office/powerpoint/2010/main" val="1386617462"/>
      </p:ext>
    </p:extLst>
  </p:cSld>
  <p:clrMapOvr>
    <a:masterClrMapping/>
  </p:clrMapOvr>
  <p:transition>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856293-AAC8-4078-88A1-52DE457068A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7A57552-1BB6-4BAD-9154-9E24985E85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96B2257-1FA2-449C-BA0C-5EFABCDE8E9C}"/>
              </a:ext>
            </a:extLst>
          </p:cNvPr>
          <p:cNvSpPr>
            <a:spLocks noGrp="1" noChangeArrowheads="1"/>
          </p:cNvSpPr>
          <p:nvPr>
            <p:ph type="sldNum" sz="quarter" idx="12"/>
          </p:nvPr>
        </p:nvSpPr>
        <p:spPr>
          <a:ln/>
        </p:spPr>
        <p:txBody>
          <a:bodyPr/>
          <a:lstStyle>
            <a:lvl1pPr>
              <a:defRPr/>
            </a:lvl1pPr>
          </a:lstStyle>
          <a:p>
            <a:pPr>
              <a:defRPr/>
            </a:pPr>
            <a:fld id="{06DA21C0-304D-40C9-88E2-9BC00E18CB8A}" type="slidenum">
              <a:rPr lang="en-GB" altLang="en-US"/>
              <a:pPr>
                <a:defRPr/>
              </a:pPr>
              <a:t>‹#›</a:t>
            </a:fld>
            <a:endParaRPr lang="en-GB" altLang="en-US"/>
          </a:p>
        </p:txBody>
      </p:sp>
    </p:spTree>
    <p:extLst>
      <p:ext uri="{BB962C8B-B14F-4D97-AF65-F5344CB8AC3E}">
        <p14:creationId xmlns:p14="http://schemas.microsoft.com/office/powerpoint/2010/main" val="4030923694"/>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01/07/2022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6FC4-DD9E-46BB-B5EB-AE6255749981}" type="datetimeFigureOut">
              <a:rPr lang="en-GB" smtClean="0"/>
              <a:pPr/>
              <a:t>01/07/2022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0A58-B9D7-4E75-B269-5304BE8E4B5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defRPr/>
            </a:pPr>
            <a:fld id="{10EDB86D-1CBC-4C9F-A5B0-3393679B695B}" type="slidenum">
              <a:rPr lang="en-GB" altLang="en-US">
                <a:solidFill>
                  <a:srgbClr val="000000"/>
                </a:solidFill>
                <a:ea typeface="MS PGothic" pitchFamily="34" charset="-128"/>
              </a:rPr>
              <a:pPr fontAlgn="base">
                <a:spcBef>
                  <a:spcPct val="0"/>
                </a:spcBef>
                <a:spcAft>
                  <a:spcPct val="0"/>
                </a:spcAft>
                <a:defRPr/>
              </a:pPr>
              <a:t>‹#›</a:t>
            </a:fld>
            <a:endParaRPr lang="en-GB" altLang="en-US">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5"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n-ea"/>
              </a:defRPr>
            </a:lvl1pPr>
          </a:lstStyle>
          <a:p>
            <a:pPr>
              <a:defRPr/>
            </a:pPr>
            <a:fld id="{896A17CD-3D9B-4CA9-8896-960619D79F40}" type="datetimeFigureOut">
              <a:rPr lang="en-GB"/>
              <a:pPr>
                <a:defRPr/>
              </a:pPr>
              <a:t>01/07/2022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ea typeface="+mn-ea"/>
              </a:defRPr>
            </a:lvl1pPr>
          </a:lstStyle>
          <a:p>
            <a:pPr>
              <a:defRPr/>
            </a:pPr>
            <a:fld id="{6FCA746A-88C5-4985-9699-254DBE36EE6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E71A6-6A34-47E0-A51B-014D7A10BC4F}" type="datetimeFigureOut">
              <a:rPr lang="en-US" smtClean="0"/>
              <a:t>7/1/2022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3AE7-E20B-4B0A-964C-0AEEE9696BDB}" type="slidenum">
              <a:rPr lang="en-US" smtClean="0"/>
              <a:t>‹#›</a:t>
            </a:fld>
            <a:endParaRPr lang="en-US"/>
          </a:p>
        </p:txBody>
      </p:sp>
    </p:spTree>
    <p:extLst>
      <p:ext uri="{BB962C8B-B14F-4D97-AF65-F5344CB8AC3E}">
        <p14:creationId xmlns:p14="http://schemas.microsoft.com/office/powerpoint/2010/main" val="113429738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397816-9EE5-4B83-BE42-AB8FF52B1B5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52B5DAE-8302-4DF6-AA11-573F58D42F6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C0C3FE2-613E-4BA6-88E3-8407BAE20E5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E71BDCF7-B70F-44C0-8711-0132AC79561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C9687F33-884F-42C8-B9B9-04879306EB5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5ED1C17-1AF9-4075-A2C5-14734BE8D8C9}" type="slidenum">
              <a:rPr lang="en-GB" altLang="en-US"/>
              <a:pPr>
                <a:defRPr/>
              </a:pPr>
              <a:t>‹#›</a:t>
            </a:fld>
            <a:endParaRPr lang="en-GB" altLang="en-US"/>
          </a:p>
        </p:txBody>
      </p:sp>
    </p:spTree>
    <p:extLst>
      <p:ext uri="{BB962C8B-B14F-4D97-AF65-F5344CB8AC3E}">
        <p14:creationId xmlns:p14="http://schemas.microsoft.com/office/powerpoint/2010/main" val="35623023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6" name="TextBox 5">
            <a:extLst>
              <a:ext uri="{FF2B5EF4-FFF2-40B4-BE49-F238E27FC236}">
                <a16:creationId xmlns:a16="http://schemas.microsoft.com/office/drawing/2014/main" id="{803FB428-9F78-898E-65CB-5C630C003C31}"/>
              </a:ext>
            </a:extLst>
          </p:cNvPr>
          <p:cNvSpPr txBox="1"/>
          <p:nvPr/>
        </p:nvSpPr>
        <p:spPr>
          <a:xfrm>
            <a:off x="1127448" y="1412776"/>
            <a:ext cx="9144000" cy="2585323"/>
          </a:xfrm>
          <a:prstGeom prst="rect">
            <a:avLst/>
          </a:prstGeom>
          <a:noFill/>
        </p:spPr>
        <p:txBody>
          <a:bodyPr wrap="square">
            <a:spAutoFit/>
          </a:bodyPr>
          <a:lstStyle/>
          <a:p>
            <a:pPr algn="ctr"/>
            <a:r>
              <a:rPr lang="en-GB" sz="5400" b="1" dirty="0">
                <a:latin typeface="Modern Love Caps" panose="04070805081001020A01" pitchFamily="82" charset="0"/>
                <a:ea typeface="Times New Roman" panose="02020603050405020304" pitchFamily="18" charset="0"/>
              </a:rPr>
              <a:t>Ecology of Creativity: </a:t>
            </a:r>
          </a:p>
          <a:p>
            <a:pPr algn="ctr"/>
            <a:r>
              <a:rPr lang="en-GB" sz="5400" b="1" dirty="0">
                <a:latin typeface="Modern Love Caps" panose="04070805081001020A01" pitchFamily="82" charset="0"/>
                <a:ea typeface="Times New Roman" panose="02020603050405020304" pitchFamily="18" charset="0"/>
              </a:rPr>
              <a:t>A Tale of Emergence in Practice</a:t>
            </a:r>
          </a:p>
          <a:p>
            <a:pPr algn="ctr"/>
            <a:r>
              <a:rPr lang="en-GB" sz="5400" b="1" dirty="0">
                <a:latin typeface="Modern Love Caps" panose="04070805081001020A01" pitchFamily="82" charset="0"/>
                <a:ea typeface="Times New Roman" panose="02020603050405020304" pitchFamily="18" charset="0"/>
              </a:rPr>
              <a:t>Norman Jackson </a:t>
            </a:r>
            <a:endParaRPr lang="en-GB" sz="5400" dirty="0">
              <a:latin typeface="Modern Love Caps" panose="04070805081001020A01" pitchFamily="82" charset="0"/>
            </a:endParaRPr>
          </a:p>
        </p:txBody>
      </p:sp>
      <p:pic>
        <p:nvPicPr>
          <p:cNvPr id="7" name="Picture 2" descr="C:\Users\norman\Pictures\creative academic\LOGO\Creative Academic Abstract Logo B&amp;G.png">
            <a:extLst>
              <a:ext uri="{FF2B5EF4-FFF2-40B4-BE49-F238E27FC236}">
                <a16:creationId xmlns:a16="http://schemas.microsoft.com/office/drawing/2014/main" id="{FE1690B3-B0D0-E1AA-810B-E4C04AD7C57D}"/>
              </a:ext>
            </a:extLst>
          </p:cNvPr>
          <p:cNvPicPr>
            <a:picLocks noChangeAspect="1" noChangeArrowheads="1"/>
          </p:cNvPicPr>
          <p:nvPr/>
        </p:nvPicPr>
        <p:blipFill>
          <a:blip r:embed="rId3" cstate="print"/>
          <a:srcRect/>
          <a:stretch>
            <a:fillRect/>
          </a:stretch>
        </p:blipFill>
        <p:spPr bwMode="auto">
          <a:xfrm>
            <a:off x="2855640" y="5897528"/>
            <a:ext cx="1767067" cy="692308"/>
          </a:xfrm>
          <a:prstGeom prst="rect">
            <a:avLst/>
          </a:prstGeom>
          <a:noFill/>
          <a:ln w="9525">
            <a:noFill/>
            <a:miter lim="800000"/>
            <a:headEnd/>
            <a:tailEnd/>
          </a:ln>
        </p:spPr>
      </p:pic>
      <p:pic>
        <p:nvPicPr>
          <p:cNvPr id="3074" name="Picture 2">
            <a:extLst>
              <a:ext uri="{FF2B5EF4-FFF2-40B4-BE49-F238E27FC236}">
                <a16:creationId xmlns:a16="http://schemas.microsoft.com/office/drawing/2014/main" id="{D3CFB21E-E2AB-0627-72F2-1EF617939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04" y="5861524"/>
            <a:ext cx="1813757" cy="764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871FD4-5AE8-D69C-8BEC-8E0F4F6D27AB}"/>
              </a:ext>
            </a:extLst>
          </p:cNvPr>
          <p:cNvSpPr txBox="1"/>
          <p:nvPr/>
        </p:nvSpPr>
        <p:spPr>
          <a:xfrm>
            <a:off x="2135560" y="4149080"/>
            <a:ext cx="7302975" cy="954107"/>
          </a:xfrm>
          <a:prstGeom prst="rect">
            <a:avLst/>
          </a:prstGeom>
          <a:noFill/>
        </p:spPr>
        <p:txBody>
          <a:bodyPr wrap="square">
            <a:spAutoFit/>
          </a:bodyPr>
          <a:lstStyle/>
          <a:p>
            <a:pPr algn="ctr"/>
            <a:r>
              <a:rPr lang="en-GB" sz="2800" b="1" dirty="0">
                <a:latin typeface="Arial Narrow" panose="020B0606020202030204" pitchFamily="34" charset="0"/>
              </a:rPr>
              <a:t>SLIDES &amp; NARRATIVE  http://www.normanjackson.co.uk/luminate.html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C1F7D6-A25C-4F92-BA89-6E513CCA6240}"/>
              </a:ext>
            </a:extLst>
          </p:cNvPr>
          <p:cNvPicPr/>
          <p:nvPr/>
        </p:nvPicPr>
        <p:blipFill>
          <a:blip r:embed="rId2">
            <a:extLst>
              <a:ext uri="{28A0092B-C50C-407E-A947-70E740481C1C}">
                <a14:useLocalDpi xmlns:a14="http://schemas.microsoft.com/office/drawing/2010/main" val="0"/>
              </a:ext>
            </a:extLst>
          </a:blip>
          <a:stretch>
            <a:fillRect/>
          </a:stretch>
        </p:blipFill>
        <p:spPr>
          <a:xfrm>
            <a:off x="911424" y="1378752"/>
            <a:ext cx="5688632" cy="4786552"/>
          </a:xfrm>
          <a:prstGeom prst="rect">
            <a:avLst/>
          </a:prstGeom>
        </p:spPr>
      </p:pic>
      <p:sp>
        <p:nvSpPr>
          <p:cNvPr id="2" name="Rectangle 1">
            <a:extLst>
              <a:ext uri="{FF2B5EF4-FFF2-40B4-BE49-F238E27FC236}">
                <a16:creationId xmlns:a16="http://schemas.microsoft.com/office/drawing/2014/main" id="{43407102-2B81-906B-8CEF-06AB05A39404}"/>
              </a:ext>
            </a:extLst>
          </p:cNvPr>
          <p:cNvSpPr/>
          <p:nvPr/>
        </p:nvSpPr>
        <p:spPr>
          <a:xfrm>
            <a:off x="4295800" y="1378752"/>
            <a:ext cx="1152128" cy="1186152"/>
          </a:xfrm>
          <a:prstGeom prst="rect">
            <a:avLst/>
          </a:prstGeom>
          <a:noFill/>
          <a:ln w="1301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3B18755-201E-F988-B654-9849C7AD75E3}"/>
              </a:ext>
            </a:extLst>
          </p:cNvPr>
          <p:cNvSpPr txBox="1"/>
          <p:nvPr/>
        </p:nvSpPr>
        <p:spPr>
          <a:xfrm>
            <a:off x="1055440" y="527658"/>
            <a:ext cx="10549172" cy="584775"/>
          </a:xfrm>
          <a:prstGeom prst="rect">
            <a:avLst/>
          </a:prstGeom>
          <a:noFill/>
        </p:spPr>
        <p:txBody>
          <a:bodyPr wrap="square">
            <a:spAutoFit/>
          </a:bodyPr>
          <a:lstStyle/>
          <a:p>
            <a:r>
              <a:rPr lang="en-GB" sz="3200" b="1" dirty="0">
                <a:latin typeface="Modern Love Caps" panose="04070805081001020A01" pitchFamily="82" charset="0"/>
              </a:rPr>
              <a:t>GLOBAL GOALS &amp; EDUCATION TO SUSTAIN A FRAGILE WORLD</a:t>
            </a:r>
          </a:p>
        </p:txBody>
      </p:sp>
      <p:sp>
        <p:nvSpPr>
          <p:cNvPr id="8" name="TextBox 7">
            <a:extLst>
              <a:ext uri="{FF2B5EF4-FFF2-40B4-BE49-F238E27FC236}">
                <a16:creationId xmlns:a16="http://schemas.microsoft.com/office/drawing/2014/main" id="{1A0100A4-B01E-0C7D-6ADE-16686BA66880}"/>
              </a:ext>
            </a:extLst>
          </p:cNvPr>
          <p:cNvSpPr txBox="1"/>
          <p:nvPr/>
        </p:nvSpPr>
        <p:spPr>
          <a:xfrm>
            <a:off x="6744072" y="1232871"/>
            <a:ext cx="4248472" cy="3539430"/>
          </a:xfrm>
          <a:prstGeom prst="rect">
            <a:avLst/>
          </a:prstGeom>
          <a:noFill/>
        </p:spPr>
        <p:txBody>
          <a:bodyPr wrap="square">
            <a:spAutoFit/>
          </a:bodyPr>
          <a:lstStyle/>
          <a:p>
            <a:r>
              <a:rPr lang="en-GB" sz="2800" b="1" i="0" dirty="0">
                <a:solidFill>
                  <a:srgbClr val="000000"/>
                </a:solidFill>
                <a:effectLst/>
                <a:latin typeface="Arial Narrow" panose="020B0606020202030204" pitchFamily="34" charset="0"/>
              </a:rPr>
              <a:t>Creativity is at the heart of sustainability. </a:t>
            </a:r>
            <a:r>
              <a:rPr lang="en-GB" sz="2800" b="0" i="0" dirty="0">
                <a:solidFill>
                  <a:srgbClr val="000000"/>
                </a:solidFill>
                <a:effectLst/>
                <a:latin typeface="Arial Narrow" panose="020B0606020202030204" pitchFamily="34" charset="0"/>
              </a:rPr>
              <a:t>Creativity is rooted in sustainable social, economic, environmental and cultural practices. It can mean anything from humanity’s ability to transform itself to tackling specific problems.</a:t>
            </a:r>
          </a:p>
        </p:txBody>
      </p:sp>
      <p:sp>
        <p:nvSpPr>
          <p:cNvPr id="9" name="TextBox 8">
            <a:extLst>
              <a:ext uri="{FF2B5EF4-FFF2-40B4-BE49-F238E27FC236}">
                <a16:creationId xmlns:a16="http://schemas.microsoft.com/office/drawing/2014/main" id="{BC7484C7-CC88-C0EA-FACB-784E718EBFB2}"/>
              </a:ext>
            </a:extLst>
          </p:cNvPr>
          <p:cNvSpPr txBox="1"/>
          <p:nvPr/>
        </p:nvSpPr>
        <p:spPr>
          <a:xfrm>
            <a:off x="6726520" y="5013176"/>
            <a:ext cx="6096000" cy="830997"/>
          </a:xfrm>
          <a:prstGeom prst="rect">
            <a:avLst/>
          </a:prstGeom>
          <a:noFill/>
        </p:spPr>
        <p:txBody>
          <a:bodyPr wrap="square">
            <a:spAutoFit/>
          </a:bodyPr>
          <a:lstStyle/>
          <a:p>
            <a:pPr algn="l"/>
            <a:r>
              <a:rPr lang="en-GB" sz="2400" b="0" i="0" strike="noStrike" dirty="0">
                <a:effectLst/>
                <a:latin typeface="Arial Narrow" panose="020B0606020202030204" pitchFamily="34" charset="0"/>
              </a:rPr>
              <a:t>Hans </a:t>
            </a:r>
            <a:r>
              <a:rPr lang="en-GB" sz="2400" b="0" i="0" strike="noStrike" dirty="0" err="1">
                <a:effectLst/>
                <a:latin typeface="Arial Narrow" panose="020B0606020202030204" pitchFamily="34" charset="0"/>
              </a:rPr>
              <a:t>d’Orville</a:t>
            </a:r>
            <a:r>
              <a:rPr lang="en-GB" sz="2400" dirty="0">
                <a:latin typeface="Arial Narrow" panose="020B0606020202030204" pitchFamily="34" charset="0"/>
              </a:rPr>
              <a:t> (2019) </a:t>
            </a:r>
            <a:r>
              <a:rPr lang="en-GB" sz="2400" b="0" i="0" dirty="0">
                <a:solidFill>
                  <a:srgbClr val="000000"/>
                </a:solidFill>
                <a:effectLst/>
                <a:latin typeface="Arial Narrow" panose="020B0606020202030204" pitchFamily="34" charset="0"/>
              </a:rPr>
              <a:t>Special Advisor </a:t>
            </a:r>
          </a:p>
          <a:p>
            <a:pPr algn="l"/>
            <a:r>
              <a:rPr lang="en-GB" sz="2400" b="0" i="0" dirty="0">
                <a:solidFill>
                  <a:srgbClr val="000000"/>
                </a:solidFill>
                <a:effectLst/>
                <a:latin typeface="Arial Narrow" panose="020B0606020202030204" pitchFamily="34" charset="0"/>
              </a:rPr>
              <a:t>to Director-General of UNESCO</a:t>
            </a:r>
          </a:p>
        </p:txBody>
      </p:sp>
    </p:spTree>
    <p:extLst>
      <p:ext uri="{BB962C8B-B14F-4D97-AF65-F5344CB8AC3E}">
        <p14:creationId xmlns:p14="http://schemas.microsoft.com/office/powerpoint/2010/main" val="127513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98D5F-4F05-4DC3-A862-71578AB6ED7C}"/>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B0524F1-71EC-44BC-BF2B-6404AC19251C}"/>
              </a:ext>
            </a:extLst>
          </p:cNvPr>
          <p:cNvSpPr txBox="1"/>
          <p:nvPr/>
        </p:nvSpPr>
        <p:spPr>
          <a:xfrm>
            <a:off x="707740" y="1104476"/>
            <a:ext cx="2808312" cy="954107"/>
          </a:xfrm>
          <a:prstGeom prst="rect">
            <a:avLst/>
          </a:prstGeom>
          <a:noFill/>
        </p:spPr>
        <p:txBody>
          <a:bodyPr wrap="square" rtlCol="0">
            <a:spAutoFit/>
          </a:bodyPr>
          <a:lstStyle/>
          <a:p>
            <a:pPr algn="ctr"/>
            <a:r>
              <a:rPr lang="en-GB" sz="2800" dirty="0">
                <a:latin typeface="Modern Love Caps" panose="04070805081001020A01" pitchFamily="82" charset="0"/>
              </a:rPr>
              <a:t>I</a:t>
            </a:r>
            <a:r>
              <a:rPr lang="en-GB" sz="2800" spc="-100" dirty="0">
                <a:latin typeface="Modern Love Caps" panose="04070805081001020A01" pitchFamily="82" charset="0"/>
              </a:rPr>
              <a:t>t’s</a:t>
            </a:r>
            <a:r>
              <a:rPr lang="en-GB" sz="2800" dirty="0">
                <a:latin typeface="Modern Love Caps" panose="04070805081001020A01" pitchFamily="82" charset="0"/>
              </a:rPr>
              <a:t> definitely  </a:t>
            </a:r>
          </a:p>
          <a:p>
            <a:pPr algn="ctr"/>
            <a:r>
              <a:rPr lang="en-GB" sz="2800" dirty="0">
                <a:latin typeface="Modern Love Caps" panose="04070805081001020A01" pitchFamily="82" charset="0"/>
              </a:rPr>
              <a:t>a snake     </a:t>
            </a:r>
          </a:p>
        </p:txBody>
      </p:sp>
      <p:sp>
        <p:nvSpPr>
          <p:cNvPr id="5" name="TextBox 4">
            <a:extLst>
              <a:ext uri="{FF2B5EF4-FFF2-40B4-BE49-F238E27FC236}">
                <a16:creationId xmlns:a16="http://schemas.microsoft.com/office/drawing/2014/main" id="{79C38519-4199-4A87-A9B4-9E03457D876D}"/>
              </a:ext>
            </a:extLst>
          </p:cNvPr>
          <p:cNvSpPr txBox="1"/>
          <p:nvPr/>
        </p:nvSpPr>
        <p:spPr>
          <a:xfrm>
            <a:off x="1991544" y="4322364"/>
            <a:ext cx="1782198" cy="954107"/>
          </a:xfrm>
          <a:prstGeom prst="rect">
            <a:avLst/>
          </a:prstGeom>
          <a:noFill/>
        </p:spPr>
        <p:txBody>
          <a:bodyPr wrap="square" rtlCol="0">
            <a:spAutoFit/>
          </a:bodyPr>
          <a:lstStyle/>
          <a:p>
            <a:pPr algn="ctr"/>
            <a:r>
              <a:rPr lang="en-GB" sz="2800" dirty="0">
                <a:latin typeface="Modern Love Caps" panose="04070805081001020A01" pitchFamily="82" charset="0"/>
              </a:rPr>
              <a:t>No Its a </a:t>
            </a:r>
          </a:p>
          <a:p>
            <a:pPr algn="ctr"/>
            <a:r>
              <a:rPr lang="en-GB" sz="2800" dirty="0">
                <a:latin typeface="Modern Love Caps" panose="04070805081001020A01" pitchFamily="82" charset="0"/>
              </a:rPr>
              <a:t>tree stump     </a:t>
            </a:r>
          </a:p>
        </p:txBody>
      </p:sp>
      <p:sp>
        <p:nvSpPr>
          <p:cNvPr id="6" name="TextBox 5">
            <a:extLst>
              <a:ext uri="{FF2B5EF4-FFF2-40B4-BE49-F238E27FC236}">
                <a16:creationId xmlns:a16="http://schemas.microsoft.com/office/drawing/2014/main" id="{A5AB2CB1-0C2A-43DE-9917-A98AD4F15ACC}"/>
              </a:ext>
            </a:extLst>
          </p:cNvPr>
          <p:cNvSpPr txBox="1"/>
          <p:nvPr/>
        </p:nvSpPr>
        <p:spPr>
          <a:xfrm>
            <a:off x="7680176" y="836712"/>
            <a:ext cx="1548172" cy="954107"/>
          </a:xfrm>
          <a:prstGeom prst="rect">
            <a:avLst/>
          </a:prstGeom>
          <a:solidFill>
            <a:schemeClr val="bg1"/>
          </a:solidFill>
        </p:spPr>
        <p:txBody>
          <a:bodyPr wrap="square" rtlCol="0">
            <a:spAutoFit/>
          </a:bodyPr>
          <a:lstStyle/>
          <a:p>
            <a:pPr algn="ctr"/>
            <a:r>
              <a:rPr lang="en-GB" sz="2800" dirty="0">
                <a:latin typeface="Modern Love Caps" panose="04070805081001020A01" pitchFamily="82" charset="0"/>
              </a:rPr>
              <a:t>I think </a:t>
            </a:r>
          </a:p>
          <a:p>
            <a:pPr algn="ctr"/>
            <a:r>
              <a:rPr lang="en-GB" sz="2800" dirty="0">
                <a:latin typeface="Modern Love Caps" panose="04070805081001020A01" pitchFamily="82" charset="0"/>
              </a:rPr>
              <a:t>Its a fan     </a:t>
            </a:r>
          </a:p>
        </p:txBody>
      </p:sp>
      <p:sp>
        <p:nvSpPr>
          <p:cNvPr id="7" name="TextBox 6">
            <a:extLst>
              <a:ext uri="{FF2B5EF4-FFF2-40B4-BE49-F238E27FC236}">
                <a16:creationId xmlns:a16="http://schemas.microsoft.com/office/drawing/2014/main" id="{3DC2F783-62C1-4D01-8F65-345AF9BBE7FA}"/>
              </a:ext>
            </a:extLst>
          </p:cNvPr>
          <p:cNvSpPr txBox="1"/>
          <p:nvPr/>
        </p:nvSpPr>
        <p:spPr>
          <a:xfrm>
            <a:off x="9840416" y="1074556"/>
            <a:ext cx="1548172" cy="1200329"/>
          </a:xfrm>
          <a:prstGeom prst="rect">
            <a:avLst/>
          </a:prstGeom>
          <a:noFill/>
        </p:spPr>
        <p:txBody>
          <a:bodyPr wrap="square" rtlCol="0">
            <a:spAutoFit/>
          </a:bodyPr>
          <a:lstStyle/>
          <a:p>
            <a:pPr algn="ctr"/>
            <a:r>
              <a:rPr lang="en-GB" sz="2400" dirty="0">
                <a:latin typeface="Modern Love Caps" panose="04070805081001020A01" pitchFamily="82" charset="0"/>
              </a:rPr>
              <a:t>FEELS LIKE </a:t>
            </a:r>
          </a:p>
          <a:p>
            <a:pPr algn="ctr"/>
            <a:r>
              <a:rPr lang="en-GB" sz="2400" dirty="0">
                <a:latin typeface="Modern Love Caps" panose="04070805081001020A01" pitchFamily="82" charset="0"/>
              </a:rPr>
              <a:t>A FURRY MOUSE      </a:t>
            </a:r>
          </a:p>
        </p:txBody>
      </p:sp>
      <p:sp>
        <p:nvSpPr>
          <p:cNvPr id="8" name="TextBox 7">
            <a:extLst>
              <a:ext uri="{FF2B5EF4-FFF2-40B4-BE49-F238E27FC236}">
                <a16:creationId xmlns:a16="http://schemas.microsoft.com/office/drawing/2014/main" id="{2BB5C75C-CE5B-4763-BFE2-B8785D8E9788}"/>
              </a:ext>
            </a:extLst>
          </p:cNvPr>
          <p:cNvSpPr txBox="1"/>
          <p:nvPr/>
        </p:nvSpPr>
        <p:spPr>
          <a:xfrm>
            <a:off x="4079776" y="2564904"/>
            <a:ext cx="2911374" cy="769441"/>
          </a:xfrm>
          <a:prstGeom prst="rect">
            <a:avLst/>
          </a:prstGeom>
          <a:noFill/>
        </p:spPr>
        <p:txBody>
          <a:bodyPr wrap="none" rtlCol="0">
            <a:spAutoFit/>
          </a:bodyPr>
          <a:lstStyle/>
          <a:p>
            <a:r>
              <a:rPr lang="en-GB" sz="4400" dirty="0">
                <a:solidFill>
                  <a:srgbClr val="0033CC"/>
                </a:solidFill>
                <a:latin typeface="Modern Love Caps" panose="04070805081001020A01" pitchFamily="82" charset="0"/>
              </a:rPr>
              <a:t> WHAT IS IT?</a:t>
            </a:r>
          </a:p>
        </p:txBody>
      </p:sp>
      <p:sp>
        <p:nvSpPr>
          <p:cNvPr id="2" name="TextBox 1">
            <a:extLst>
              <a:ext uri="{FF2B5EF4-FFF2-40B4-BE49-F238E27FC236}">
                <a16:creationId xmlns:a16="http://schemas.microsoft.com/office/drawing/2014/main" id="{F57620F8-2442-E43C-86C4-934CC61A0187}"/>
              </a:ext>
            </a:extLst>
          </p:cNvPr>
          <p:cNvSpPr txBox="1"/>
          <p:nvPr/>
        </p:nvSpPr>
        <p:spPr>
          <a:xfrm flipH="1">
            <a:off x="4079776" y="43153"/>
            <a:ext cx="2911374" cy="830997"/>
          </a:xfrm>
          <a:prstGeom prst="rect">
            <a:avLst/>
          </a:prstGeom>
          <a:noFill/>
        </p:spPr>
        <p:txBody>
          <a:bodyPr wrap="square" rtlCol="0">
            <a:spAutoFit/>
          </a:bodyPr>
          <a:lstStyle/>
          <a:p>
            <a:r>
              <a:rPr lang="en-GB" sz="4800" dirty="0">
                <a:latin typeface="Modern Love Caps" panose="04070805081001020A01" pitchFamily="82" charset="0"/>
              </a:rPr>
              <a:t>CREATIVITY</a:t>
            </a:r>
          </a:p>
        </p:txBody>
      </p:sp>
    </p:spTree>
    <p:extLst>
      <p:ext uri="{BB962C8B-B14F-4D97-AF65-F5344CB8AC3E}">
        <p14:creationId xmlns:p14="http://schemas.microsoft.com/office/powerpoint/2010/main" val="56350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A2E9B8-F218-48F1-B231-E1A0DF394F72}"/>
              </a:ext>
            </a:extLst>
          </p:cNvPr>
          <p:cNvPicPr>
            <a:picLocks noChangeAspect="1"/>
          </p:cNvPicPr>
          <p:nvPr/>
        </p:nvPicPr>
        <p:blipFill>
          <a:blip r:embed="rId3"/>
          <a:stretch>
            <a:fillRect/>
          </a:stretch>
        </p:blipFill>
        <p:spPr>
          <a:xfrm>
            <a:off x="9330" y="0"/>
            <a:ext cx="12192000" cy="6991132"/>
          </a:xfrm>
          <a:prstGeom prst="rect">
            <a:avLst/>
          </a:prstGeom>
        </p:spPr>
      </p:pic>
      <p:sp>
        <p:nvSpPr>
          <p:cNvPr id="9" name="TextBox 8">
            <a:extLst>
              <a:ext uri="{FF2B5EF4-FFF2-40B4-BE49-F238E27FC236}">
                <a16:creationId xmlns:a16="http://schemas.microsoft.com/office/drawing/2014/main" id="{529EB4CC-95DA-4D68-813F-CD3E70BE8AAE}"/>
              </a:ext>
            </a:extLst>
          </p:cNvPr>
          <p:cNvSpPr txBox="1"/>
          <p:nvPr/>
        </p:nvSpPr>
        <p:spPr>
          <a:xfrm>
            <a:off x="8484363" y="4127824"/>
            <a:ext cx="2052293" cy="2246769"/>
          </a:xfrm>
          <a:prstGeom prst="rect">
            <a:avLst/>
          </a:prstGeom>
          <a:solidFill>
            <a:schemeClr val="bg1"/>
          </a:solidFill>
        </p:spPr>
        <p:txBody>
          <a:bodyPr wrap="square" rtlCol="0">
            <a:spAutoFit/>
          </a:bodyPr>
          <a:lstStyle/>
          <a:p>
            <a:r>
              <a:rPr lang="en-US" sz="2000" b="1" i="1" dirty="0">
                <a:latin typeface="Arial Narrow" panose="020B0606020202030204" pitchFamily="34" charset="0"/>
              </a:rPr>
              <a:t>Feelings</a:t>
            </a:r>
          </a:p>
          <a:p>
            <a:r>
              <a:rPr lang="en-US" sz="2000" b="1" dirty="0">
                <a:latin typeface="Arial Narrow" panose="020B0606020202030204" pitchFamily="34" charset="0"/>
              </a:rPr>
              <a:t>Feels personal</a:t>
            </a:r>
          </a:p>
          <a:p>
            <a:r>
              <a:rPr lang="en-US" sz="2000" b="1" dirty="0">
                <a:latin typeface="Arial Narrow" panose="020B0606020202030204" pitchFamily="34" charset="0"/>
              </a:rPr>
              <a:t>Satisfying</a:t>
            </a:r>
          </a:p>
          <a:p>
            <a:r>
              <a:rPr lang="en-US" sz="2000" b="1" dirty="0">
                <a:latin typeface="Arial Narrow" panose="020B0606020202030204" pitchFamily="34" charset="0"/>
              </a:rPr>
              <a:t>Exciting</a:t>
            </a:r>
          </a:p>
          <a:p>
            <a:r>
              <a:rPr lang="en-US" sz="2000" b="1" dirty="0">
                <a:latin typeface="Arial Narrow" panose="020B0606020202030204" pitchFamily="34" charset="0"/>
              </a:rPr>
              <a:t>Passion</a:t>
            </a:r>
          </a:p>
          <a:p>
            <a:r>
              <a:rPr lang="en-US" sz="2000" b="1" dirty="0">
                <a:latin typeface="Arial Narrow" panose="020B0606020202030204" pitchFamily="34" charset="0"/>
              </a:rPr>
              <a:t>Uncomfortable</a:t>
            </a:r>
          </a:p>
          <a:p>
            <a:r>
              <a:rPr lang="en-US" sz="2000" b="1" dirty="0">
                <a:latin typeface="Arial Narrow" panose="020B0606020202030204" pitchFamily="34" charset="0"/>
              </a:rPr>
              <a:t>Fulfilling</a:t>
            </a:r>
          </a:p>
        </p:txBody>
      </p:sp>
      <p:sp>
        <p:nvSpPr>
          <p:cNvPr id="10" name="TextBox 9">
            <a:extLst>
              <a:ext uri="{FF2B5EF4-FFF2-40B4-BE49-F238E27FC236}">
                <a16:creationId xmlns:a16="http://schemas.microsoft.com/office/drawing/2014/main" id="{0FB353FA-53FF-4939-8E1C-64F8DD8E5757}"/>
              </a:ext>
            </a:extLst>
          </p:cNvPr>
          <p:cNvSpPr txBox="1"/>
          <p:nvPr/>
        </p:nvSpPr>
        <p:spPr>
          <a:xfrm>
            <a:off x="1828450" y="4099835"/>
            <a:ext cx="2321469" cy="2246769"/>
          </a:xfrm>
          <a:prstGeom prst="rect">
            <a:avLst/>
          </a:prstGeom>
          <a:solidFill>
            <a:schemeClr val="bg1"/>
          </a:solidFill>
        </p:spPr>
        <p:txBody>
          <a:bodyPr wrap="none" rtlCol="0">
            <a:spAutoFit/>
          </a:bodyPr>
          <a:lstStyle/>
          <a:p>
            <a:r>
              <a:rPr lang="en-US" sz="2000" b="1" i="1" dirty="0">
                <a:latin typeface="Arial Narrow" panose="020B0606020202030204" pitchFamily="34" charset="0"/>
              </a:rPr>
              <a:t>Effects</a:t>
            </a:r>
          </a:p>
          <a:p>
            <a:r>
              <a:rPr lang="en-US" sz="2000" b="1" dirty="0">
                <a:latin typeface="Arial Narrow" panose="020B0606020202030204" pitchFamily="34" charset="0"/>
              </a:rPr>
              <a:t>New ideas</a:t>
            </a:r>
          </a:p>
          <a:p>
            <a:r>
              <a:rPr lang="en-US" sz="2000" b="1" dirty="0">
                <a:latin typeface="Arial Narrow" panose="020B0606020202030204" pitchFamily="34" charset="0"/>
              </a:rPr>
              <a:t>New things</a:t>
            </a:r>
          </a:p>
          <a:p>
            <a:r>
              <a:rPr lang="en-US" sz="2000" b="1" dirty="0">
                <a:latin typeface="Arial Narrow" panose="020B0606020202030204" pitchFamily="34" charset="0"/>
              </a:rPr>
              <a:t>Changes what exists </a:t>
            </a:r>
          </a:p>
          <a:p>
            <a:r>
              <a:rPr lang="en-US" sz="2000" b="1" dirty="0">
                <a:latin typeface="Arial Narrow" panose="020B0606020202030204" pitchFamily="34" charset="0"/>
              </a:rPr>
              <a:t>Changes you</a:t>
            </a:r>
          </a:p>
          <a:p>
            <a:r>
              <a:rPr lang="en-US" sz="2000" b="1" dirty="0">
                <a:latin typeface="Arial Narrow" panose="020B0606020202030204" pitchFamily="34" charset="0"/>
              </a:rPr>
              <a:t>Innovation</a:t>
            </a:r>
          </a:p>
          <a:p>
            <a:r>
              <a:rPr lang="en-US" sz="2000" b="1" dirty="0">
                <a:latin typeface="Arial Narrow" panose="020B0606020202030204" pitchFamily="34" charset="0"/>
              </a:rPr>
              <a:t>Transforming</a:t>
            </a:r>
          </a:p>
        </p:txBody>
      </p:sp>
      <p:sp>
        <p:nvSpPr>
          <p:cNvPr id="11" name="TextBox 10">
            <a:extLst>
              <a:ext uri="{FF2B5EF4-FFF2-40B4-BE49-F238E27FC236}">
                <a16:creationId xmlns:a16="http://schemas.microsoft.com/office/drawing/2014/main" id="{F4EBEF52-A09D-4097-8F55-ED268DD31A3B}"/>
              </a:ext>
            </a:extLst>
          </p:cNvPr>
          <p:cNvSpPr txBox="1"/>
          <p:nvPr/>
        </p:nvSpPr>
        <p:spPr>
          <a:xfrm>
            <a:off x="9492717" y="66776"/>
            <a:ext cx="2361544" cy="2554545"/>
          </a:xfrm>
          <a:prstGeom prst="rect">
            <a:avLst/>
          </a:prstGeom>
          <a:solidFill>
            <a:schemeClr val="bg1"/>
          </a:solidFill>
        </p:spPr>
        <p:txBody>
          <a:bodyPr wrap="none" rtlCol="0">
            <a:spAutoFit/>
          </a:bodyPr>
          <a:lstStyle/>
          <a:p>
            <a:r>
              <a:rPr lang="en-US" sz="2000" b="1" i="1" dirty="0">
                <a:latin typeface="Arial Narrow" panose="020B0606020202030204" pitchFamily="34" charset="0"/>
              </a:rPr>
              <a:t>Attitudes</a:t>
            </a:r>
          </a:p>
          <a:p>
            <a:r>
              <a:rPr lang="en-US" sz="2000" b="1" dirty="0">
                <a:latin typeface="Arial Narrow" panose="020B0606020202030204" pitchFamily="34" charset="0"/>
              </a:rPr>
              <a:t>Motivated</a:t>
            </a:r>
          </a:p>
          <a:p>
            <a:r>
              <a:rPr lang="en-US" sz="2000" b="1" dirty="0">
                <a:latin typeface="Arial Narrow" panose="020B0606020202030204" pitchFamily="34" charset="0"/>
              </a:rPr>
              <a:t>Enthusiastic</a:t>
            </a:r>
          </a:p>
          <a:p>
            <a:r>
              <a:rPr lang="en-US" sz="2000" b="1" dirty="0">
                <a:latin typeface="Arial Narrow" panose="020B0606020202030204" pitchFamily="34" charset="0"/>
              </a:rPr>
              <a:t>Curious/inquisitive     </a:t>
            </a:r>
          </a:p>
          <a:p>
            <a:r>
              <a:rPr lang="en-US" sz="2000" b="1" dirty="0">
                <a:latin typeface="Arial Narrow" panose="020B0606020202030204" pitchFamily="34" charset="0"/>
              </a:rPr>
              <a:t>Willing to try</a:t>
            </a:r>
          </a:p>
          <a:p>
            <a:r>
              <a:rPr lang="en-US" sz="2000" b="1" dirty="0">
                <a:latin typeface="Arial Narrow" panose="020B0606020202030204" pitchFamily="34" charset="0"/>
              </a:rPr>
              <a:t>Willing to take risks</a:t>
            </a:r>
          </a:p>
          <a:p>
            <a:r>
              <a:rPr lang="en-US" sz="2000" b="1" dirty="0">
                <a:latin typeface="Arial Narrow" panose="020B0606020202030204" pitchFamily="34" charset="0"/>
              </a:rPr>
              <a:t>Determined</a:t>
            </a:r>
          </a:p>
          <a:p>
            <a:r>
              <a:rPr lang="en-US" sz="2000" b="1" dirty="0">
                <a:latin typeface="Arial Narrow" panose="020B0606020202030204" pitchFamily="34" charset="0"/>
              </a:rPr>
              <a:t>Obsessive</a:t>
            </a:r>
          </a:p>
        </p:txBody>
      </p:sp>
      <p:sp>
        <p:nvSpPr>
          <p:cNvPr id="12" name="TextBox 11">
            <a:extLst>
              <a:ext uri="{FF2B5EF4-FFF2-40B4-BE49-F238E27FC236}">
                <a16:creationId xmlns:a16="http://schemas.microsoft.com/office/drawing/2014/main" id="{E6838F75-1C35-498C-868F-E54F0CF859C7}"/>
              </a:ext>
            </a:extLst>
          </p:cNvPr>
          <p:cNvSpPr txBox="1"/>
          <p:nvPr/>
        </p:nvSpPr>
        <p:spPr>
          <a:xfrm>
            <a:off x="7248128" y="66776"/>
            <a:ext cx="2244589" cy="2862322"/>
          </a:xfrm>
          <a:prstGeom prst="rect">
            <a:avLst/>
          </a:prstGeom>
          <a:solidFill>
            <a:schemeClr val="bg1"/>
          </a:solidFill>
        </p:spPr>
        <p:txBody>
          <a:bodyPr wrap="none" rtlCol="0">
            <a:spAutoFit/>
          </a:bodyPr>
          <a:lstStyle/>
          <a:p>
            <a:r>
              <a:rPr lang="en-US" sz="2000" b="1" i="1" dirty="0">
                <a:latin typeface="Arial Narrow" panose="020B0606020202030204" pitchFamily="34" charset="0"/>
              </a:rPr>
              <a:t>Doing</a:t>
            </a:r>
          </a:p>
          <a:p>
            <a:r>
              <a:rPr lang="en-US" sz="2000" b="1" dirty="0">
                <a:latin typeface="Arial Narrow" panose="020B0606020202030204" pitchFamily="34" charset="0"/>
              </a:rPr>
              <a:t>New things</a:t>
            </a:r>
          </a:p>
          <a:p>
            <a:r>
              <a:rPr lang="en-US" sz="2000" b="1" dirty="0">
                <a:latin typeface="Arial Narrow" panose="020B0606020202030204" pitchFamily="34" charset="0"/>
              </a:rPr>
              <a:t>Solving problems    </a:t>
            </a:r>
          </a:p>
          <a:p>
            <a:r>
              <a:rPr lang="en-US" sz="2000" b="1" dirty="0">
                <a:latin typeface="Arial Narrow" panose="020B0606020202030204" pitchFamily="34" charset="0"/>
              </a:rPr>
              <a:t>Connecting</a:t>
            </a:r>
          </a:p>
          <a:p>
            <a:r>
              <a:rPr lang="en-US" sz="2000" b="1" dirty="0">
                <a:latin typeface="Arial Narrow" panose="020B0606020202030204" pitchFamily="34" charset="0"/>
              </a:rPr>
              <a:t>Combining</a:t>
            </a:r>
          </a:p>
          <a:p>
            <a:r>
              <a:rPr lang="en-US" sz="2000" b="1" dirty="0">
                <a:latin typeface="Arial Narrow" panose="020B0606020202030204" pitchFamily="34" charset="0"/>
              </a:rPr>
              <a:t>Inventing</a:t>
            </a:r>
          </a:p>
          <a:p>
            <a:r>
              <a:rPr lang="en-US" sz="2000" b="1" dirty="0">
                <a:latin typeface="Arial Narrow" panose="020B0606020202030204" pitchFamily="34" charset="0"/>
              </a:rPr>
              <a:t>Making</a:t>
            </a:r>
          </a:p>
          <a:p>
            <a:r>
              <a:rPr lang="en-US" sz="2000" b="1" dirty="0">
                <a:latin typeface="Arial Narrow" panose="020B0606020202030204" pitchFamily="34" charset="0"/>
              </a:rPr>
              <a:t>Performing</a:t>
            </a:r>
          </a:p>
          <a:p>
            <a:r>
              <a:rPr lang="en-US" sz="2000" b="1" dirty="0">
                <a:latin typeface="Arial Narrow" panose="020B0606020202030204" pitchFamily="34" charset="0"/>
              </a:rPr>
              <a:t>Communicating</a:t>
            </a:r>
          </a:p>
        </p:txBody>
      </p:sp>
      <p:sp>
        <p:nvSpPr>
          <p:cNvPr id="13" name="TextBox 12">
            <a:extLst>
              <a:ext uri="{FF2B5EF4-FFF2-40B4-BE49-F238E27FC236}">
                <a16:creationId xmlns:a16="http://schemas.microsoft.com/office/drawing/2014/main" id="{9D52F29A-A721-4BE7-AAF8-8ACE87ECD6B8}"/>
              </a:ext>
            </a:extLst>
          </p:cNvPr>
          <p:cNvSpPr txBox="1"/>
          <p:nvPr/>
        </p:nvSpPr>
        <p:spPr>
          <a:xfrm>
            <a:off x="650995" y="361530"/>
            <a:ext cx="3094147" cy="2246769"/>
          </a:xfrm>
          <a:prstGeom prst="rect">
            <a:avLst/>
          </a:prstGeom>
          <a:solidFill>
            <a:schemeClr val="bg1"/>
          </a:solidFill>
        </p:spPr>
        <p:txBody>
          <a:bodyPr wrap="square" rtlCol="0">
            <a:spAutoFit/>
          </a:bodyPr>
          <a:lstStyle/>
          <a:p>
            <a:r>
              <a:rPr lang="en-US" sz="2000" b="1" i="1" dirty="0">
                <a:latin typeface="Arial Narrow" panose="020B0606020202030204" pitchFamily="34" charset="0"/>
              </a:rPr>
              <a:t>Ways of thinking</a:t>
            </a:r>
          </a:p>
          <a:p>
            <a:r>
              <a:rPr lang="en-US" sz="2000" b="1" dirty="0">
                <a:latin typeface="Arial Narrow" panose="020B0606020202030204" pitchFamily="34" charset="0"/>
              </a:rPr>
              <a:t>Using imagination</a:t>
            </a:r>
          </a:p>
          <a:p>
            <a:r>
              <a:rPr lang="en-US" sz="2000" b="1" dirty="0">
                <a:latin typeface="Arial Narrow" panose="020B0606020202030204" pitchFamily="34" charset="0"/>
              </a:rPr>
              <a:t>Thinking differently               </a:t>
            </a:r>
          </a:p>
          <a:p>
            <a:r>
              <a:rPr lang="en-US" sz="2000" b="1" dirty="0">
                <a:latin typeface="Arial Narrow" panose="020B0606020202030204" pitchFamily="34" charset="0"/>
              </a:rPr>
              <a:t>Having new ideas</a:t>
            </a:r>
          </a:p>
          <a:p>
            <a:r>
              <a:rPr lang="en-US" sz="2000" b="1" dirty="0">
                <a:latin typeface="Arial Narrow" panose="020B0606020202030204" pitchFamily="34" charset="0"/>
              </a:rPr>
              <a:t>Having an open mind          </a:t>
            </a:r>
          </a:p>
          <a:p>
            <a:r>
              <a:rPr lang="en-US" sz="2000" b="1" dirty="0">
                <a:latin typeface="Arial Narrow" panose="020B0606020202030204" pitchFamily="34" charset="0"/>
              </a:rPr>
              <a:t>Inquiring</a:t>
            </a:r>
          </a:p>
          <a:p>
            <a:r>
              <a:rPr lang="en-US" sz="2000" b="1" dirty="0">
                <a:latin typeface="Arial Narrow" panose="020B0606020202030204" pitchFamily="34" charset="0"/>
              </a:rPr>
              <a:t>Having </a:t>
            </a:r>
            <a:r>
              <a:rPr lang="en-US" sz="2000" b="1" dirty="0" err="1">
                <a:latin typeface="Arial Narrow" panose="020B0606020202030204" pitchFamily="34" charset="0"/>
              </a:rPr>
              <a:t>ahaa</a:t>
            </a:r>
            <a:r>
              <a:rPr lang="en-US" sz="2000" b="1" dirty="0">
                <a:latin typeface="Arial Narrow" panose="020B0606020202030204" pitchFamily="34" charset="0"/>
              </a:rPr>
              <a:t> moments</a:t>
            </a:r>
          </a:p>
        </p:txBody>
      </p:sp>
      <p:sp>
        <p:nvSpPr>
          <p:cNvPr id="14" name="TextBox 13">
            <a:extLst>
              <a:ext uri="{FF2B5EF4-FFF2-40B4-BE49-F238E27FC236}">
                <a16:creationId xmlns:a16="http://schemas.microsoft.com/office/drawing/2014/main" id="{D9CE53BB-5AAF-49B5-BE93-70A39D109AE6}"/>
              </a:ext>
            </a:extLst>
          </p:cNvPr>
          <p:cNvSpPr txBox="1"/>
          <p:nvPr/>
        </p:nvSpPr>
        <p:spPr>
          <a:xfrm>
            <a:off x="3871474" y="1959602"/>
            <a:ext cx="3110147" cy="1938992"/>
          </a:xfrm>
          <a:prstGeom prst="rect">
            <a:avLst/>
          </a:prstGeom>
          <a:noFill/>
        </p:spPr>
        <p:txBody>
          <a:bodyPr wrap="none" rtlCol="0">
            <a:spAutoFit/>
          </a:bodyPr>
          <a:lstStyle/>
          <a:p>
            <a:pPr algn="ctr"/>
            <a:r>
              <a:rPr lang="en-GB" sz="4000" b="1" dirty="0">
                <a:solidFill>
                  <a:srgbClr val="0033CC"/>
                </a:solidFill>
                <a:latin typeface="Modern Love Caps" panose="04070805081001020A01" pitchFamily="82" charset="0"/>
              </a:rPr>
              <a:t>What does </a:t>
            </a:r>
          </a:p>
          <a:p>
            <a:pPr algn="ctr"/>
            <a:r>
              <a:rPr lang="en-GB" sz="4000" b="1" dirty="0">
                <a:solidFill>
                  <a:srgbClr val="0033CC"/>
                </a:solidFill>
                <a:latin typeface="Modern Love Caps" panose="04070805081001020A01" pitchFamily="82" charset="0"/>
              </a:rPr>
              <a:t>being creative </a:t>
            </a:r>
          </a:p>
          <a:p>
            <a:pPr algn="ctr"/>
            <a:r>
              <a:rPr lang="en-GB" sz="4000" b="1" dirty="0">
                <a:solidFill>
                  <a:srgbClr val="0033CC"/>
                </a:solidFill>
                <a:latin typeface="Modern Love Caps" panose="04070805081001020A01" pitchFamily="82" charset="0"/>
              </a:rPr>
              <a:t>mean?</a:t>
            </a:r>
          </a:p>
        </p:txBody>
      </p:sp>
    </p:spTree>
    <p:extLst>
      <p:ext uri="{BB962C8B-B14F-4D97-AF65-F5344CB8AC3E}">
        <p14:creationId xmlns:p14="http://schemas.microsoft.com/office/powerpoint/2010/main" val="19870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rot="16200000">
            <a:off x="3812642" y="-815902"/>
            <a:ext cx="4925913" cy="8316417"/>
          </a:xfrm>
          <a:prstGeom prst="rect">
            <a:avLst/>
          </a:prstGeom>
          <a:noFill/>
          <a:ln w="9525">
            <a:noFill/>
            <a:miter lim="800000"/>
            <a:headEnd/>
            <a:tailEnd/>
          </a:ln>
        </p:spPr>
      </p:pic>
      <p:sp>
        <p:nvSpPr>
          <p:cNvPr id="3" name="Rectangle 2"/>
          <p:cNvSpPr/>
          <p:nvPr/>
        </p:nvSpPr>
        <p:spPr>
          <a:xfrm>
            <a:off x="2135560" y="908721"/>
            <a:ext cx="7920880" cy="461665"/>
          </a:xfrm>
          <a:prstGeom prst="rect">
            <a:avLst/>
          </a:prstGeom>
        </p:spPr>
        <p:txBody>
          <a:bodyPr wrap="square">
            <a:spAutoFit/>
          </a:bodyPr>
          <a:lstStyle/>
          <a:p>
            <a:r>
              <a:rPr lang="en-GB" sz="2400" b="1" dirty="0"/>
              <a:t>In the context of your work what does being creative mean?   </a:t>
            </a:r>
          </a:p>
        </p:txBody>
      </p:sp>
      <p:sp>
        <p:nvSpPr>
          <p:cNvPr id="4" name="TextBox 3"/>
          <p:cNvSpPr txBox="1"/>
          <p:nvPr/>
        </p:nvSpPr>
        <p:spPr>
          <a:xfrm rot="16200000">
            <a:off x="1265101" y="4443478"/>
            <a:ext cx="2254271" cy="369332"/>
          </a:xfrm>
          <a:prstGeom prst="rect">
            <a:avLst/>
          </a:prstGeom>
          <a:noFill/>
        </p:spPr>
        <p:txBody>
          <a:bodyPr wrap="none" rtlCol="0">
            <a:spAutoFit/>
          </a:bodyPr>
          <a:lstStyle/>
          <a:p>
            <a:r>
              <a:rPr lang="en-GB" b="1" dirty="0"/>
              <a:t>Using my imagination</a:t>
            </a:r>
          </a:p>
        </p:txBody>
      </p:sp>
      <p:sp>
        <p:nvSpPr>
          <p:cNvPr id="5" name="TextBox 4"/>
          <p:cNvSpPr txBox="1"/>
          <p:nvPr/>
        </p:nvSpPr>
        <p:spPr>
          <a:xfrm rot="16200000">
            <a:off x="1240107" y="3820398"/>
            <a:ext cx="3456385" cy="369332"/>
          </a:xfrm>
          <a:prstGeom prst="rect">
            <a:avLst/>
          </a:prstGeom>
          <a:noFill/>
        </p:spPr>
        <p:txBody>
          <a:bodyPr wrap="square" rtlCol="0">
            <a:spAutoFit/>
          </a:bodyPr>
          <a:lstStyle/>
          <a:p>
            <a:r>
              <a:rPr lang="en-GB" b="1" dirty="0"/>
              <a:t>Having ideas that are new to me</a:t>
            </a:r>
          </a:p>
        </p:txBody>
      </p:sp>
      <p:sp>
        <p:nvSpPr>
          <p:cNvPr id="6" name="TextBox 5"/>
          <p:cNvSpPr txBox="1"/>
          <p:nvPr/>
        </p:nvSpPr>
        <p:spPr>
          <a:xfrm rot="16200000">
            <a:off x="1454475" y="3425179"/>
            <a:ext cx="4248474" cy="338554"/>
          </a:xfrm>
          <a:prstGeom prst="rect">
            <a:avLst/>
          </a:prstGeom>
          <a:noFill/>
        </p:spPr>
        <p:txBody>
          <a:bodyPr wrap="square" rtlCol="0">
            <a:spAutoFit/>
          </a:bodyPr>
          <a:lstStyle/>
          <a:p>
            <a:r>
              <a:rPr lang="en-GB" sz="1600" b="1" dirty="0"/>
              <a:t>Having ideas that are new to the context</a:t>
            </a:r>
          </a:p>
        </p:txBody>
      </p:sp>
      <p:sp>
        <p:nvSpPr>
          <p:cNvPr id="7" name="TextBox 6"/>
          <p:cNvSpPr txBox="1"/>
          <p:nvPr/>
        </p:nvSpPr>
        <p:spPr>
          <a:xfrm rot="16200000">
            <a:off x="2698692" y="4069038"/>
            <a:ext cx="2843471" cy="369332"/>
          </a:xfrm>
          <a:prstGeom prst="rect">
            <a:avLst/>
          </a:prstGeom>
          <a:noFill/>
        </p:spPr>
        <p:txBody>
          <a:bodyPr wrap="none" rtlCol="0">
            <a:spAutoFit/>
          </a:bodyPr>
          <a:lstStyle/>
          <a:p>
            <a:r>
              <a:rPr lang="en-GB" b="1" dirty="0">
                <a:solidFill>
                  <a:schemeClr val="bg1"/>
                </a:solidFill>
              </a:rPr>
              <a:t>Changing my understanding</a:t>
            </a:r>
          </a:p>
        </p:txBody>
      </p:sp>
      <p:sp>
        <p:nvSpPr>
          <p:cNvPr id="8" name="TextBox 7"/>
          <p:cNvSpPr txBox="1"/>
          <p:nvPr/>
        </p:nvSpPr>
        <p:spPr>
          <a:xfrm rot="16200000">
            <a:off x="3183768" y="3964968"/>
            <a:ext cx="3025444" cy="369332"/>
          </a:xfrm>
          <a:prstGeom prst="rect">
            <a:avLst/>
          </a:prstGeom>
          <a:noFill/>
        </p:spPr>
        <p:txBody>
          <a:bodyPr wrap="none" rtlCol="0">
            <a:spAutoFit/>
          </a:bodyPr>
          <a:lstStyle/>
          <a:p>
            <a:r>
              <a:rPr lang="en-GB" b="1" dirty="0">
                <a:solidFill>
                  <a:schemeClr val="bg1"/>
                </a:solidFill>
              </a:rPr>
              <a:t>Adapting ideas to the context</a:t>
            </a:r>
          </a:p>
        </p:txBody>
      </p:sp>
      <p:sp>
        <p:nvSpPr>
          <p:cNvPr id="9" name="TextBox 8"/>
          <p:cNvSpPr txBox="1"/>
          <p:nvPr/>
        </p:nvSpPr>
        <p:spPr>
          <a:xfrm rot="16200000">
            <a:off x="3973313" y="4318584"/>
            <a:ext cx="2484270" cy="369332"/>
          </a:xfrm>
          <a:prstGeom prst="rect">
            <a:avLst/>
          </a:prstGeom>
          <a:noFill/>
        </p:spPr>
        <p:txBody>
          <a:bodyPr wrap="none" rtlCol="0">
            <a:spAutoFit/>
          </a:bodyPr>
          <a:lstStyle/>
          <a:p>
            <a:r>
              <a:rPr lang="en-GB" b="1" dirty="0"/>
              <a:t>Doing  things differently</a:t>
            </a:r>
          </a:p>
        </p:txBody>
      </p:sp>
      <p:sp>
        <p:nvSpPr>
          <p:cNvPr id="10" name="TextBox 9"/>
          <p:cNvSpPr txBox="1"/>
          <p:nvPr/>
        </p:nvSpPr>
        <p:spPr>
          <a:xfrm rot="16200000">
            <a:off x="4777557" y="4531421"/>
            <a:ext cx="1998111" cy="369332"/>
          </a:xfrm>
          <a:prstGeom prst="rect">
            <a:avLst/>
          </a:prstGeom>
          <a:noFill/>
        </p:spPr>
        <p:txBody>
          <a:bodyPr wrap="none" rtlCol="0">
            <a:spAutoFit/>
          </a:bodyPr>
          <a:lstStyle/>
          <a:p>
            <a:r>
              <a:rPr lang="en-GB" b="1" dirty="0">
                <a:solidFill>
                  <a:schemeClr val="bg1"/>
                </a:solidFill>
              </a:rPr>
              <a:t>Making new things</a:t>
            </a:r>
          </a:p>
        </p:txBody>
      </p:sp>
      <p:sp>
        <p:nvSpPr>
          <p:cNvPr id="11" name="TextBox 10"/>
          <p:cNvSpPr txBox="1"/>
          <p:nvPr/>
        </p:nvSpPr>
        <p:spPr>
          <a:xfrm rot="16200000">
            <a:off x="4965693" y="4127260"/>
            <a:ext cx="2773965" cy="369332"/>
          </a:xfrm>
          <a:prstGeom prst="rect">
            <a:avLst/>
          </a:prstGeom>
          <a:noFill/>
        </p:spPr>
        <p:txBody>
          <a:bodyPr wrap="none" rtlCol="0">
            <a:spAutoFit/>
          </a:bodyPr>
          <a:lstStyle/>
          <a:p>
            <a:r>
              <a:rPr lang="en-GB" b="1" dirty="0"/>
              <a:t>Making new things happen</a:t>
            </a:r>
          </a:p>
        </p:txBody>
      </p:sp>
      <p:sp>
        <p:nvSpPr>
          <p:cNvPr id="12" name="TextBox 11"/>
          <p:cNvSpPr txBox="1"/>
          <p:nvPr/>
        </p:nvSpPr>
        <p:spPr>
          <a:xfrm rot="16200000">
            <a:off x="4861124" y="3511750"/>
            <a:ext cx="4104455" cy="338554"/>
          </a:xfrm>
          <a:prstGeom prst="rect">
            <a:avLst/>
          </a:prstGeom>
          <a:noFill/>
        </p:spPr>
        <p:txBody>
          <a:bodyPr wrap="square" rtlCol="0">
            <a:spAutoFit/>
          </a:bodyPr>
          <a:lstStyle/>
          <a:p>
            <a:r>
              <a:rPr lang="en-GB" sz="1600" b="1" dirty="0">
                <a:solidFill>
                  <a:schemeClr val="bg1"/>
                </a:solidFill>
              </a:rPr>
              <a:t>Seeing situations from different perspectives</a:t>
            </a:r>
          </a:p>
        </p:txBody>
      </p:sp>
      <p:sp>
        <p:nvSpPr>
          <p:cNvPr id="13" name="TextBox 12"/>
          <p:cNvSpPr txBox="1"/>
          <p:nvPr/>
        </p:nvSpPr>
        <p:spPr>
          <a:xfrm rot="16200000">
            <a:off x="5615377" y="3765609"/>
            <a:ext cx="3748077" cy="338554"/>
          </a:xfrm>
          <a:prstGeom prst="rect">
            <a:avLst/>
          </a:prstGeom>
          <a:noFill/>
        </p:spPr>
        <p:txBody>
          <a:bodyPr wrap="none" rtlCol="0">
            <a:spAutoFit/>
          </a:bodyPr>
          <a:lstStyle/>
          <a:p>
            <a:r>
              <a:rPr lang="en-GB" sz="1600" b="1" dirty="0">
                <a:solidFill>
                  <a:schemeClr val="bg1"/>
                </a:solidFill>
              </a:rPr>
              <a:t>Going beyond what has been done before</a:t>
            </a:r>
          </a:p>
        </p:txBody>
      </p:sp>
      <p:sp>
        <p:nvSpPr>
          <p:cNvPr id="17" name="TextBox 16"/>
          <p:cNvSpPr txBox="1"/>
          <p:nvPr/>
        </p:nvSpPr>
        <p:spPr>
          <a:xfrm rot="16200000">
            <a:off x="6076311" y="3504512"/>
            <a:ext cx="4101444" cy="523220"/>
          </a:xfrm>
          <a:prstGeom prst="rect">
            <a:avLst/>
          </a:prstGeom>
          <a:noFill/>
        </p:spPr>
        <p:txBody>
          <a:bodyPr wrap="none" rtlCol="0">
            <a:spAutoFit/>
          </a:bodyPr>
          <a:lstStyle/>
          <a:p>
            <a:r>
              <a:rPr lang="en-GB" sz="1400" b="1" dirty="0"/>
              <a:t>Being able to look at new concepts and put them </a:t>
            </a:r>
          </a:p>
          <a:p>
            <a:r>
              <a:rPr lang="en-GB" sz="1400" b="1" dirty="0"/>
              <a:t>together in different but personally meaningful ways</a:t>
            </a:r>
          </a:p>
        </p:txBody>
      </p:sp>
      <p:sp>
        <p:nvSpPr>
          <p:cNvPr id="18" name="TextBox 17"/>
          <p:cNvSpPr txBox="1"/>
          <p:nvPr/>
        </p:nvSpPr>
        <p:spPr>
          <a:xfrm rot="16200000">
            <a:off x="6939881" y="3793400"/>
            <a:ext cx="3510961" cy="584775"/>
          </a:xfrm>
          <a:prstGeom prst="rect">
            <a:avLst/>
          </a:prstGeom>
          <a:noFill/>
        </p:spPr>
        <p:txBody>
          <a:bodyPr wrap="none" rtlCol="0">
            <a:spAutoFit/>
          </a:bodyPr>
          <a:lstStyle/>
          <a:p>
            <a:r>
              <a:rPr lang="en-GB" sz="1600" b="1" dirty="0"/>
              <a:t>Generating something new in response</a:t>
            </a:r>
          </a:p>
          <a:p>
            <a:r>
              <a:rPr lang="en-GB" sz="1600" b="1" dirty="0"/>
              <a:t> to an educational need</a:t>
            </a:r>
          </a:p>
        </p:txBody>
      </p:sp>
      <p:sp>
        <p:nvSpPr>
          <p:cNvPr id="19" name="TextBox 18"/>
          <p:cNvSpPr txBox="1"/>
          <p:nvPr/>
        </p:nvSpPr>
        <p:spPr>
          <a:xfrm rot="16200000">
            <a:off x="7330007" y="3707163"/>
            <a:ext cx="3775201" cy="338554"/>
          </a:xfrm>
          <a:prstGeom prst="rect">
            <a:avLst/>
          </a:prstGeom>
          <a:noFill/>
        </p:spPr>
        <p:txBody>
          <a:bodyPr wrap="none" rtlCol="0">
            <a:spAutoFit/>
          </a:bodyPr>
          <a:lstStyle/>
          <a:p>
            <a:r>
              <a:rPr lang="en-GB" sz="1600" b="1" dirty="0"/>
              <a:t>Solving problems and overcoming barriers</a:t>
            </a:r>
          </a:p>
        </p:txBody>
      </p:sp>
      <p:sp>
        <p:nvSpPr>
          <p:cNvPr id="20" name="TextBox 19"/>
          <p:cNvSpPr txBox="1"/>
          <p:nvPr/>
        </p:nvSpPr>
        <p:spPr>
          <a:xfrm rot="16200000">
            <a:off x="8351669" y="4069037"/>
            <a:ext cx="2881623" cy="369332"/>
          </a:xfrm>
          <a:prstGeom prst="rect">
            <a:avLst/>
          </a:prstGeom>
          <a:noFill/>
        </p:spPr>
        <p:txBody>
          <a:bodyPr wrap="none" rtlCol="0">
            <a:spAutoFit/>
          </a:bodyPr>
          <a:lstStyle/>
          <a:p>
            <a:r>
              <a:rPr lang="en-GB" b="1" dirty="0">
                <a:solidFill>
                  <a:schemeClr val="bg1"/>
                </a:solidFill>
              </a:rPr>
              <a:t>Improvising when necessary</a:t>
            </a:r>
          </a:p>
        </p:txBody>
      </p:sp>
      <p:sp>
        <p:nvSpPr>
          <p:cNvPr id="21" name="TextBox 20"/>
          <p:cNvSpPr txBox="1"/>
          <p:nvPr/>
        </p:nvSpPr>
        <p:spPr>
          <a:xfrm>
            <a:off x="7865423" y="275636"/>
            <a:ext cx="2412712" cy="523220"/>
          </a:xfrm>
          <a:prstGeom prst="rect">
            <a:avLst/>
          </a:prstGeom>
          <a:noFill/>
        </p:spPr>
        <p:txBody>
          <a:bodyPr wrap="none" rtlCol="0">
            <a:spAutoFit/>
          </a:bodyPr>
          <a:lstStyle/>
          <a:p>
            <a:r>
              <a:rPr lang="en-GB" sz="2800" b="1" dirty="0"/>
              <a:t>#</a:t>
            </a:r>
            <a:r>
              <a:rPr lang="en-GB" sz="2800" b="1" dirty="0" err="1"/>
              <a:t>lthechat</a:t>
            </a:r>
            <a:r>
              <a:rPr lang="en-GB" sz="2800" b="1" dirty="0"/>
              <a:t> n=40</a:t>
            </a:r>
          </a:p>
        </p:txBody>
      </p:sp>
      <p:sp>
        <p:nvSpPr>
          <p:cNvPr id="22" name="Rectangle 21"/>
          <p:cNvSpPr/>
          <p:nvPr/>
        </p:nvSpPr>
        <p:spPr>
          <a:xfrm rot="5400000">
            <a:off x="8207324" y="3496361"/>
            <a:ext cx="4248472" cy="369332"/>
          </a:xfrm>
          <a:prstGeom prst="rect">
            <a:avLst/>
          </a:prstGeom>
        </p:spPr>
        <p:txBody>
          <a:bodyPr wrap="square">
            <a:spAutoFit/>
          </a:bodyPr>
          <a:lstStyle/>
          <a:p>
            <a:r>
              <a:rPr lang="en-GB" b="1" dirty="0"/>
              <a:t>INCREASING LEVEL OF AGREEMENT</a:t>
            </a:r>
          </a:p>
        </p:txBody>
      </p:sp>
      <p:sp>
        <p:nvSpPr>
          <p:cNvPr id="2" name="TextBox 1">
            <a:extLst>
              <a:ext uri="{FF2B5EF4-FFF2-40B4-BE49-F238E27FC236}">
                <a16:creationId xmlns:a16="http://schemas.microsoft.com/office/drawing/2014/main" id="{445D431C-DB30-4A82-9AD0-12C6159D0115}"/>
              </a:ext>
            </a:extLst>
          </p:cNvPr>
          <p:cNvSpPr txBox="1"/>
          <p:nvPr/>
        </p:nvSpPr>
        <p:spPr>
          <a:xfrm>
            <a:off x="2183792" y="5801791"/>
            <a:ext cx="8250015" cy="830997"/>
          </a:xfrm>
          <a:prstGeom prst="rect">
            <a:avLst/>
          </a:prstGeom>
          <a:noFill/>
        </p:spPr>
        <p:txBody>
          <a:bodyPr wrap="square" rtlCol="0">
            <a:spAutoFit/>
          </a:bodyPr>
          <a:lstStyle/>
          <a:p>
            <a:pPr algn="ctr"/>
            <a:r>
              <a:rPr lang="en-US" sz="2400" b="1" dirty="0">
                <a:latin typeface="Arial Narrow" panose="020B0606020202030204" pitchFamily="34" charset="0"/>
              </a:rPr>
              <a:t>These ways of thinking &amp; acting begin to reveal how creativity </a:t>
            </a:r>
          </a:p>
          <a:p>
            <a:pPr algn="ctr"/>
            <a:r>
              <a:rPr lang="en-US" sz="2400" b="1" dirty="0">
                <a:latin typeface="Arial Narrow" panose="020B0606020202030204" pitchFamily="34" charset="0"/>
              </a:rPr>
              <a:t>is experienced in higher education teaching practices</a:t>
            </a:r>
          </a:p>
        </p:txBody>
      </p:sp>
      <p:cxnSp>
        <p:nvCxnSpPr>
          <p:cNvPr id="15" name="Straight Connector 14">
            <a:extLst>
              <a:ext uri="{FF2B5EF4-FFF2-40B4-BE49-F238E27FC236}">
                <a16:creationId xmlns:a16="http://schemas.microsoft.com/office/drawing/2014/main" id="{EC06B8CC-3D23-42B1-92A7-179EDB966F1F}"/>
              </a:ext>
            </a:extLst>
          </p:cNvPr>
          <p:cNvCxnSpPr/>
          <p:nvPr/>
        </p:nvCxnSpPr>
        <p:spPr>
          <a:xfrm>
            <a:off x="2135560" y="1988839"/>
            <a:ext cx="7957328"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5A2F4AF-F8A3-4870-9B88-1202DAD6DC1D}"/>
              </a:ext>
            </a:extLst>
          </p:cNvPr>
          <p:cNvSpPr txBox="1"/>
          <p:nvPr/>
        </p:nvSpPr>
        <p:spPr>
          <a:xfrm>
            <a:off x="4918554" y="1702936"/>
            <a:ext cx="1394677" cy="461665"/>
          </a:xfrm>
          <a:prstGeom prst="rect">
            <a:avLst/>
          </a:prstGeom>
          <a:solidFill>
            <a:schemeClr val="bg1"/>
          </a:solidFill>
        </p:spPr>
        <p:txBody>
          <a:bodyPr wrap="none" rtlCol="0">
            <a:spAutoFit/>
          </a:bodyPr>
          <a:lstStyle/>
          <a:p>
            <a:r>
              <a:rPr lang="en-GB" sz="2400" b="1" dirty="0"/>
              <a:t>4.0 Agree</a:t>
            </a:r>
          </a:p>
        </p:txBody>
      </p:sp>
      <p:sp>
        <p:nvSpPr>
          <p:cNvPr id="26" name="TextBox 25">
            <a:extLst>
              <a:ext uri="{FF2B5EF4-FFF2-40B4-BE49-F238E27FC236}">
                <a16:creationId xmlns:a16="http://schemas.microsoft.com/office/drawing/2014/main" id="{6040E565-3438-400D-BBFE-0C8DCC18ECEF}"/>
              </a:ext>
            </a:extLst>
          </p:cNvPr>
          <p:cNvSpPr txBox="1"/>
          <p:nvPr/>
        </p:nvSpPr>
        <p:spPr>
          <a:xfrm>
            <a:off x="2076269" y="341445"/>
            <a:ext cx="5684569" cy="523220"/>
          </a:xfrm>
          <a:prstGeom prst="rect">
            <a:avLst/>
          </a:prstGeom>
          <a:noFill/>
        </p:spPr>
        <p:txBody>
          <a:bodyPr wrap="none" rtlCol="0">
            <a:spAutoFit/>
          </a:bodyPr>
          <a:lstStyle/>
          <a:p>
            <a:r>
              <a:rPr lang="en-GB" sz="2800" b="1" dirty="0">
                <a:latin typeface="Modern Love Caps" panose="04070805081001020A01" pitchFamily="82" charset="0"/>
              </a:rPr>
              <a:t>HE TEACHER BELIEFS ABOUT CREATIVITY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879976" y="764704"/>
            <a:ext cx="4968552" cy="5832648"/>
          </a:xfrm>
          <a:prstGeom prst="rect">
            <a:avLst/>
          </a:prstGeom>
          <a:noFill/>
          <a:ln w="9525">
            <a:noFill/>
            <a:miter lim="800000"/>
            <a:headEnd/>
            <a:tailEnd/>
          </a:ln>
        </p:spPr>
      </p:pic>
      <p:sp>
        <p:nvSpPr>
          <p:cNvPr id="4" name="Rectangle 3"/>
          <p:cNvSpPr/>
          <p:nvPr/>
        </p:nvSpPr>
        <p:spPr>
          <a:xfrm>
            <a:off x="460903" y="989601"/>
            <a:ext cx="5398139" cy="400110"/>
          </a:xfrm>
          <a:prstGeom prst="rect">
            <a:avLst/>
          </a:prstGeom>
        </p:spPr>
        <p:txBody>
          <a:bodyPr wrap="square">
            <a:spAutoFit/>
          </a:bodyPr>
          <a:lstStyle/>
          <a:p>
            <a:r>
              <a:rPr lang="en-GB" sz="2000" b="1" dirty="0">
                <a:latin typeface="Arial Narrow" panose="020B0606020202030204" pitchFamily="34" charset="0"/>
              </a:rPr>
              <a:t>Creativity is a rare gift that only a few people have</a:t>
            </a:r>
            <a:endParaRPr lang="en-GB" sz="2000" dirty="0">
              <a:latin typeface="Arial Narrow" panose="020B0606020202030204" pitchFamily="34" charset="0"/>
            </a:endParaRPr>
          </a:p>
        </p:txBody>
      </p:sp>
      <p:sp>
        <p:nvSpPr>
          <p:cNvPr id="5" name="Rectangle 4"/>
          <p:cNvSpPr/>
          <p:nvPr/>
        </p:nvSpPr>
        <p:spPr>
          <a:xfrm>
            <a:off x="446635" y="1743869"/>
            <a:ext cx="5684567" cy="400110"/>
          </a:xfrm>
          <a:prstGeom prst="rect">
            <a:avLst/>
          </a:prstGeom>
        </p:spPr>
        <p:txBody>
          <a:bodyPr wrap="square">
            <a:spAutoFit/>
          </a:bodyPr>
          <a:lstStyle/>
          <a:p>
            <a:r>
              <a:rPr lang="en-GB" sz="2000" b="1" dirty="0">
                <a:latin typeface="Arial Narrow" panose="020B0606020202030204" pitchFamily="34" charset="0"/>
              </a:rPr>
              <a:t>Some people are naturally more creative than others</a:t>
            </a:r>
            <a:endParaRPr lang="en-GB" sz="2000" dirty="0">
              <a:latin typeface="Arial Narrow" panose="020B0606020202030204" pitchFamily="34" charset="0"/>
            </a:endParaRPr>
          </a:p>
        </p:txBody>
      </p:sp>
      <p:sp>
        <p:nvSpPr>
          <p:cNvPr id="6" name="TextBox 5"/>
          <p:cNvSpPr txBox="1"/>
          <p:nvPr/>
        </p:nvSpPr>
        <p:spPr>
          <a:xfrm>
            <a:off x="7881704" y="241484"/>
            <a:ext cx="2412712" cy="523220"/>
          </a:xfrm>
          <a:prstGeom prst="rect">
            <a:avLst/>
          </a:prstGeom>
          <a:noFill/>
        </p:spPr>
        <p:txBody>
          <a:bodyPr wrap="none" rtlCol="0">
            <a:spAutoFit/>
          </a:bodyPr>
          <a:lstStyle/>
          <a:p>
            <a:r>
              <a:rPr lang="en-GB" sz="2800" b="1" dirty="0"/>
              <a:t>#lthechat n=40</a:t>
            </a:r>
          </a:p>
        </p:txBody>
      </p:sp>
      <p:sp>
        <p:nvSpPr>
          <p:cNvPr id="7" name="Rectangle 6"/>
          <p:cNvSpPr/>
          <p:nvPr/>
        </p:nvSpPr>
        <p:spPr>
          <a:xfrm>
            <a:off x="460903" y="2336253"/>
            <a:ext cx="5220072" cy="707886"/>
          </a:xfrm>
          <a:prstGeom prst="rect">
            <a:avLst/>
          </a:prstGeom>
        </p:spPr>
        <p:txBody>
          <a:bodyPr wrap="square">
            <a:spAutoFit/>
          </a:bodyPr>
          <a:lstStyle/>
          <a:p>
            <a:r>
              <a:rPr lang="en-GB" sz="2000" b="1" dirty="0">
                <a:solidFill>
                  <a:srgbClr val="FF0000"/>
                </a:solidFill>
                <a:latin typeface="Arial Narrow" panose="020B0606020202030204" pitchFamily="34" charset="0"/>
              </a:rPr>
              <a:t>Most people can develop their creativity if given the opportunity to do so</a:t>
            </a:r>
            <a:endParaRPr lang="en-GB" sz="2000" dirty="0">
              <a:solidFill>
                <a:srgbClr val="FF0000"/>
              </a:solidFill>
              <a:latin typeface="Arial Narrow" panose="020B0606020202030204" pitchFamily="34" charset="0"/>
            </a:endParaRPr>
          </a:p>
        </p:txBody>
      </p:sp>
      <p:sp>
        <p:nvSpPr>
          <p:cNvPr id="1027" name="Rectangle 3"/>
          <p:cNvSpPr>
            <a:spLocks noChangeArrowheads="1"/>
          </p:cNvSpPr>
          <p:nvPr/>
        </p:nvSpPr>
        <p:spPr bwMode="auto">
          <a:xfrm>
            <a:off x="446635" y="3110862"/>
            <a:ext cx="524867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000" b="1" dirty="0">
                <a:solidFill>
                  <a:srgbClr val="FF0000"/>
                </a:solidFill>
                <a:latin typeface="Arial Narrow" panose="020B0606020202030204" pitchFamily="34" charset="0"/>
                <a:ea typeface="Times New Roman" pitchFamily="18" charset="0"/>
                <a:cs typeface="Arial" pitchFamily="34" charset="0"/>
              </a:rPr>
              <a:t>Developing students' creativity should be integral to their development at university</a:t>
            </a:r>
            <a:r>
              <a:rPr lang="en-GB" sz="2000" dirty="0">
                <a:solidFill>
                  <a:srgbClr val="FF0000"/>
                </a:solidFill>
                <a:latin typeface="Arial Narrow" panose="020B0606020202030204" pitchFamily="34" charset="0"/>
                <a:cs typeface="Arial" pitchFamily="34" charset="0"/>
              </a:rPr>
              <a:t> </a:t>
            </a:r>
          </a:p>
        </p:txBody>
      </p:sp>
      <p:cxnSp>
        <p:nvCxnSpPr>
          <p:cNvPr id="12" name="Straight Connector 11"/>
          <p:cNvCxnSpPr>
            <a:cxnSpLocks/>
          </p:cNvCxnSpPr>
          <p:nvPr/>
        </p:nvCxnSpPr>
        <p:spPr>
          <a:xfrm>
            <a:off x="9840416" y="887294"/>
            <a:ext cx="0" cy="525062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46634" y="3895458"/>
            <a:ext cx="5220072" cy="707886"/>
          </a:xfrm>
          <a:prstGeom prst="rect">
            <a:avLst/>
          </a:prstGeom>
        </p:spPr>
        <p:txBody>
          <a:bodyPr wrap="square">
            <a:spAutoFit/>
          </a:bodyPr>
          <a:lstStyle/>
          <a:p>
            <a:r>
              <a:rPr lang="en-GB" sz="2000" b="1" dirty="0">
                <a:latin typeface="Arial Narrow" panose="020B0606020202030204" pitchFamily="34" charset="0"/>
              </a:rPr>
              <a:t>University programmes are designed to encourage students' to use and develop their creativity</a:t>
            </a:r>
            <a:endParaRPr lang="en-GB" sz="2000" dirty="0">
              <a:latin typeface="Arial Narrow" panose="020B0606020202030204" pitchFamily="34" charset="0"/>
            </a:endParaRPr>
          </a:p>
        </p:txBody>
      </p:sp>
      <p:sp>
        <p:nvSpPr>
          <p:cNvPr id="14" name="Rectangle 13"/>
          <p:cNvSpPr/>
          <p:nvPr/>
        </p:nvSpPr>
        <p:spPr>
          <a:xfrm>
            <a:off x="446634" y="4729860"/>
            <a:ext cx="5649365" cy="707886"/>
          </a:xfrm>
          <a:prstGeom prst="rect">
            <a:avLst/>
          </a:prstGeom>
        </p:spPr>
        <p:txBody>
          <a:bodyPr wrap="square">
            <a:spAutoFit/>
          </a:bodyPr>
          <a:lstStyle/>
          <a:p>
            <a:r>
              <a:rPr lang="en-GB" sz="2000" b="1" dirty="0">
                <a:solidFill>
                  <a:srgbClr val="FF0000"/>
                </a:solidFill>
                <a:latin typeface="Arial Narrow" panose="020B0606020202030204" pitchFamily="34" charset="0"/>
              </a:rPr>
              <a:t>HE </a:t>
            </a:r>
            <a:r>
              <a:rPr lang="en-GB" sz="2000" b="1" i="1" dirty="0">
                <a:solidFill>
                  <a:srgbClr val="FF0000"/>
                </a:solidFill>
                <a:latin typeface="Arial Narrow" panose="020B0606020202030204" pitchFamily="34" charset="0"/>
              </a:rPr>
              <a:t>could </a:t>
            </a:r>
            <a:r>
              <a:rPr lang="en-GB" sz="2000" b="1" dirty="0">
                <a:solidFill>
                  <a:srgbClr val="FF0000"/>
                </a:solidFill>
                <a:latin typeface="Arial Narrow" panose="020B0606020202030204" pitchFamily="34" charset="0"/>
              </a:rPr>
              <a:t>do more to encourage &amp; support students' creative development</a:t>
            </a:r>
            <a:endParaRPr lang="en-GB" sz="2000" dirty="0">
              <a:solidFill>
                <a:srgbClr val="FF0000"/>
              </a:solidFill>
              <a:latin typeface="Arial Narrow" panose="020B0606020202030204" pitchFamily="34" charset="0"/>
            </a:endParaRPr>
          </a:p>
        </p:txBody>
      </p:sp>
      <p:sp>
        <p:nvSpPr>
          <p:cNvPr id="16" name="Rectangle 15"/>
          <p:cNvSpPr/>
          <p:nvPr/>
        </p:nvSpPr>
        <p:spPr>
          <a:xfrm>
            <a:off x="446634" y="5514456"/>
            <a:ext cx="5412408" cy="707886"/>
          </a:xfrm>
          <a:prstGeom prst="rect">
            <a:avLst/>
          </a:prstGeom>
        </p:spPr>
        <p:txBody>
          <a:bodyPr wrap="square">
            <a:spAutoFit/>
          </a:bodyPr>
          <a:lstStyle/>
          <a:p>
            <a:r>
              <a:rPr lang="en-GB" sz="2000" b="1" dirty="0">
                <a:solidFill>
                  <a:srgbClr val="FF0000"/>
                </a:solidFill>
              </a:rPr>
              <a:t>HE </a:t>
            </a:r>
            <a:r>
              <a:rPr lang="en-GB" sz="2000" b="1" i="1" dirty="0">
                <a:solidFill>
                  <a:srgbClr val="FF0000"/>
                </a:solidFill>
              </a:rPr>
              <a:t>should </a:t>
            </a:r>
            <a:r>
              <a:rPr lang="en-GB" sz="2000" b="1" dirty="0">
                <a:solidFill>
                  <a:srgbClr val="FF0000"/>
                </a:solidFill>
              </a:rPr>
              <a:t>do more to encourage &amp; support </a:t>
            </a:r>
          </a:p>
          <a:p>
            <a:r>
              <a:rPr lang="en-GB" sz="2000" b="1" dirty="0">
                <a:solidFill>
                  <a:srgbClr val="FF0000"/>
                </a:solidFill>
              </a:rPr>
              <a:t>students' creative development</a:t>
            </a:r>
            <a:endParaRPr lang="en-GB" sz="2000" dirty="0">
              <a:solidFill>
                <a:srgbClr val="FF0000"/>
              </a:solidFill>
            </a:endParaRPr>
          </a:p>
        </p:txBody>
      </p:sp>
      <p:sp>
        <p:nvSpPr>
          <p:cNvPr id="17" name="Rectangle 16"/>
          <p:cNvSpPr/>
          <p:nvPr/>
        </p:nvSpPr>
        <p:spPr>
          <a:xfrm>
            <a:off x="5907655" y="6030185"/>
            <a:ext cx="1368152" cy="646331"/>
          </a:xfrm>
          <a:prstGeom prst="rect">
            <a:avLst/>
          </a:prstGeom>
          <a:solidFill>
            <a:schemeClr val="bg1"/>
          </a:solidFill>
        </p:spPr>
        <p:txBody>
          <a:bodyPr wrap="square">
            <a:spAutoFit/>
          </a:bodyPr>
          <a:lstStyle/>
          <a:p>
            <a:r>
              <a:rPr lang="en-GB" b="1" dirty="0">
                <a:latin typeface="Arial Narrow" panose="020B0606020202030204" pitchFamily="34" charset="0"/>
              </a:rPr>
              <a:t>STRONGLY DISAGREE</a:t>
            </a:r>
          </a:p>
        </p:txBody>
      </p:sp>
      <p:sp>
        <p:nvSpPr>
          <p:cNvPr id="18" name="Rectangle 17"/>
          <p:cNvSpPr/>
          <p:nvPr/>
        </p:nvSpPr>
        <p:spPr>
          <a:xfrm rot="5400000">
            <a:off x="9390144" y="1356071"/>
            <a:ext cx="900544" cy="369332"/>
          </a:xfrm>
          <a:prstGeom prst="rect">
            <a:avLst/>
          </a:prstGeom>
          <a:solidFill>
            <a:schemeClr val="bg1"/>
          </a:solidFill>
        </p:spPr>
        <p:txBody>
          <a:bodyPr wrap="square">
            <a:spAutoFit/>
          </a:bodyPr>
          <a:lstStyle/>
          <a:p>
            <a:pPr algn="ctr"/>
            <a:r>
              <a:rPr lang="en-GB" b="1" dirty="0">
                <a:latin typeface="Arial Narrow" panose="020B0606020202030204" pitchFamily="34" charset="0"/>
              </a:rPr>
              <a:t>AGREE</a:t>
            </a:r>
          </a:p>
        </p:txBody>
      </p:sp>
      <p:sp>
        <p:nvSpPr>
          <p:cNvPr id="2" name="TextBox 1">
            <a:extLst>
              <a:ext uri="{FF2B5EF4-FFF2-40B4-BE49-F238E27FC236}">
                <a16:creationId xmlns:a16="http://schemas.microsoft.com/office/drawing/2014/main" id="{67B02276-4A61-4A5D-864B-A82BF8CCC4A4}"/>
              </a:ext>
            </a:extLst>
          </p:cNvPr>
          <p:cNvSpPr txBox="1"/>
          <p:nvPr/>
        </p:nvSpPr>
        <p:spPr>
          <a:xfrm>
            <a:off x="1826507" y="274107"/>
            <a:ext cx="5684569" cy="523220"/>
          </a:xfrm>
          <a:prstGeom prst="rect">
            <a:avLst/>
          </a:prstGeom>
          <a:noFill/>
        </p:spPr>
        <p:txBody>
          <a:bodyPr wrap="none" rtlCol="0">
            <a:spAutoFit/>
          </a:bodyPr>
          <a:lstStyle/>
          <a:p>
            <a:r>
              <a:rPr lang="en-GB" sz="2800" b="1" dirty="0">
                <a:latin typeface="Modern Love Caps" panose="04070805081001020A01" pitchFamily="82" charset="0"/>
              </a:rPr>
              <a:t>HE TEACHER BELIEFS ABOUT CREATIVITY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1992313" y="333375"/>
            <a:ext cx="184150" cy="457200"/>
          </a:xfrm>
          <a:prstGeom prst="rect">
            <a:avLst/>
          </a:prstGeom>
          <a:noFill/>
          <a:ln w="9525">
            <a:noFill/>
            <a:miter lim="800000"/>
            <a:headEnd/>
            <a:tailEnd/>
          </a:ln>
        </p:spPr>
        <p:txBody>
          <a:bodyPr wrap="none">
            <a:spAutoFit/>
          </a:bodyPr>
          <a:lstStyle/>
          <a:p>
            <a:pPr algn="l"/>
            <a:endParaRPr lang="en-US" sz="2400">
              <a:cs typeface="Arial" charset="0"/>
            </a:endParaRPr>
          </a:p>
        </p:txBody>
      </p:sp>
      <p:sp>
        <p:nvSpPr>
          <p:cNvPr id="22532" name="Text Box 7"/>
          <p:cNvSpPr txBox="1">
            <a:spLocks noChangeArrowheads="1"/>
          </p:cNvSpPr>
          <p:nvPr/>
        </p:nvSpPr>
        <p:spPr bwMode="auto">
          <a:xfrm>
            <a:off x="746496" y="1124744"/>
            <a:ext cx="10699007" cy="5539978"/>
          </a:xfrm>
          <a:prstGeom prst="rect">
            <a:avLst/>
          </a:prstGeom>
          <a:noFill/>
          <a:ln w="9525">
            <a:noFill/>
            <a:miter lim="800000"/>
            <a:headEnd/>
            <a:tailEnd/>
          </a:ln>
        </p:spPr>
        <p:txBody>
          <a:bodyPr wrap="square">
            <a:spAutoFit/>
          </a:bodyPr>
          <a:lstStyle/>
          <a:p>
            <a:r>
              <a:rPr lang="en-GB" sz="2400" b="1" i="1" dirty="0"/>
              <a:t>Finding and solving complex problems </a:t>
            </a:r>
            <a:endParaRPr lang="en-GB" sz="2400" b="1" dirty="0">
              <a:latin typeface="Arial Narrow" panose="020B0606020202030204" pitchFamily="34" charset="0"/>
              <a:cs typeface="Arial" charset="0"/>
            </a:endParaRPr>
          </a:p>
          <a:p>
            <a:pPr algn="l"/>
            <a:endParaRPr lang="en-GB" sz="1200" b="1" dirty="0">
              <a:latin typeface="Arial Narrow" panose="020B0606020202030204" pitchFamily="34" charset="0"/>
              <a:cs typeface="Arial" charset="0"/>
            </a:endParaRPr>
          </a:p>
          <a:p>
            <a:pPr algn="l"/>
            <a:r>
              <a:rPr lang="en-GB" sz="2400" b="1" dirty="0">
                <a:latin typeface="Arial Narrow" panose="020B0606020202030204" pitchFamily="34" charset="0"/>
                <a:cs typeface="Arial" charset="0"/>
              </a:rPr>
              <a:t>Being imaginative and original – able to think generatively &amp; associatively</a:t>
            </a:r>
            <a:endParaRPr lang="en-GB" sz="2400" b="1" dirty="0">
              <a:solidFill>
                <a:srgbClr val="FF0000"/>
              </a:solidFill>
              <a:latin typeface="Arial Narrow" panose="020B0606020202030204" pitchFamily="34" charset="0"/>
              <a:cs typeface="Arial" charset="0"/>
            </a:endParaRPr>
          </a:p>
          <a:p>
            <a:r>
              <a:rPr lang="en-GB" sz="2400" b="1" dirty="0">
                <a:latin typeface="Arial Narrow" panose="020B0606020202030204" pitchFamily="34" charset="0"/>
                <a:cs typeface="Arial" charset="0"/>
              </a:rPr>
              <a:t>having new ideas and being able to adapt existing ideas. </a:t>
            </a:r>
          </a:p>
          <a:p>
            <a:endParaRPr lang="en-GB" sz="1200" b="1" dirty="0">
              <a:solidFill>
                <a:srgbClr val="FF0000"/>
              </a:solidFill>
              <a:latin typeface="Arial Narrow" panose="020B0606020202030204" pitchFamily="34" charset="0"/>
              <a:cs typeface="Arial" charset="0"/>
            </a:endParaRPr>
          </a:p>
          <a:p>
            <a:r>
              <a:rPr lang="en-GB" sz="2400" b="1" dirty="0">
                <a:latin typeface="Arial Narrow" panose="020B0606020202030204" pitchFamily="34" charset="0"/>
                <a:cs typeface="Arial" charset="0"/>
              </a:rPr>
              <a:t>Being curious having an enquiring disposition – being able to ‘see’ </a:t>
            </a:r>
          </a:p>
          <a:p>
            <a:endParaRPr lang="en-GB" sz="1200" b="1" dirty="0">
              <a:solidFill>
                <a:srgbClr val="FF0000"/>
              </a:solidFill>
              <a:latin typeface="Arial Narrow" panose="020B0606020202030204" pitchFamily="34" charset="0"/>
              <a:cs typeface="Arial" charset="0"/>
            </a:endParaRPr>
          </a:p>
          <a:p>
            <a:r>
              <a:rPr lang="en-GB" sz="2400" b="1" dirty="0">
                <a:latin typeface="Arial Narrow" panose="020B0606020202030204" pitchFamily="34" charset="0"/>
                <a:cs typeface="Arial" charset="0"/>
              </a:rPr>
              <a:t>Being resourceful – finding and making use of what is available</a:t>
            </a:r>
            <a:endParaRPr lang="en-GB" sz="2400" b="1" dirty="0">
              <a:solidFill>
                <a:srgbClr val="FF0000"/>
              </a:solidFill>
              <a:latin typeface="Arial Narrow" panose="020B0606020202030204" pitchFamily="34" charset="0"/>
              <a:cs typeface="Arial" charset="0"/>
            </a:endParaRPr>
          </a:p>
          <a:p>
            <a:endParaRPr lang="en-GB" sz="1200" b="1" dirty="0">
              <a:solidFill>
                <a:srgbClr val="FF0000"/>
              </a:solidFill>
              <a:latin typeface="Arial Narrow" panose="020B0606020202030204" pitchFamily="34" charset="0"/>
              <a:cs typeface="Arial" charset="0"/>
            </a:endParaRPr>
          </a:p>
          <a:p>
            <a:r>
              <a:rPr lang="en-GB" sz="2400" b="1" dirty="0">
                <a:latin typeface="Arial Narrow" panose="020B0606020202030204" pitchFamily="34" charset="0"/>
                <a:cs typeface="Arial" charset="0"/>
              </a:rPr>
              <a:t>Being able to think synthetically and relationally – </a:t>
            </a:r>
          </a:p>
          <a:p>
            <a:r>
              <a:rPr lang="en-GB" sz="2400" b="1" dirty="0">
                <a:latin typeface="Arial Narrow" panose="020B0606020202030204" pitchFamily="34" charset="0"/>
                <a:cs typeface="Arial" charset="0"/>
              </a:rPr>
              <a:t>to connect</a:t>
            </a:r>
            <a:r>
              <a:rPr lang="en-GB" sz="2400" b="1" dirty="0">
                <a:solidFill>
                  <a:srgbClr val="FF0000"/>
                </a:solidFill>
                <a:latin typeface="Arial Narrow" panose="020B0606020202030204" pitchFamily="34" charset="0"/>
                <a:cs typeface="Arial" charset="0"/>
              </a:rPr>
              <a:t>  </a:t>
            </a:r>
            <a:r>
              <a:rPr lang="en-GB" sz="2400" b="1" dirty="0">
                <a:latin typeface="Arial Narrow" panose="020B0606020202030204" pitchFamily="34" charset="0"/>
                <a:cs typeface="Arial" charset="0"/>
              </a:rPr>
              <a:t>things in novel ways and recognise patterns </a:t>
            </a:r>
          </a:p>
          <a:p>
            <a:endParaRPr lang="en-GB" sz="1200" b="1" dirty="0">
              <a:latin typeface="Arial Narrow" panose="020B0606020202030204" pitchFamily="34" charset="0"/>
              <a:cs typeface="Arial" charset="0"/>
            </a:endParaRPr>
          </a:p>
          <a:p>
            <a:r>
              <a:rPr lang="en-GB" sz="2400" b="1" dirty="0">
                <a:latin typeface="Arial Narrow" panose="020B0606020202030204" pitchFamily="34" charset="0"/>
                <a:cs typeface="Arial" charset="0"/>
              </a:rPr>
              <a:t>Being able to think critically and analytically to evaluate ideas</a:t>
            </a:r>
            <a:endParaRPr lang="en-GB" sz="2400" b="1" dirty="0">
              <a:solidFill>
                <a:srgbClr val="FF0000"/>
              </a:solidFill>
              <a:latin typeface="Arial Narrow" panose="020B0606020202030204" pitchFamily="34" charset="0"/>
              <a:cs typeface="Arial" charset="0"/>
            </a:endParaRPr>
          </a:p>
          <a:p>
            <a:endParaRPr lang="en-GB" sz="1400" b="1" dirty="0">
              <a:solidFill>
                <a:srgbClr val="FF0000"/>
              </a:solidFill>
              <a:latin typeface="Arial Narrow" panose="020B0606020202030204" pitchFamily="34" charset="0"/>
              <a:cs typeface="Arial" charset="0"/>
            </a:endParaRPr>
          </a:p>
          <a:p>
            <a:r>
              <a:rPr lang="en-GB" sz="2400" b="1" dirty="0">
                <a:latin typeface="Arial Narrow" panose="020B0606020202030204" pitchFamily="34" charset="0"/>
                <a:cs typeface="Arial" charset="0"/>
              </a:rPr>
              <a:t>Being able to communicate ideas to enable </a:t>
            </a:r>
          </a:p>
          <a:p>
            <a:r>
              <a:rPr lang="en-GB" sz="2400" b="1" dirty="0">
                <a:latin typeface="Arial Narrow" panose="020B0606020202030204" pitchFamily="34" charset="0"/>
                <a:cs typeface="Arial" charset="0"/>
              </a:rPr>
              <a:t>people</a:t>
            </a:r>
            <a:r>
              <a:rPr lang="en-GB" sz="2400" b="1" dirty="0">
                <a:solidFill>
                  <a:srgbClr val="FF0000"/>
                </a:solidFill>
                <a:latin typeface="Arial Narrow" panose="020B0606020202030204" pitchFamily="34" charset="0"/>
                <a:cs typeface="Arial" charset="0"/>
              </a:rPr>
              <a:t> </a:t>
            </a:r>
            <a:r>
              <a:rPr lang="en-GB" sz="2400" b="1" dirty="0">
                <a:latin typeface="Arial Narrow" panose="020B0606020202030204" pitchFamily="34" charset="0"/>
                <a:cs typeface="Arial" charset="0"/>
              </a:rPr>
              <a:t>to</a:t>
            </a:r>
            <a:r>
              <a:rPr lang="en-GB" sz="2400" b="1" dirty="0">
                <a:solidFill>
                  <a:srgbClr val="FF0000"/>
                </a:solidFill>
                <a:latin typeface="Arial Narrow" panose="020B0606020202030204" pitchFamily="34" charset="0"/>
                <a:cs typeface="Arial" charset="0"/>
              </a:rPr>
              <a:t> </a:t>
            </a:r>
            <a:r>
              <a:rPr lang="en-GB" sz="2400" b="1" dirty="0">
                <a:latin typeface="Arial Narrow" panose="020B0606020202030204" pitchFamily="34" charset="0"/>
                <a:cs typeface="Arial" charset="0"/>
              </a:rPr>
              <a:t>understand and see things differently</a:t>
            </a:r>
            <a:endParaRPr lang="en-US" sz="2400" b="1" dirty="0">
              <a:latin typeface="Arial Narrow" panose="020B0606020202030204" pitchFamily="34" charset="0"/>
              <a:cs typeface="Arial" charset="0"/>
            </a:endParaRPr>
          </a:p>
          <a:p>
            <a:endParaRPr lang="en-US" sz="2000" b="1" dirty="0">
              <a:solidFill>
                <a:srgbClr val="FF0000"/>
              </a:solidFill>
              <a:cs typeface="Arial" charset="0"/>
            </a:endParaRPr>
          </a:p>
          <a:p>
            <a:endParaRPr lang="en-US" sz="2000" b="1" dirty="0">
              <a:solidFill>
                <a:srgbClr val="FF0000"/>
              </a:solidFill>
              <a:latin typeface="Arial Narrow" panose="020B0606020202030204" pitchFamily="34" charset="0"/>
              <a:cs typeface="Arial" charset="0"/>
            </a:endParaRPr>
          </a:p>
        </p:txBody>
      </p:sp>
      <p:pic>
        <p:nvPicPr>
          <p:cNvPr id="13" name="Picture 2" descr="C:\Users\norman\Pictures\book creativity.jpg"/>
          <p:cNvPicPr>
            <a:picLocks noChangeAspect="1" noChangeArrowheads="1"/>
          </p:cNvPicPr>
          <p:nvPr/>
        </p:nvPicPr>
        <p:blipFill>
          <a:blip r:embed="rId3" cstate="print"/>
          <a:srcRect/>
          <a:stretch>
            <a:fillRect/>
          </a:stretch>
        </p:blipFill>
        <p:spPr bwMode="auto">
          <a:xfrm>
            <a:off x="9048328" y="2636912"/>
            <a:ext cx="2517643" cy="3439491"/>
          </a:xfrm>
          <a:prstGeom prst="rect">
            <a:avLst/>
          </a:prstGeom>
          <a:noFill/>
          <a:ln w="25400">
            <a:solidFill>
              <a:schemeClr val="tx1"/>
            </a:solidFill>
          </a:ln>
        </p:spPr>
      </p:pic>
      <p:sp>
        <p:nvSpPr>
          <p:cNvPr id="7" name="TextBox 6">
            <a:extLst>
              <a:ext uri="{FF2B5EF4-FFF2-40B4-BE49-F238E27FC236}">
                <a16:creationId xmlns:a16="http://schemas.microsoft.com/office/drawing/2014/main" id="{D53762B3-9FB4-4A72-A0FE-89A0000581D5}"/>
              </a:ext>
            </a:extLst>
          </p:cNvPr>
          <p:cNvSpPr txBox="1"/>
          <p:nvPr/>
        </p:nvSpPr>
        <p:spPr>
          <a:xfrm>
            <a:off x="1654719" y="402702"/>
            <a:ext cx="8882560" cy="584775"/>
          </a:xfrm>
          <a:prstGeom prst="rect">
            <a:avLst/>
          </a:prstGeom>
          <a:noFill/>
        </p:spPr>
        <p:txBody>
          <a:bodyPr wrap="none" rtlCol="0">
            <a:spAutoFit/>
          </a:bodyPr>
          <a:lstStyle/>
          <a:p>
            <a:r>
              <a:rPr lang="en-GB" sz="3200" dirty="0">
                <a:latin typeface="Modern Love Caps" panose="04070805081001020A01" pitchFamily="82" charset="0"/>
              </a:rPr>
              <a:t>What does creativity mean in the academic disciplines?</a:t>
            </a:r>
          </a:p>
        </p:txBody>
      </p:sp>
      <p:sp>
        <p:nvSpPr>
          <p:cNvPr id="9" name="Text Box 6">
            <a:extLst>
              <a:ext uri="{FF2B5EF4-FFF2-40B4-BE49-F238E27FC236}">
                <a16:creationId xmlns:a16="http://schemas.microsoft.com/office/drawing/2014/main" id="{06F7D0B6-0780-487B-B3D1-283F0FB92DA4}"/>
              </a:ext>
            </a:extLst>
          </p:cNvPr>
          <p:cNvSpPr txBox="1">
            <a:spLocks noChangeArrowheads="1"/>
          </p:cNvSpPr>
          <p:nvPr/>
        </p:nvSpPr>
        <p:spPr bwMode="auto">
          <a:xfrm>
            <a:off x="9048328" y="2721114"/>
            <a:ext cx="4506320" cy="707886"/>
          </a:xfrm>
          <a:prstGeom prst="rect">
            <a:avLst/>
          </a:prstGeom>
          <a:noFill/>
          <a:ln w="9525">
            <a:noFill/>
            <a:miter lim="800000"/>
            <a:headEnd/>
            <a:tailEnd/>
          </a:ln>
        </p:spPr>
        <p:txBody>
          <a:bodyPr wrap="square">
            <a:spAutoFit/>
          </a:bodyPr>
          <a:lstStyle/>
          <a:p>
            <a:pPr algn="l"/>
            <a:r>
              <a:rPr lang="en-GB" sz="2000" b="1" dirty="0">
                <a:solidFill>
                  <a:schemeClr val="bg1"/>
                </a:solidFill>
                <a:latin typeface="Arial Narrow" panose="020B0606020202030204" pitchFamily="34" charset="0"/>
                <a:cs typeface="Arial" charset="0"/>
              </a:rPr>
              <a:t> Survey of 8 disciplines</a:t>
            </a:r>
          </a:p>
          <a:p>
            <a:pPr algn="l"/>
            <a:r>
              <a:rPr lang="en-GB" sz="2000" b="1" dirty="0">
                <a:solidFill>
                  <a:schemeClr val="bg1"/>
                </a:solidFill>
                <a:latin typeface="Arial Narrow" panose="020B0606020202030204" pitchFamily="34" charset="0"/>
                <a:cs typeface="Arial" charset="0"/>
              </a:rPr>
              <a:t> </a:t>
            </a:r>
            <a:r>
              <a:rPr lang="en-GB" sz="2000" b="1" i="1" dirty="0">
                <a:solidFill>
                  <a:schemeClr val="bg1"/>
                </a:solidFill>
                <a:latin typeface="Arial Narrow" panose="020B0606020202030204" pitchFamily="34" charset="0"/>
                <a:cs typeface="Arial" charset="0"/>
              </a:rPr>
              <a:t>(Jackson &amp; Shaw 2006)</a:t>
            </a:r>
            <a:endParaRPr lang="en-US" sz="2000" b="1" i="1" dirty="0">
              <a:solidFill>
                <a:schemeClr val="bg1"/>
              </a:solidFill>
              <a:latin typeface="Arial Narrow" panose="020B0606020202030204" pitchFamily="34"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10CEDA-0AEC-4208-B9FA-53D1F19059A6}"/>
              </a:ext>
            </a:extLst>
          </p:cNvPr>
          <p:cNvSpPr/>
          <p:nvPr/>
        </p:nvSpPr>
        <p:spPr>
          <a:xfrm>
            <a:off x="407368" y="4077072"/>
            <a:ext cx="11712624" cy="2123658"/>
          </a:xfrm>
          <a:prstGeom prst="rect">
            <a:avLst/>
          </a:prstGeom>
        </p:spPr>
        <p:txBody>
          <a:bodyPr wrap="square">
            <a:spAutoFit/>
          </a:bodyPr>
          <a:lstStyle/>
          <a:p>
            <a:r>
              <a:rPr lang="en-GB" sz="2800" b="1" dirty="0">
                <a:latin typeface="Arial Narrow" panose="020B0606020202030204" pitchFamily="34" charset="0"/>
                <a:ea typeface="Times New Roman" panose="02020603050405020304" pitchFamily="18" charset="0"/>
                <a:cs typeface="Arial" panose="020B0604020202020204" pitchFamily="34" charset="0"/>
              </a:rPr>
              <a:t>Creativity is a phenomenon whereby something new and valuable is formed </a:t>
            </a:r>
            <a:r>
              <a:rPr lang="en-GB" sz="2800" dirty="0">
                <a:latin typeface="Arial Narrow" panose="020B0606020202030204" pitchFamily="34" charset="0"/>
                <a:ea typeface="Times New Roman" panose="02020603050405020304" pitchFamily="18" charset="0"/>
                <a:cs typeface="Arial" panose="020B0604020202020204" pitchFamily="34" charset="0"/>
              </a:rPr>
              <a:t>(</a:t>
            </a:r>
            <a:r>
              <a:rPr lang="en-GB" sz="2800" i="1" dirty="0">
                <a:latin typeface="Arial Narrow" panose="020B0606020202030204" pitchFamily="34" charset="0"/>
                <a:ea typeface="Times New Roman" panose="02020603050405020304" pitchFamily="18" charset="0"/>
                <a:cs typeface="Arial" panose="020B0604020202020204" pitchFamily="34" charset="0"/>
              </a:rPr>
              <a:t>Latin </a:t>
            </a:r>
            <a:r>
              <a:rPr lang="en-GB" sz="2800" i="1" dirty="0" err="1">
                <a:latin typeface="Arial Narrow" panose="020B0606020202030204" pitchFamily="34" charset="0"/>
                <a:ea typeface="Times New Roman" panose="02020603050405020304" pitchFamily="18" charset="0"/>
                <a:cs typeface="Arial" panose="020B0604020202020204" pitchFamily="34" charset="0"/>
              </a:rPr>
              <a:t>creō</a:t>
            </a:r>
            <a:r>
              <a:rPr lang="en-GB" sz="2800" i="1" dirty="0">
                <a:latin typeface="Arial Narrow" panose="020B0606020202030204" pitchFamily="34" charset="0"/>
                <a:ea typeface="Times New Roman" panose="02020603050405020304" pitchFamily="18" charset="0"/>
                <a:cs typeface="Arial" panose="020B0604020202020204" pitchFamily="34" charset="0"/>
              </a:rPr>
              <a:t> "to create, make").</a:t>
            </a:r>
            <a:r>
              <a:rPr lang="en-GB" sz="2800" dirty="0">
                <a:latin typeface="Arial Narrow" panose="020B0606020202030204" pitchFamily="34" charset="0"/>
                <a:ea typeface="Times New Roman" panose="02020603050405020304" pitchFamily="18" charset="0"/>
                <a:cs typeface="Arial" panose="020B0604020202020204" pitchFamily="34" charset="0"/>
              </a:rPr>
              <a:t>(Wikipedia). </a:t>
            </a:r>
          </a:p>
          <a:p>
            <a:endParaRPr lang="en-GB" sz="2000" dirty="0">
              <a:latin typeface="Arial Narrow" panose="020B0606020202030204" pitchFamily="34" charset="0"/>
              <a:ea typeface="Times New Roman" panose="02020603050405020304" pitchFamily="18" charset="0"/>
              <a:cs typeface="Arial" panose="020B0604020202020204" pitchFamily="34" charset="0"/>
            </a:endParaRPr>
          </a:p>
          <a:p>
            <a:r>
              <a:rPr lang="en-GB" sz="2800" i="1" dirty="0">
                <a:latin typeface="Arial Narrow" panose="020B0606020202030204" pitchFamily="34" charset="0"/>
                <a:ea typeface="Times New Roman" panose="02020603050405020304" pitchFamily="18" charset="0"/>
                <a:cs typeface="Arial" panose="020B0604020202020204" pitchFamily="34" charset="0"/>
              </a:rPr>
              <a:t>The [something new] may be intangible (such as an idea, scientific theory, musical composition or joke) or a physical object (such as an invention, literary work or painting).</a:t>
            </a:r>
          </a:p>
        </p:txBody>
      </p:sp>
      <p:sp>
        <p:nvSpPr>
          <p:cNvPr id="7" name="Rectangle 6">
            <a:extLst>
              <a:ext uri="{FF2B5EF4-FFF2-40B4-BE49-F238E27FC236}">
                <a16:creationId xmlns:a16="http://schemas.microsoft.com/office/drawing/2014/main" id="{0DC3EAE9-CC72-4F03-AD4A-3075E73B0364}"/>
              </a:ext>
            </a:extLst>
          </p:cNvPr>
          <p:cNvSpPr/>
          <p:nvPr/>
        </p:nvSpPr>
        <p:spPr>
          <a:xfrm>
            <a:off x="407368" y="1124744"/>
            <a:ext cx="11017224" cy="2554545"/>
          </a:xfrm>
          <a:prstGeom prst="rect">
            <a:avLst/>
          </a:prstGeom>
        </p:spPr>
        <p:txBody>
          <a:bodyPr wrap="square">
            <a:spAutoFit/>
          </a:bodyPr>
          <a:lstStyle/>
          <a:p>
            <a:r>
              <a:rPr lang="en-US" sz="2800" dirty="0">
                <a:latin typeface="Arial Narrow" panose="020B0606020202030204" pitchFamily="34" charset="0"/>
              </a:rPr>
              <a:t>In psychology the “standard </a:t>
            </a:r>
            <a:r>
              <a:rPr lang="en-US" sz="2800" i="1" dirty="0">
                <a:latin typeface="Arial Narrow" panose="020B0606020202030204" pitchFamily="34" charset="0"/>
              </a:rPr>
              <a:t>consensual</a:t>
            </a:r>
            <a:r>
              <a:rPr lang="en-US" sz="2800" dirty="0">
                <a:latin typeface="Arial Narrow" panose="020B0606020202030204" pitchFamily="34" charset="0"/>
              </a:rPr>
              <a:t> definition” of creativity consists of “</a:t>
            </a:r>
            <a:r>
              <a:rPr lang="en-US" sz="2800" b="1" dirty="0">
                <a:latin typeface="Arial Narrow" panose="020B0606020202030204" pitchFamily="34" charset="0"/>
              </a:rPr>
              <a:t>effectiveness and originality</a:t>
            </a:r>
            <a:r>
              <a:rPr lang="en-US" sz="2800" dirty="0">
                <a:latin typeface="Arial Narrow" panose="020B0606020202030204" pitchFamily="34" charset="0"/>
              </a:rPr>
              <a:t>.” </a:t>
            </a:r>
            <a:r>
              <a:rPr lang="en-GB" sz="2800" dirty="0">
                <a:latin typeface="Arial Narrow" panose="020B0606020202030204" pitchFamily="34" charset="0"/>
                <a:ea typeface="Times New Roman" panose="02020603050405020304" pitchFamily="18" charset="0"/>
              </a:rPr>
              <a:t>(Runco and Jaeger 2012). </a:t>
            </a:r>
            <a:endParaRPr lang="en-US" sz="2800" dirty="0">
              <a:latin typeface="Arial Narrow" panose="020B0606020202030204" pitchFamily="34" charset="0"/>
            </a:endParaRPr>
          </a:p>
          <a:p>
            <a:endParaRPr lang="en-US" sz="2000" dirty="0">
              <a:latin typeface="Arial Narrow" panose="020B0606020202030204" pitchFamily="34" charset="0"/>
            </a:endParaRPr>
          </a:p>
          <a:p>
            <a:r>
              <a:rPr lang="en-US" sz="2800" dirty="0">
                <a:latin typeface="Arial Narrow" panose="020B0606020202030204" pitchFamily="34" charset="0"/>
              </a:rPr>
              <a:t>[But there are] two ambiguities. Firstly, the definition leaves open the choice of the </a:t>
            </a:r>
            <a:r>
              <a:rPr lang="en-US" sz="2800" b="1" dirty="0">
                <a:latin typeface="Arial Narrow" panose="020B0606020202030204" pitchFamily="34" charset="0"/>
              </a:rPr>
              <a:t>context </a:t>
            </a:r>
            <a:r>
              <a:rPr lang="en-US" sz="2800" dirty="0">
                <a:latin typeface="Arial Narrow" panose="020B0606020202030204" pitchFamily="34" charset="0"/>
              </a:rPr>
              <a:t>and </a:t>
            </a:r>
            <a:r>
              <a:rPr lang="en-US" sz="2800" b="1" dirty="0">
                <a:latin typeface="Arial Narrow" panose="020B0606020202030204" pitchFamily="34" charset="0"/>
              </a:rPr>
              <a:t>norms</a:t>
            </a:r>
            <a:r>
              <a:rPr lang="en-US" sz="2800" dirty="0">
                <a:latin typeface="Arial Narrow" panose="020B0606020202030204" pitchFamily="34" charset="0"/>
              </a:rPr>
              <a:t> against which to measure originality and effectiveness. Secondly, it does not discuss the possible role of a subjective judge</a:t>
            </a:r>
            <a:r>
              <a:rPr lang="en-US" sz="2800" i="1" dirty="0">
                <a:latin typeface="Arial Narrow" panose="020B0606020202030204" pitchFamily="34" charset="0"/>
              </a:rPr>
              <a:t> </a:t>
            </a:r>
            <a:r>
              <a:rPr lang="en-US" sz="2800" dirty="0">
                <a:latin typeface="Arial Narrow" panose="020B0606020202030204" pitchFamily="34" charset="0"/>
              </a:rPr>
              <a:t>(Colin 2019).</a:t>
            </a:r>
          </a:p>
        </p:txBody>
      </p:sp>
      <p:sp>
        <p:nvSpPr>
          <p:cNvPr id="3" name="TextBox 2">
            <a:extLst>
              <a:ext uri="{FF2B5EF4-FFF2-40B4-BE49-F238E27FC236}">
                <a16:creationId xmlns:a16="http://schemas.microsoft.com/office/drawing/2014/main" id="{4B19EBAC-112F-4733-831E-D9F5E1152C1E}"/>
              </a:ext>
            </a:extLst>
          </p:cNvPr>
          <p:cNvSpPr txBox="1"/>
          <p:nvPr/>
        </p:nvSpPr>
        <p:spPr>
          <a:xfrm>
            <a:off x="3335048" y="235919"/>
            <a:ext cx="5089855" cy="707886"/>
          </a:xfrm>
          <a:prstGeom prst="rect">
            <a:avLst/>
          </a:prstGeom>
          <a:noFill/>
        </p:spPr>
        <p:txBody>
          <a:bodyPr wrap="none" rtlCol="0">
            <a:spAutoFit/>
          </a:bodyPr>
          <a:lstStyle/>
          <a:p>
            <a:r>
              <a:rPr lang="en-GB" sz="4000" dirty="0">
                <a:latin typeface="Modern Love Caps" panose="04070805081001020A01" pitchFamily="82" charset="0"/>
              </a:rPr>
              <a:t>Creativity as originality</a:t>
            </a:r>
          </a:p>
        </p:txBody>
      </p:sp>
    </p:spTree>
    <p:extLst>
      <p:ext uri="{BB962C8B-B14F-4D97-AF65-F5344CB8AC3E}">
        <p14:creationId xmlns:p14="http://schemas.microsoft.com/office/powerpoint/2010/main" val="126002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7283" name="Rectangle 6"/>
          <p:cNvSpPr>
            <a:spLocks noChangeArrowheads="1"/>
          </p:cNvSpPr>
          <p:nvPr/>
        </p:nvSpPr>
        <p:spPr bwMode="auto">
          <a:xfrm>
            <a:off x="2433683" y="877047"/>
            <a:ext cx="8965278" cy="1384995"/>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sz="2800" dirty="0">
                <a:solidFill>
                  <a:prstClr val="black"/>
                </a:solidFill>
                <a:latin typeface="Arial Narrow" panose="020B0606020202030204" pitchFamily="34" charset="0"/>
                <a:ea typeface="MS PGothic" pitchFamily="34" charset="-128"/>
                <a:cs typeface="Arial" pitchFamily="34" charset="0"/>
              </a:rPr>
              <a:t>'the emergence in action of a novel relational </a:t>
            </a:r>
            <a:r>
              <a:rPr lang="en-GB" sz="2800" i="1" dirty="0">
                <a:solidFill>
                  <a:prstClr val="black"/>
                </a:solidFill>
                <a:latin typeface="Arial Narrow" panose="020B0606020202030204" pitchFamily="34" charset="0"/>
                <a:ea typeface="MS PGothic" pitchFamily="34" charset="-128"/>
                <a:cs typeface="Arial" pitchFamily="34" charset="0"/>
              </a:rPr>
              <a:t>product</a:t>
            </a:r>
            <a:r>
              <a:rPr lang="en-GB" sz="2800" dirty="0">
                <a:solidFill>
                  <a:prstClr val="black"/>
                </a:solidFill>
                <a:latin typeface="Arial Narrow" panose="020B0606020202030204" pitchFamily="34" charset="0"/>
                <a:ea typeface="MS PGothic" pitchFamily="34" charset="-128"/>
                <a:cs typeface="Arial" pitchFamily="34" charset="0"/>
              </a:rPr>
              <a:t> growing out of the uniqueness of the individual on the one hand, and the materials, events, people, or circumstances of [their] life’ </a:t>
            </a:r>
            <a:r>
              <a:rPr lang="en-GB" sz="2800" i="1" dirty="0">
                <a:solidFill>
                  <a:prstClr val="black"/>
                </a:solidFill>
                <a:latin typeface="Arial Narrow" panose="020B0606020202030204" pitchFamily="34" charset="0"/>
                <a:ea typeface="MS PGothic" pitchFamily="34" charset="-128"/>
                <a:cs typeface="Arial" pitchFamily="34" charset="0"/>
              </a:rPr>
              <a:t>Carl Rogers (1960)</a:t>
            </a:r>
          </a:p>
        </p:txBody>
      </p:sp>
      <p:sp>
        <p:nvSpPr>
          <p:cNvPr id="97284" name="TextBox 6"/>
          <p:cNvSpPr txBox="1">
            <a:spLocks noChangeArrowheads="1"/>
          </p:cNvSpPr>
          <p:nvPr/>
        </p:nvSpPr>
        <p:spPr bwMode="auto">
          <a:xfrm>
            <a:off x="2431249" y="2397187"/>
            <a:ext cx="9181302" cy="830997"/>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sz="2400" i="1" dirty="0">
                <a:solidFill>
                  <a:prstClr val="black"/>
                </a:solidFill>
                <a:latin typeface="Arial Narrow" panose="020B0606020202030204" pitchFamily="34" charset="0"/>
                <a:ea typeface="MS PGothic" pitchFamily="34" charset="-128"/>
                <a:cs typeface="Arial" pitchFamily="34" charset="0"/>
              </a:rPr>
              <a:t>product =  ideas, material or virtual objects, practices, performances, relationships, processes, learning and more……</a:t>
            </a:r>
          </a:p>
        </p:txBody>
      </p:sp>
      <p:sp>
        <p:nvSpPr>
          <p:cNvPr id="5" name="TextBox 4">
            <a:extLst>
              <a:ext uri="{FF2B5EF4-FFF2-40B4-BE49-F238E27FC236}">
                <a16:creationId xmlns:a16="http://schemas.microsoft.com/office/drawing/2014/main" id="{BA1D754F-F58F-41EC-AFAF-AAC4D3EC53FF}"/>
              </a:ext>
            </a:extLst>
          </p:cNvPr>
          <p:cNvSpPr txBox="1"/>
          <p:nvPr/>
        </p:nvSpPr>
        <p:spPr>
          <a:xfrm>
            <a:off x="983432" y="5647371"/>
            <a:ext cx="9658413" cy="954107"/>
          </a:xfrm>
          <a:prstGeom prst="rect">
            <a:avLst/>
          </a:prstGeom>
          <a:noFill/>
        </p:spPr>
        <p:txBody>
          <a:bodyPr wrap="none" rtlCol="0">
            <a:spAutoFit/>
          </a:bodyPr>
          <a:lstStyle/>
          <a:p>
            <a:r>
              <a:rPr lang="en-US" sz="2800" dirty="0">
                <a:latin typeface="Arial Narrow" panose="020B0606020202030204" pitchFamily="34" charset="0"/>
              </a:rPr>
              <a:t>           MEANINGS OF CREATIVITY ARE GENERATED IN SITU </a:t>
            </a:r>
          </a:p>
          <a:p>
            <a:r>
              <a:rPr lang="en-US" sz="2800" dirty="0">
                <a:latin typeface="Arial Narrow" panose="020B0606020202030204" pitchFamily="34" charset="0"/>
              </a:rPr>
              <a:t> situations provide contexts, cultural norms and subjective users &amp; judges</a:t>
            </a:r>
          </a:p>
        </p:txBody>
      </p:sp>
      <p:sp>
        <p:nvSpPr>
          <p:cNvPr id="4" name="TextBox 3">
            <a:extLst>
              <a:ext uri="{FF2B5EF4-FFF2-40B4-BE49-F238E27FC236}">
                <a16:creationId xmlns:a16="http://schemas.microsoft.com/office/drawing/2014/main" id="{D6A14840-B55B-427D-96E2-6EFB2798CB61}"/>
              </a:ext>
            </a:extLst>
          </p:cNvPr>
          <p:cNvSpPr txBox="1"/>
          <p:nvPr/>
        </p:nvSpPr>
        <p:spPr>
          <a:xfrm>
            <a:off x="1322096" y="161098"/>
            <a:ext cx="9547807" cy="646331"/>
          </a:xfrm>
          <a:prstGeom prst="rect">
            <a:avLst/>
          </a:prstGeom>
          <a:noFill/>
        </p:spPr>
        <p:txBody>
          <a:bodyPr wrap="none" rtlCol="0">
            <a:spAutoFit/>
          </a:bodyPr>
          <a:lstStyle/>
          <a:p>
            <a:r>
              <a:rPr lang="en-GB" sz="3600" dirty="0">
                <a:latin typeface="Modern Love Caps" panose="04070805081001020A01" pitchFamily="82" charset="0"/>
              </a:rPr>
              <a:t>Creativity as transformation of what already exists</a:t>
            </a:r>
          </a:p>
        </p:txBody>
      </p:sp>
      <p:pic>
        <p:nvPicPr>
          <p:cNvPr id="3" name="Picture 2">
            <a:extLst>
              <a:ext uri="{FF2B5EF4-FFF2-40B4-BE49-F238E27FC236}">
                <a16:creationId xmlns:a16="http://schemas.microsoft.com/office/drawing/2014/main" id="{5EACB589-0AD3-7DEF-904D-CCDB76F3E205}"/>
              </a:ext>
            </a:extLst>
          </p:cNvPr>
          <p:cNvPicPr>
            <a:picLocks noChangeAspect="1"/>
          </p:cNvPicPr>
          <p:nvPr/>
        </p:nvPicPr>
        <p:blipFill>
          <a:blip r:embed="rId4"/>
          <a:stretch>
            <a:fillRect/>
          </a:stretch>
        </p:blipFill>
        <p:spPr>
          <a:xfrm>
            <a:off x="1188767" y="3356181"/>
            <a:ext cx="9814463" cy="2151158"/>
          </a:xfrm>
          <a:prstGeom prst="rect">
            <a:avLst/>
          </a:prstGeom>
        </p:spPr>
      </p:pic>
      <p:pic>
        <p:nvPicPr>
          <p:cNvPr id="7" name="Picture 6">
            <a:extLst>
              <a:ext uri="{FF2B5EF4-FFF2-40B4-BE49-F238E27FC236}">
                <a16:creationId xmlns:a16="http://schemas.microsoft.com/office/drawing/2014/main" id="{566F2D5E-6D2D-FE9F-174E-17DD385E3C5D}"/>
              </a:ext>
            </a:extLst>
          </p:cNvPr>
          <p:cNvPicPr>
            <a:picLocks noChangeAspect="1"/>
          </p:cNvPicPr>
          <p:nvPr/>
        </p:nvPicPr>
        <p:blipFill>
          <a:blip r:embed="rId5"/>
          <a:stretch>
            <a:fillRect/>
          </a:stretch>
        </p:blipFill>
        <p:spPr>
          <a:xfrm>
            <a:off x="818461" y="1055465"/>
            <a:ext cx="1402113" cy="1692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00888F-6F95-5FE0-1C9F-DD475E326B56}"/>
              </a:ext>
            </a:extLst>
          </p:cNvPr>
          <p:cNvSpPr txBox="1"/>
          <p:nvPr/>
        </p:nvSpPr>
        <p:spPr>
          <a:xfrm>
            <a:off x="3106427" y="2132856"/>
            <a:ext cx="7780590" cy="2677656"/>
          </a:xfrm>
          <a:prstGeom prst="rect">
            <a:avLst/>
          </a:prstGeom>
          <a:noFill/>
        </p:spPr>
        <p:txBody>
          <a:bodyPr wrap="square">
            <a:spAutoFit/>
          </a:bodyPr>
          <a:lstStyle/>
          <a:p>
            <a:r>
              <a:rPr lang="en-GB" sz="2800" dirty="0">
                <a:latin typeface="Arial Narrow" panose="020B0606020202030204" pitchFamily="34" charset="0"/>
                <a:ea typeface="Times New Roman" panose="02020603050405020304" pitchFamily="18" charset="0"/>
              </a:rPr>
              <a:t>“Creativity is the process through which we take elements of ourselves and the world around us and transform them into something new….In the process we transform the world and ourselves” </a:t>
            </a:r>
          </a:p>
          <a:p>
            <a:endParaRPr lang="en-GB" sz="2800" dirty="0">
              <a:latin typeface="Arial Narrow" panose="020B0606020202030204" pitchFamily="34" charset="0"/>
              <a:ea typeface="Times New Roman" panose="02020603050405020304" pitchFamily="18" charset="0"/>
            </a:endParaRPr>
          </a:p>
          <a:p>
            <a:r>
              <a:rPr lang="en-GB" sz="2800" dirty="0">
                <a:latin typeface="Arial Narrow" panose="020B0606020202030204" pitchFamily="34" charset="0"/>
                <a:ea typeface="Times New Roman" panose="02020603050405020304" pitchFamily="18" charset="0"/>
              </a:rPr>
              <a:t>(Adapted from </a:t>
            </a:r>
            <a:r>
              <a:rPr lang="en-GB" sz="2800" dirty="0" err="1">
                <a:latin typeface="Arial Narrow" panose="020B0606020202030204" pitchFamily="34" charset="0"/>
                <a:ea typeface="Times New Roman" panose="02020603050405020304" pitchFamily="18" charset="0"/>
              </a:rPr>
              <a:t>Bennick</a:t>
            </a:r>
            <a:r>
              <a:rPr lang="en-GB" sz="2800" dirty="0">
                <a:latin typeface="Arial Narrow" panose="020B0606020202030204" pitchFamily="34" charset="0"/>
                <a:ea typeface="Times New Roman" panose="02020603050405020304" pitchFamily="18" charset="0"/>
              </a:rPr>
              <a:t>, 2009, TEDx Puget Sound). </a:t>
            </a:r>
            <a:endParaRPr lang="en-GB" sz="2800" dirty="0">
              <a:latin typeface="Arial Narrow" panose="020B0606020202030204" pitchFamily="34" charset="0"/>
            </a:endParaRPr>
          </a:p>
        </p:txBody>
      </p:sp>
      <p:sp>
        <p:nvSpPr>
          <p:cNvPr id="4" name="TextBox 3">
            <a:extLst>
              <a:ext uri="{FF2B5EF4-FFF2-40B4-BE49-F238E27FC236}">
                <a16:creationId xmlns:a16="http://schemas.microsoft.com/office/drawing/2014/main" id="{B3B11F5C-C6A5-72B3-A691-165E80AA340E}"/>
              </a:ext>
            </a:extLst>
          </p:cNvPr>
          <p:cNvSpPr txBox="1"/>
          <p:nvPr/>
        </p:nvSpPr>
        <p:spPr>
          <a:xfrm>
            <a:off x="2974024" y="599776"/>
            <a:ext cx="5918608" cy="1200329"/>
          </a:xfrm>
          <a:prstGeom prst="rect">
            <a:avLst/>
          </a:prstGeom>
          <a:noFill/>
        </p:spPr>
        <p:txBody>
          <a:bodyPr wrap="none" rtlCol="0">
            <a:spAutoFit/>
          </a:bodyPr>
          <a:lstStyle/>
          <a:p>
            <a:pPr algn="ctr"/>
            <a:r>
              <a:rPr lang="en-GB" sz="3600" dirty="0">
                <a:latin typeface="Modern Love Caps" panose="04070805081001020A01" pitchFamily="82" charset="0"/>
              </a:rPr>
              <a:t>Creativity as a process of </a:t>
            </a:r>
          </a:p>
          <a:p>
            <a:pPr algn="ctr"/>
            <a:r>
              <a:rPr lang="en-GB" sz="3600" dirty="0">
                <a:latin typeface="Modern Love Caps" panose="04070805081001020A01" pitchFamily="82" charset="0"/>
              </a:rPr>
              <a:t>transformation &amp; regeneration</a:t>
            </a:r>
          </a:p>
        </p:txBody>
      </p:sp>
      <p:pic>
        <p:nvPicPr>
          <p:cNvPr id="10" name="Picture 9">
            <a:extLst>
              <a:ext uri="{FF2B5EF4-FFF2-40B4-BE49-F238E27FC236}">
                <a16:creationId xmlns:a16="http://schemas.microsoft.com/office/drawing/2014/main" id="{25103DFD-CFDF-ABC1-10D1-6B68DA4BF07C}"/>
              </a:ext>
            </a:extLst>
          </p:cNvPr>
          <p:cNvPicPr>
            <a:picLocks noChangeAspect="1"/>
          </p:cNvPicPr>
          <p:nvPr/>
        </p:nvPicPr>
        <p:blipFill>
          <a:blip r:embed="rId2"/>
          <a:stretch>
            <a:fillRect/>
          </a:stretch>
        </p:blipFill>
        <p:spPr>
          <a:xfrm>
            <a:off x="1271514" y="2097697"/>
            <a:ext cx="1653683" cy="2095682"/>
          </a:xfrm>
          <a:prstGeom prst="rect">
            <a:avLst/>
          </a:prstGeom>
        </p:spPr>
      </p:pic>
    </p:spTree>
    <p:extLst>
      <p:ext uri="{BB962C8B-B14F-4D97-AF65-F5344CB8AC3E}">
        <p14:creationId xmlns:p14="http://schemas.microsoft.com/office/powerpoint/2010/main" val="26407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C0630-2F48-44A2-9C1E-E74514AF8FE0}"/>
              </a:ext>
            </a:extLst>
          </p:cNvPr>
          <p:cNvPicPr>
            <a:picLocks noChangeAspect="1"/>
          </p:cNvPicPr>
          <p:nvPr/>
        </p:nvPicPr>
        <p:blipFill>
          <a:blip r:embed="rId3"/>
          <a:stretch>
            <a:fillRect/>
          </a:stretch>
        </p:blipFill>
        <p:spPr>
          <a:xfrm>
            <a:off x="3320118" y="1196196"/>
            <a:ext cx="1529103" cy="2024574"/>
          </a:xfrm>
          <a:prstGeom prst="rect">
            <a:avLst/>
          </a:prstGeom>
        </p:spPr>
      </p:pic>
      <p:pic>
        <p:nvPicPr>
          <p:cNvPr id="4" name="Picture 3">
            <a:extLst>
              <a:ext uri="{FF2B5EF4-FFF2-40B4-BE49-F238E27FC236}">
                <a16:creationId xmlns:a16="http://schemas.microsoft.com/office/drawing/2014/main" id="{98083FC6-CE82-4BDF-8BA5-DAD359750C38}"/>
              </a:ext>
            </a:extLst>
          </p:cNvPr>
          <p:cNvPicPr>
            <a:picLocks noChangeAspect="1"/>
          </p:cNvPicPr>
          <p:nvPr/>
        </p:nvPicPr>
        <p:blipFill>
          <a:blip r:embed="rId4"/>
          <a:stretch>
            <a:fillRect/>
          </a:stretch>
        </p:blipFill>
        <p:spPr>
          <a:xfrm>
            <a:off x="1813045" y="1196196"/>
            <a:ext cx="1485044" cy="2024574"/>
          </a:xfrm>
          <a:prstGeom prst="rect">
            <a:avLst/>
          </a:prstGeom>
        </p:spPr>
      </p:pic>
      <p:sp>
        <p:nvSpPr>
          <p:cNvPr id="5" name="TextBox 4">
            <a:extLst>
              <a:ext uri="{FF2B5EF4-FFF2-40B4-BE49-F238E27FC236}">
                <a16:creationId xmlns:a16="http://schemas.microsoft.com/office/drawing/2014/main" id="{F1DAD23D-AEA1-4B67-976F-95FBDC4CB208}"/>
              </a:ext>
            </a:extLst>
          </p:cNvPr>
          <p:cNvSpPr txBox="1"/>
          <p:nvPr/>
        </p:nvSpPr>
        <p:spPr>
          <a:xfrm>
            <a:off x="4849221" y="1211206"/>
            <a:ext cx="5054589"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4C Model of creativity</a:t>
            </a:r>
            <a:endParaRPr lang="en-US" sz="2800" b="1" dirty="0">
              <a:latin typeface="Arial Narrow" panose="020B0606020202030204" pitchFamily="34" charset="0"/>
            </a:endParaRPr>
          </a:p>
          <a:p>
            <a:r>
              <a:rPr lang="en-US" sz="2800" b="1" dirty="0">
                <a:latin typeface="Arial Narrow" panose="020B0606020202030204" pitchFamily="34" charset="0"/>
              </a:rPr>
              <a:t>James Kaufman and Ron Beghetto</a:t>
            </a:r>
          </a:p>
        </p:txBody>
      </p:sp>
      <p:sp>
        <p:nvSpPr>
          <p:cNvPr id="6" name="Rectangle 5">
            <a:extLst>
              <a:ext uri="{FF2B5EF4-FFF2-40B4-BE49-F238E27FC236}">
                <a16:creationId xmlns:a16="http://schemas.microsoft.com/office/drawing/2014/main" id="{6104247B-593D-4F49-9383-6ECBDF6FCC1A}"/>
              </a:ext>
            </a:extLst>
          </p:cNvPr>
          <p:cNvSpPr/>
          <p:nvPr/>
        </p:nvSpPr>
        <p:spPr>
          <a:xfrm>
            <a:off x="1813045" y="3406368"/>
            <a:ext cx="8552010" cy="1815882"/>
          </a:xfrm>
          <a:prstGeom prst="rect">
            <a:avLst/>
          </a:prstGeom>
        </p:spPr>
        <p:txBody>
          <a:bodyPr wrap="square">
            <a:spAutoFit/>
          </a:bodyPr>
          <a:lstStyle/>
          <a:p>
            <a:r>
              <a:rPr lang="en-US" sz="2800" b="1" dirty="0">
                <a:latin typeface="Arial Narrow" panose="020B0606020202030204" pitchFamily="34" charset="0"/>
              </a:rPr>
              <a:t>little-c creativity </a:t>
            </a:r>
            <a:r>
              <a:rPr lang="en-US" sz="2800" dirty="0">
                <a:latin typeface="Arial Narrow" panose="020B0606020202030204" pitchFamily="34" charset="0"/>
              </a:rPr>
              <a:t>- everyday creativity found in most people, </a:t>
            </a:r>
          </a:p>
          <a:p>
            <a:r>
              <a:rPr lang="en-US" sz="2800" b="1" dirty="0">
                <a:latin typeface="Arial Narrow" panose="020B0606020202030204" pitchFamily="34" charset="0"/>
              </a:rPr>
              <a:t>Big-c </a:t>
            </a:r>
            <a:r>
              <a:rPr lang="en-US" sz="2800" dirty="0">
                <a:latin typeface="Arial Narrow" panose="020B0606020202030204" pitchFamily="34" charset="0"/>
              </a:rPr>
              <a:t>eminent creativity which is reserved for the great.</a:t>
            </a:r>
          </a:p>
          <a:p>
            <a:r>
              <a:rPr lang="en-US" sz="2800" b="1" dirty="0">
                <a:latin typeface="Arial Narrow" panose="020B0606020202030204" pitchFamily="34" charset="0"/>
              </a:rPr>
              <a:t>mini-c </a:t>
            </a:r>
            <a:r>
              <a:rPr lang="en-US" sz="2800" dirty="0">
                <a:latin typeface="Arial Narrow" panose="020B0606020202030204" pitchFamily="34" charset="0"/>
              </a:rPr>
              <a:t>creativity inherent in the learning process</a:t>
            </a:r>
          </a:p>
          <a:p>
            <a:r>
              <a:rPr lang="en-US" sz="2800" b="1" dirty="0">
                <a:latin typeface="Arial Narrow" panose="020B0606020202030204" pitchFamily="34" charset="0"/>
              </a:rPr>
              <a:t>Pro-c</a:t>
            </a:r>
            <a:r>
              <a:rPr lang="en-US" sz="2800" dirty="0">
                <a:latin typeface="Arial Narrow" panose="020B0606020202030204" pitchFamily="34" charset="0"/>
              </a:rPr>
              <a:t> expertise in any domain</a:t>
            </a:r>
          </a:p>
        </p:txBody>
      </p:sp>
      <p:sp>
        <p:nvSpPr>
          <p:cNvPr id="7" name="Rectangle 140">
            <a:extLst>
              <a:ext uri="{FF2B5EF4-FFF2-40B4-BE49-F238E27FC236}">
                <a16:creationId xmlns:a16="http://schemas.microsoft.com/office/drawing/2014/main" id="{A1E1B659-C31A-4549-8F29-9AC735E7E8F2}"/>
              </a:ext>
            </a:extLst>
          </p:cNvPr>
          <p:cNvSpPr>
            <a:spLocks noChangeArrowheads="1"/>
          </p:cNvSpPr>
          <p:nvPr/>
        </p:nvSpPr>
        <p:spPr bwMode="auto">
          <a:xfrm>
            <a:off x="1819995" y="5445946"/>
            <a:ext cx="94181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GB" altLang="en-US" sz="2400" b="1" i="1" dirty="0">
                <a:solidFill>
                  <a:prstClr val="black"/>
                </a:solidFill>
                <a:latin typeface="Arial Narrow" panose="020B0606020202030204" pitchFamily="34" charset="0"/>
                <a:ea typeface="Times New Roman" panose="02020603050405020304" pitchFamily="18" charset="0"/>
              </a:rPr>
              <a:t>Kaufman, J.C. and Beghetto, R.A. (2009) </a:t>
            </a:r>
            <a:r>
              <a:rPr lang="en-GB" altLang="en-US" sz="2400" i="1" dirty="0">
                <a:solidFill>
                  <a:prstClr val="black"/>
                </a:solidFill>
                <a:latin typeface="Arial Narrow" panose="020B0606020202030204" pitchFamily="34" charset="0"/>
                <a:ea typeface="Times New Roman" panose="02020603050405020304" pitchFamily="18" charset="0"/>
              </a:rPr>
              <a:t>Beyond Big and Little:</a:t>
            </a:r>
          </a:p>
          <a:p>
            <a:pPr eaLnBrk="0" fontAlgn="base" hangingPunct="0">
              <a:spcBef>
                <a:spcPct val="0"/>
              </a:spcBef>
              <a:spcAft>
                <a:spcPct val="0"/>
              </a:spcAft>
              <a:defRPr/>
            </a:pPr>
            <a:r>
              <a:rPr lang="en-GB" altLang="en-US" sz="2400" i="1" dirty="0">
                <a:solidFill>
                  <a:prstClr val="black"/>
                </a:solidFill>
                <a:latin typeface="Arial Narrow" panose="020B0606020202030204" pitchFamily="34" charset="0"/>
                <a:ea typeface="Times New Roman" panose="02020603050405020304" pitchFamily="18" charset="0"/>
              </a:rPr>
              <a:t>The Four C Model of Creativity. Review of General Psychology 13, 1, 1-12.</a:t>
            </a:r>
            <a:endParaRPr lang="en-GB" altLang="en-US" sz="2400" dirty="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ABBC1E8A-8908-4B71-8549-C0B01F02C4F6}"/>
              </a:ext>
            </a:extLst>
          </p:cNvPr>
          <p:cNvSpPr txBox="1"/>
          <p:nvPr/>
        </p:nvSpPr>
        <p:spPr>
          <a:xfrm>
            <a:off x="2734192" y="363080"/>
            <a:ext cx="7920880" cy="584775"/>
          </a:xfrm>
          <a:prstGeom prst="rect">
            <a:avLst/>
          </a:prstGeom>
          <a:noFill/>
        </p:spPr>
        <p:txBody>
          <a:bodyPr wrap="square">
            <a:spAutoFit/>
          </a:bodyPr>
          <a:lstStyle/>
          <a:p>
            <a:r>
              <a:rPr lang="en-US" sz="3200" b="1" dirty="0">
                <a:latin typeface="Modern Love Caps" panose="04070805081001020A01" pitchFamily="82" charset="0"/>
              </a:rPr>
              <a:t>SIGNIFICANCE &amp; SCALE OF CREATIVITY </a:t>
            </a:r>
            <a:endParaRPr lang="en-GB" sz="3200" dirty="0">
              <a:latin typeface="Modern Love Caps" panose="04070805081001020A01" pitchFamily="82" charset="0"/>
            </a:endParaRPr>
          </a:p>
        </p:txBody>
      </p:sp>
    </p:spTree>
    <p:extLst>
      <p:ext uri="{BB962C8B-B14F-4D97-AF65-F5344CB8AC3E}">
        <p14:creationId xmlns:p14="http://schemas.microsoft.com/office/powerpoint/2010/main" val="274331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54D728E-5135-476C-8605-3BC51FC97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0"/>
            <a:ext cx="986509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3887248" y="1627114"/>
            <a:ext cx="4853071" cy="405625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3861848" y="4669019"/>
            <a:ext cx="1211628" cy="1013860"/>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3887248" y="3977916"/>
            <a:ext cx="2267685" cy="1717073"/>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58" name="Text Box 71">
            <a:extLst>
              <a:ext uri="{FF2B5EF4-FFF2-40B4-BE49-F238E27FC236}">
                <a16:creationId xmlns:a16="http://schemas.microsoft.com/office/drawing/2014/main" id="{C172EB7B-EBF0-4B7B-82E2-4F543CC3F382}"/>
              </a:ext>
            </a:extLst>
          </p:cNvPr>
          <p:cNvSpPr txBox="1">
            <a:spLocks noChangeArrowheads="1"/>
          </p:cNvSpPr>
          <p:nvPr/>
        </p:nvSpPr>
        <p:spPr bwMode="auto">
          <a:xfrm>
            <a:off x="2766212" y="5712293"/>
            <a:ext cx="7850058" cy="372019"/>
          </a:xfrm>
          <a:prstGeom prst="rect">
            <a:avLst/>
          </a:prstGeom>
          <a:noFill/>
          <a:ln>
            <a:noFill/>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ea typeface="Times New Roman" panose="02020603050405020304" pitchFamily="18" charset="0"/>
              </a:rPr>
              <a:t>Where the results of creativity are recognised, judged &amp; valued</a:t>
            </a:r>
          </a:p>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rPr>
              <a:t>     NORMS FOR JUDGING  &amp; VALUING CREATIVITY</a:t>
            </a:r>
            <a:endParaRPr lang="en-GB" altLang="en-US" sz="2400" dirty="0">
              <a:solidFill>
                <a:prstClr val="black"/>
              </a:solidFill>
              <a:latin typeface="Arial Narrow" panose="020B0606020202030204" pitchFamily="34" charset="0"/>
            </a:endParaRPr>
          </a:p>
          <a:p>
            <a:pPr algn="ctr" eaLnBrk="0" fontAlgn="base" hangingPunct="0">
              <a:spcBef>
                <a:spcPct val="0"/>
              </a:spcBef>
              <a:spcAft>
                <a:spcPct val="0"/>
              </a:spcAft>
              <a:defRPr/>
            </a:pPr>
            <a:endParaRPr lang="en-GB" altLang="en-US" sz="2400" dirty="0">
              <a:solidFill>
                <a:prstClr val="black"/>
              </a:solidFill>
              <a:latin typeface="Arial Narrow" panose="020B0606020202030204" pitchFamily="34" charset="0"/>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3887249" y="3181337"/>
            <a:ext cx="3119755" cy="252452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3876454" y="2359174"/>
            <a:ext cx="4029075" cy="3347331"/>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3863753" y="764704"/>
            <a:ext cx="5895975" cy="4918666"/>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cxnSp>
        <p:nvCxnSpPr>
          <p:cNvPr id="78" name="Straight Arrow Connector 77">
            <a:extLst>
              <a:ext uri="{FF2B5EF4-FFF2-40B4-BE49-F238E27FC236}">
                <a16:creationId xmlns:a16="http://schemas.microsoft.com/office/drawing/2014/main" id="{A0EA1080-B48A-479C-AB92-5B59A6B81384}"/>
              </a:ext>
            </a:extLst>
          </p:cNvPr>
          <p:cNvCxnSpPr>
            <a:cxnSpLocks/>
          </p:cNvCxnSpPr>
          <p:nvPr/>
        </p:nvCxnSpPr>
        <p:spPr>
          <a:xfrm flipV="1">
            <a:off x="4321664" y="956906"/>
            <a:ext cx="4739154" cy="3715892"/>
          </a:xfrm>
          <a:prstGeom prst="straightConnector1">
            <a:avLst/>
          </a:prstGeom>
          <a:ln w="41275">
            <a:headEnd type="triangle"/>
            <a:tailEnd type="triangle"/>
          </a:ln>
        </p:spPr>
        <p:style>
          <a:lnRef idx="1">
            <a:schemeClr val="accent4"/>
          </a:lnRef>
          <a:fillRef idx="0">
            <a:schemeClr val="accent4"/>
          </a:fillRef>
          <a:effectRef idx="0">
            <a:schemeClr val="accent4"/>
          </a:effectRef>
          <a:fontRef idx="minor">
            <a:schemeClr val="tx1"/>
          </a:fontRef>
        </p:style>
      </p:cxnSp>
      <p:sp>
        <p:nvSpPr>
          <p:cNvPr id="79" name="Text Box 100">
            <a:extLst>
              <a:ext uri="{FF2B5EF4-FFF2-40B4-BE49-F238E27FC236}">
                <a16:creationId xmlns:a16="http://schemas.microsoft.com/office/drawing/2014/main" id="{EB57CB29-AF11-4614-A2AE-4CC72E1209F2}"/>
              </a:ext>
            </a:extLst>
          </p:cNvPr>
          <p:cNvSpPr txBox="1">
            <a:spLocks noChangeArrowheads="1"/>
          </p:cNvSpPr>
          <p:nvPr/>
        </p:nvSpPr>
        <p:spPr bwMode="auto">
          <a:xfrm>
            <a:off x="2549754" y="553806"/>
            <a:ext cx="946150" cy="3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ea typeface="Times New Roman" panose="02020603050405020304" pitchFamily="18" charset="0"/>
              </a:rPr>
              <a:t>world</a:t>
            </a:r>
            <a:endParaRPr lang="en-GB" altLang="en-US" sz="2400" dirty="0">
              <a:solidFill>
                <a:prstClr val="black"/>
              </a:solidFill>
              <a:latin typeface="Arial Narrow" panose="020B0606020202030204" pitchFamily="34" charset="0"/>
            </a:endParaRPr>
          </a:p>
          <a:p>
            <a:pPr eaLnBrk="0" fontAlgn="base" hangingPunct="0">
              <a:spcBef>
                <a:spcPct val="0"/>
              </a:spcBef>
              <a:spcAft>
                <a:spcPct val="0"/>
              </a:spcAft>
              <a:defRPr/>
            </a:pPr>
            <a:endParaRPr lang="en-GB" altLang="en-US" sz="2400" dirty="0">
              <a:solidFill>
                <a:prstClr val="black"/>
              </a:solidFill>
              <a:latin typeface="Arial Narrow" panose="020B0606020202030204" pitchFamily="34" charset="0"/>
            </a:endParaRPr>
          </a:p>
        </p:txBody>
      </p:sp>
      <p:sp>
        <p:nvSpPr>
          <p:cNvPr id="82" name="Rectangle 102">
            <a:extLst>
              <a:ext uri="{FF2B5EF4-FFF2-40B4-BE49-F238E27FC236}">
                <a16:creationId xmlns:a16="http://schemas.microsoft.com/office/drawing/2014/main" id="{742B4A9F-9C09-4418-AE87-0FD6ACC05BBA}"/>
              </a:ext>
            </a:extLst>
          </p:cNvPr>
          <p:cNvSpPr>
            <a:spLocks noChangeArrowheads="1"/>
          </p:cNvSpPr>
          <p:nvPr/>
        </p:nvSpPr>
        <p:spPr bwMode="auto">
          <a:xfrm>
            <a:off x="1771429" y="-7179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defRPr/>
            </a:pPr>
            <a:endParaRPr lang="en-US">
              <a:solidFill>
                <a:prstClr val="black"/>
              </a:solidFill>
              <a:latin typeface="Calibri" panose="020F0502020204030204"/>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1771429" y="-4893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defRPr/>
            </a:pPr>
            <a:endParaRPr lang="en-US">
              <a:solidFill>
                <a:prstClr val="black"/>
              </a:solidFill>
              <a:latin typeface="Calibri" panose="020F0502020204030204"/>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1771429" y="-4893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defRPr/>
            </a:pPr>
            <a:endParaRPr lang="en-US">
              <a:solidFill>
                <a:prstClr val="black"/>
              </a:solidFill>
              <a:latin typeface="Calibri" panose="020F0502020204030204"/>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1771429" y="-766302"/>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1771429" y="-627802"/>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1771429" y="-766302"/>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1771429" y="-53546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1771429" y="-904801"/>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a:solidFill>
                <a:prstClr val="black"/>
              </a:solidFill>
              <a:latin typeface="Arial" panose="020B0604020202020204" pitchFamily="34" charset="0"/>
            </a:endParaRPr>
          </a:p>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1771429" y="-53546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101" name="Text Box 74">
            <a:extLst>
              <a:ext uri="{FF2B5EF4-FFF2-40B4-BE49-F238E27FC236}">
                <a16:creationId xmlns:a16="http://schemas.microsoft.com/office/drawing/2014/main" id="{8533341E-6D05-483F-A7B4-5B190115548B}"/>
              </a:ext>
            </a:extLst>
          </p:cNvPr>
          <p:cNvSpPr txBox="1">
            <a:spLocks noChangeArrowheads="1"/>
          </p:cNvSpPr>
          <p:nvPr/>
        </p:nvSpPr>
        <p:spPr bwMode="auto">
          <a:xfrm>
            <a:off x="1942250" y="2781316"/>
            <a:ext cx="2025789" cy="830997"/>
          </a:xfrm>
          <a:prstGeom prst="rect">
            <a:avLst/>
          </a:prstGeom>
          <a:noFill/>
          <a:ln>
            <a:noFill/>
          </a:ln>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ea typeface="Times New Roman" panose="02020603050405020304" pitchFamily="18" charset="0"/>
              </a:rPr>
              <a:t>organisation/</a:t>
            </a:r>
            <a:r>
              <a:rPr lang="en-GB" altLang="en-US" sz="2400" dirty="0">
                <a:solidFill>
                  <a:prstClr val="black"/>
                </a:solidFill>
                <a:latin typeface="Arial Narrow" panose="020B0606020202030204" pitchFamily="34" charset="0"/>
              </a:rPr>
              <a:t> </a:t>
            </a:r>
            <a:r>
              <a:rPr lang="en-GB" altLang="en-US" sz="2400" dirty="0">
                <a:solidFill>
                  <a:prstClr val="black"/>
                </a:solidFill>
                <a:latin typeface="Arial Narrow" panose="020B0606020202030204" pitchFamily="34" charset="0"/>
                <a:ea typeface="Times New Roman" panose="02020603050405020304" pitchFamily="18" charset="0"/>
              </a:rPr>
              <a:t>community</a:t>
            </a:r>
            <a:endParaRPr lang="en-GB" altLang="en-US" sz="2400" dirty="0">
              <a:solidFill>
                <a:prstClr val="black"/>
              </a:solidFill>
              <a:latin typeface="Arial Narrow" panose="020B0606020202030204" pitchFamily="34" charset="0"/>
            </a:endParaRPr>
          </a:p>
        </p:txBody>
      </p:sp>
      <p:sp>
        <p:nvSpPr>
          <p:cNvPr id="102" name="Text Box 73">
            <a:extLst>
              <a:ext uri="{FF2B5EF4-FFF2-40B4-BE49-F238E27FC236}">
                <a16:creationId xmlns:a16="http://schemas.microsoft.com/office/drawing/2014/main" id="{A07C2DC8-CABF-4CBA-A084-F11E3F8984A3}"/>
              </a:ext>
            </a:extLst>
          </p:cNvPr>
          <p:cNvSpPr txBox="1">
            <a:spLocks noChangeArrowheads="1"/>
          </p:cNvSpPr>
          <p:nvPr/>
        </p:nvSpPr>
        <p:spPr bwMode="auto">
          <a:xfrm>
            <a:off x="1944631" y="3673962"/>
            <a:ext cx="2049388" cy="830997"/>
          </a:xfrm>
          <a:prstGeom prst="rect">
            <a:avLst/>
          </a:prstGeom>
          <a:noFill/>
          <a:ln>
            <a:noFill/>
          </a:ln>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ea typeface="Times New Roman" panose="02020603050405020304" pitchFamily="18" charset="0"/>
              </a:rPr>
              <a:t>family/</a:t>
            </a:r>
          </a:p>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ea typeface="Times New Roman" panose="02020603050405020304" pitchFamily="18" charset="0"/>
              </a:rPr>
              <a:t>group/team</a:t>
            </a:r>
            <a:endParaRPr lang="en-GB" altLang="en-US" sz="2400" dirty="0">
              <a:solidFill>
                <a:prstClr val="black"/>
              </a:solidFill>
              <a:latin typeface="Arial Narrow" panose="020B0606020202030204" pitchFamily="34" charset="0"/>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a:off x="2171511" y="4903569"/>
            <a:ext cx="1593905" cy="461665"/>
          </a:xfrm>
          <a:prstGeom prst="rect">
            <a:avLst/>
          </a:prstGeom>
          <a:noFill/>
          <a:ln>
            <a:noFill/>
          </a:ln>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rPr>
              <a:t>individual</a:t>
            </a:r>
            <a:endParaRPr lang="en-GB" altLang="en-US" sz="2400" dirty="0">
              <a:solidFill>
                <a:prstClr val="black"/>
              </a:solidFill>
              <a:latin typeface="Arial" panose="020B0604020202020204" pitchFamily="34" charset="0"/>
            </a:endParaRPr>
          </a:p>
        </p:txBody>
      </p:sp>
      <p:sp>
        <p:nvSpPr>
          <p:cNvPr id="104" name="Text Box 76">
            <a:extLst>
              <a:ext uri="{FF2B5EF4-FFF2-40B4-BE49-F238E27FC236}">
                <a16:creationId xmlns:a16="http://schemas.microsoft.com/office/drawing/2014/main" id="{C34E02E8-5A6D-4584-89AC-D747BEF1D55D}"/>
              </a:ext>
            </a:extLst>
          </p:cNvPr>
          <p:cNvSpPr txBox="1">
            <a:spLocks noChangeArrowheads="1"/>
          </p:cNvSpPr>
          <p:nvPr/>
        </p:nvSpPr>
        <p:spPr bwMode="auto">
          <a:xfrm>
            <a:off x="2323041" y="1364476"/>
            <a:ext cx="1536708" cy="350838"/>
          </a:xfrm>
          <a:prstGeom prst="rect">
            <a:avLst/>
          </a:prstGeom>
          <a:noFill/>
          <a:ln>
            <a:noFill/>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ea typeface="Times New Roman" panose="02020603050405020304" pitchFamily="18" charset="0"/>
              </a:rPr>
              <a:t>society</a:t>
            </a:r>
            <a:endParaRPr lang="en-GB" altLang="en-US" sz="2400" dirty="0">
              <a:solidFill>
                <a:prstClr val="black"/>
              </a:solidFill>
              <a:latin typeface="Arial Narrow" panose="020B0606020202030204" pitchFamily="34" charset="0"/>
            </a:endParaRPr>
          </a:p>
          <a:p>
            <a:pPr eaLnBrk="0" fontAlgn="base" hangingPunct="0">
              <a:spcBef>
                <a:spcPct val="0"/>
              </a:spcBef>
              <a:spcAft>
                <a:spcPct val="0"/>
              </a:spcAft>
              <a:defRPr/>
            </a:pPr>
            <a:endParaRPr lang="en-GB" altLang="en-US" sz="2400" dirty="0">
              <a:solidFill>
                <a:prstClr val="black"/>
              </a:solidFill>
              <a:latin typeface="Arial Narrow" panose="020B0606020202030204" pitchFamily="34" charset="0"/>
            </a:endParaRPr>
          </a:p>
        </p:txBody>
      </p:sp>
      <p:sp>
        <p:nvSpPr>
          <p:cNvPr id="105" name="Text Box 75">
            <a:extLst>
              <a:ext uri="{FF2B5EF4-FFF2-40B4-BE49-F238E27FC236}">
                <a16:creationId xmlns:a16="http://schemas.microsoft.com/office/drawing/2014/main" id="{576705C7-78D1-42A5-99E1-6B751FFDCB37}"/>
              </a:ext>
            </a:extLst>
          </p:cNvPr>
          <p:cNvSpPr txBox="1">
            <a:spLocks noChangeArrowheads="1"/>
          </p:cNvSpPr>
          <p:nvPr/>
        </p:nvSpPr>
        <p:spPr bwMode="auto">
          <a:xfrm>
            <a:off x="2134768" y="2109099"/>
            <a:ext cx="1824668" cy="350837"/>
          </a:xfrm>
          <a:prstGeom prst="rect">
            <a:avLst/>
          </a:prstGeom>
          <a:noFill/>
          <a:ln>
            <a:noFill/>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dirty="0">
                <a:solidFill>
                  <a:prstClr val="black"/>
                </a:solidFill>
                <a:latin typeface="Arial Narrow" panose="020B0606020202030204" pitchFamily="34" charset="0"/>
                <a:ea typeface="Times New Roman" panose="02020603050405020304" pitchFamily="18" charset="0"/>
              </a:rPr>
              <a:t>field/domain</a:t>
            </a:r>
            <a:endParaRPr lang="en-GB" altLang="en-US" sz="2400" dirty="0">
              <a:solidFill>
                <a:prstClr val="black"/>
              </a:solidFill>
              <a:latin typeface="Arial Narrow" panose="020B0606020202030204" pitchFamily="34" charset="0"/>
            </a:endParaRPr>
          </a:p>
          <a:p>
            <a:pPr eaLnBrk="0" fontAlgn="base" hangingPunct="0">
              <a:spcBef>
                <a:spcPct val="0"/>
              </a:spcBef>
              <a:spcAft>
                <a:spcPct val="0"/>
              </a:spcAft>
              <a:defRPr/>
            </a:pPr>
            <a:endParaRPr lang="en-GB" altLang="en-US" sz="2400" dirty="0">
              <a:solidFill>
                <a:prstClr val="black"/>
              </a:solidFill>
              <a:latin typeface="Arial Narrow" panose="020B0606020202030204" pitchFamily="34" charset="0"/>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3976911" y="797723"/>
            <a:ext cx="3483646" cy="892552"/>
          </a:xfrm>
          <a:prstGeom prst="rect">
            <a:avLst/>
          </a:prstGeom>
        </p:spPr>
        <p:txBody>
          <a:bodyPr wrap="none">
            <a:spAutoFit/>
          </a:bodyPr>
          <a:lstStyle/>
          <a:p>
            <a:pPr defTabSz="457200">
              <a:defRPr/>
            </a:pPr>
            <a:r>
              <a:rPr lang="en-GB" altLang="en-US" sz="2800" b="1" dirty="0">
                <a:solidFill>
                  <a:prstClr val="black"/>
                </a:solidFill>
                <a:latin typeface="Arial Narrow" panose="020B0606020202030204" pitchFamily="34" charset="0"/>
                <a:ea typeface="Times New Roman" panose="02020603050405020304" pitchFamily="18" charset="0"/>
              </a:rPr>
              <a:t>4C model of creativity </a:t>
            </a:r>
          </a:p>
          <a:p>
            <a:pPr defTabSz="457200">
              <a:defRPr/>
            </a:pPr>
            <a:r>
              <a:rPr lang="en-GB" sz="2400" b="1" dirty="0">
                <a:solidFill>
                  <a:prstClr val="black"/>
                </a:solidFill>
                <a:latin typeface="Arial Narrow" panose="020B0606020202030204" pitchFamily="34" charset="0"/>
              </a:rPr>
              <a:t>Kaufman &amp; Beghetto (2009)</a:t>
            </a:r>
            <a:endParaRPr lang="en-US" sz="2400" b="1" dirty="0">
              <a:solidFill>
                <a:prstClr val="black"/>
              </a:solidFill>
              <a:latin typeface="Calibri" panose="020F0502020204030204"/>
            </a:endParaRPr>
          </a:p>
        </p:txBody>
      </p:sp>
      <p:sp>
        <p:nvSpPr>
          <p:cNvPr id="112" name="Text Box 75">
            <a:extLst>
              <a:ext uri="{FF2B5EF4-FFF2-40B4-BE49-F238E27FC236}">
                <a16:creationId xmlns:a16="http://schemas.microsoft.com/office/drawing/2014/main" id="{88A2357C-3D2C-412E-BC74-E548981CBDE8}"/>
              </a:ext>
            </a:extLst>
          </p:cNvPr>
          <p:cNvSpPr txBox="1">
            <a:spLocks noChangeArrowheads="1"/>
          </p:cNvSpPr>
          <p:nvPr/>
        </p:nvSpPr>
        <p:spPr bwMode="auto">
          <a:xfrm rot="16200000">
            <a:off x="-1648366" y="3055942"/>
            <a:ext cx="6487939" cy="690112"/>
          </a:xfrm>
          <a:prstGeom prst="rect">
            <a:avLst/>
          </a:prstGeom>
          <a:noFill/>
          <a:ln>
            <a:noFill/>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rPr>
              <a:t> CONTEXTS FOR CREATING </a:t>
            </a:r>
          </a:p>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ea typeface="Times New Roman" panose="02020603050405020304" pitchFamily="18" charset="0"/>
              </a:rPr>
              <a:t> Situations within which creativity emerges</a:t>
            </a:r>
            <a:endParaRPr lang="en-GB" altLang="en-US" sz="2400" dirty="0">
              <a:solidFill>
                <a:prstClr val="black"/>
              </a:solidFill>
              <a:latin typeface="Arial Narrow" panose="020B0606020202030204" pitchFamily="34" charset="0"/>
            </a:endParaRPr>
          </a:p>
        </p:txBody>
      </p:sp>
      <p:sp>
        <p:nvSpPr>
          <p:cNvPr id="45" name="Text Box 90">
            <a:extLst>
              <a:ext uri="{FF2B5EF4-FFF2-40B4-BE49-F238E27FC236}">
                <a16:creationId xmlns:a16="http://schemas.microsoft.com/office/drawing/2014/main" id="{DE7D22C1-5301-4433-9F46-E1E0EF1DD0FC}"/>
              </a:ext>
            </a:extLst>
          </p:cNvPr>
          <p:cNvSpPr txBox="1">
            <a:spLocks noChangeArrowheads="1"/>
          </p:cNvSpPr>
          <p:nvPr/>
        </p:nvSpPr>
        <p:spPr bwMode="auto">
          <a:xfrm rot="19250431">
            <a:off x="4320644" y="2780159"/>
            <a:ext cx="3445782" cy="350838"/>
          </a:xfrm>
          <a:prstGeom prst="rect">
            <a:avLst/>
          </a:prstGeom>
          <a:no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r>
              <a:rPr lang="en-GB" altLang="en-US" sz="2400" b="1" i="1" dirty="0">
                <a:solidFill>
                  <a:prstClr val="black"/>
                </a:solidFill>
                <a:latin typeface="Arial Narrow" panose="020B0606020202030204" pitchFamily="34" charset="0"/>
                <a:ea typeface="Times New Roman" panose="02020603050405020304" pitchFamily="18" charset="0"/>
              </a:rPr>
              <a:t>mini-c</a:t>
            </a:r>
            <a:r>
              <a:rPr lang="en-GB" altLang="en-US" sz="2000" b="1" i="1" dirty="0">
                <a:solidFill>
                  <a:prstClr val="black"/>
                </a:solidFill>
                <a:latin typeface="Arial Narrow" panose="020B0606020202030204" pitchFamily="34" charset="0"/>
                <a:ea typeface="Times New Roman" panose="02020603050405020304" pitchFamily="18" charset="0"/>
              </a:rPr>
              <a:t> creation of new meaning </a:t>
            </a:r>
            <a:endParaRPr lang="en-GB" altLang="en-US" sz="2000" dirty="0">
              <a:solidFill>
                <a:prstClr val="black"/>
              </a:solidFill>
              <a:latin typeface="Arial Narrow" panose="020B0606020202030204" pitchFamily="34" charset="0"/>
            </a:endParaRPr>
          </a:p>
          <a:p>
            <a:pPr eaLnBrk="0" fontAlgn="base" hangingPunct="0">
              <a:spcBef>
                <a:spcPct val="0"/>
              </a:spcBef>
              <a:spcAft>
                <a:spcPct val="0"/>
              </a:spcAft>
              <a:defRPr/>
            </a:pPr>
            <a:endParaRPr lang="en-GB" altLang="en-US" sz="2000" dirty="0">
              <a:solidFill>
                <a:prstClr val="black"/>
              </a:solidFill>
              <a:latin typeface="Arial Narrow" panose="020B0606020202030204" pitchFamily="34" charset="0"/>
            </a:endParaRPr>
          </a:p>
        </p:txBody>
      </p:sp>
      <p:sp>
        <p:nvSpPr>
          <p:cNvPr id="40" name="Oval 39">
            <a:extLst>
              <a:ext uri="{FF2B5EF4-FFF2-40B4-BE49-F238E27FC236}">
                <a16:creationId xmlns:a16="http://schemas.microsoft.com/office/drawing/2014/main" id="{3572F0C4-B8CB-417B-876D-EB071653397C}"/>
              </a:ext>
            </a:extLst>
          </p:cNvPr>
          <p:cNvSpPr/>
          <p:nvPr/>
        </p:nvSpPr>
        <p:spPr>
          <a:xfrm rot="19349264">
            <a:off x="3590410" y="2819465"/>
            <a:ext cx="6893706" cy="967241"/>
          </a:xfrm>
          <a:prstGeom prst="ellipse">
            <a:avLst/>
          </a:prstGeom>
          <a:gradFill>
            <a:gsLst>
              <a:gs pos="24000">
                <a:srgbClr val="FF0000">
                  <a:alpha val="72000"/>
                </a:srgbClr>
              </a:gs>
              <a:gs pos="63000">
                <a:schemeClr val="accent1">
                  <a:lumMod val="45000"/>
                  <a:lumOff val="55000"/>
                </a:schemeClr>
              </a:gs>
              <a:gs pos="52000">
                <a:srgbClr val="00B0F0"/>
              </a:gs>
              <a:gs pos="100000">
                <a:srgbClr val="2BF55B"/>
              </a:gs>
            </a:gsLst>
            <a:lin ang="10800000" scaled="1"/>
          </a:gra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white"/>
              </a:solidFill>
              <a:latin typeface="Calibri" panose="020F0502020204030204"/>
            </a:endParaRPr>
          </a:p>
        </p:txBody>
      </p:sp>
      <p:sp>
        <p:nvSpPr>
          <p:cNvPr id="41" name="Text Box 80">
            <a:extLst>
              <a:ext uri="{FF2B5EF4-FFF2-40B4-BE49-F238E27FC236}">
                <a16:creationId xmlns:a16="http://schemas.microsoft.com/office/drawing/2014/main" id="{33CFDCF4-B174-465B-B20E-A493BE4E6097}"/>
              </a:ext>
            </a:extLst>
          </p:cNvPr>
          <p:cNvSpPr txBox="1">
            <a:spLocks noChangeArrowheads="1"/>
          </p:cNvSpPr>
          <p:nvPr/>
        </p:nvSpPr>
        <p:spPr bwMode="auto">
          <a:xfrm rot="19244918">
            <a:off x="5169405" y="3882528"/>
            <a:ext cx="1211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800" b="1" dirty="0">
                <a:solidFill>
                  <a:schemeClr val="bg1"/>
                </a:solidFill>
                <a:latin typeface="Arial Narrow" panose="020B0606020202030204" pitchFamily="34" charset="0"/>
                <a:ea typeface="Times New Roman" panose="02020603050405020304" pitchFamily="18" charset="0"/>
              </a:rPr>
              <a:t>little-c</a:t>
            </a:r>
            <a:endParaRPr lang="en-GB" altLang="en-US" sz="2800" dirty="0">
              <a:solidFill>
                <a:schemeClr val="bg1"/>
              </a:solidFill>
              <a:latin typeface="Arial" panose="020B0604020202020204" pitchFamily="34" charset="0"/>
            </a:endParaRPr>
          </a:p>
        </p:txBody>
      </p:sp>
      <p:sp>
        <p:nvSpPr>
          <p:cNvPr id="42" name="Text Box 87">
            <a:extLst>
              <a:ext uri="{FF2B5EF4-FFF2-40B4-BE49-F238E27FC236}">
                <a16:creationId xmlns:a16="http://schemas.microsoft.com/office/drawing/2014/main" id="{15E54E9E-903E-45F0-B102-DB479CC196E0}"/>
              </a:ext>
            </a:extLst>
          </p:cNvPr>
          <p:cNvSpPr txBox="1">
            <a:spLocks noChangeArrowheads="1"/>
          </p:cNvSpPr>
          <p:nvPr/>
        </p:nvSpPr>
        <p:spPr bwMode="auto">
          <a:xfrm rot="19465751">
            <a:off x="6536217" y="2929635"/>
            <a:ext cx="938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800" b="1" dirty="0">
                <a:solidFill>
                  <a:schemeClr val="bg1"/>
                </a:solidFill>
                <a:latin typeface="Arial Narrow" panose="020B0606020202030204" pitchFamily="34" charset="0"/>
                <a:ea typeface="Times New Roman" panose="02020603050405020304" pitchFamily="18" charset="0"/>
              </a:rPr>
              <a:t>Pro-c</a:t>
            </a:r>
            <a:endParaRPr lang="en-GB" altLang="en-US" sz="2800" dirty="0">
              <a:solidFill>
                <a:schemeClr val="bg1"/>
              </a:solidFill>
              <a:latin typeface="Arial" panose="020B0604020202020204" pitchFamily="34" charset="0"/>
            </a:endParaRPr>
          </a:p>
        </p:txBody>
      </p:sp>
      <p:sp>
        <p:nvSpPr>
          <p:cNvPr id="43" name="Text Box 97">
            <a:extLst>
              <a:ext uri="{FF2B5EF4-FFF2-40B4-BE49-F238E27FC236}">
                <a16:creationId xmlns:a16="http://schemas.microsoft.com/office/drawing/2014/main" id="{2B0B9EF6-3FE0-451D-906F-24080AFB70CF}"/>
              </a:ext>
            </a:extLst>
          </p:cNvPr>
          <p:cNvSpPr txBox="1">
            <a:spLocks noChangeArrowheads="1"/>
          </p:cNvSpPr>
          <p:nvPr/>
        </p:nvSpPr>
        <p:spPr bwMode="auto">
          <a:xfrm rot="19394927">
            <a:off x="8176712" y="1665847"/>
            <a:ext cx="1124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defRPr/>
            </a:pPr>
            <a:r>
              <a:rPr lang="en-GB" altLang="en-US" sz="2800" b="1" dirty="0">
                <a:solidFill>
                  <a:schemeClr val="bg1"/>
                </a:solidFill>
                <a:latin typeface="Arial Narrow" panose="020B0606020202030204" pitchFamily="34" charset="0"/>
                <a:ea typeface="Times New Roman" panose="02020603050405020304" pitchFamily="18" charset="0"/>
              </a:rPr>
              <a:t>Big-C</a:t>
            </a:r>
            <a:endParaRPr lang="en-GB" altLang="en-US" sz="2800" dirty="0">
              <a:solidFill>
                <a:schemeClr val="bg1"/>
              </a:solidFill>
              <a:latin typeface="Arial" panose="020B0604020202020204" pitchFamily="34" charset="0"/>
            </a:endParaRPr>
          </a:p>
        </p:txBody>
      </p:sp>
      <p:pic>
        <p:nvPicPr>
          <p:cNvPr id="47" name="Picture 2" descr="http://static1.squarespace.com/static/552dce4ce4b01b3a8099212d/t/55fa5357e4b03d1cbfc92b5e/1442468698366/teachflickr.com%3Aphotos%3Aucentralarkansas%3A4535060043%3A.jpg">
            <a:extLst>
              <a:ext uri="{FF2B5EF4-FFF2-40B4-BE49-F238E27FC236}">
                <a16:creationId xmlns:a16="http://schemas.microsoft.com/office/drawing/2014/main" id="{F11A6390-AE13-4960-8206-307C07DB04C4}"/>
              </a:ext>
            </a:extLst>
          </p:cNvPr>
          <p:cNvPicPr>
            <a:picLocks noChangeAspect="1" noChangeArrowheads="1"/>
          </p:cNvPicPr>
          <p:nvPr/>
        </p:nvPicPr>
        <p:blipFill>
          <a:blip r:embed="rId3" cstate="print"/>
          <a:srcRect/>
          <a:stretch>
            <a:fillRect/>
          </a:stretch>
        </p:blipFill>
        <p:spPr bwMode="auto">
          <a:xfrm>
            <a:off x="6307014" y="3581375"/>
            <a:ext cx="1922774" cy="1218886"/>
          </a:xfrm>
          <a:prstGeom prst="rect">
            <a:avLst/>
          </a:prstGeom>
          <a:noFill/>
          <a:ln w="9525">
            <a:noFill/>
            <a:miter lim="800000"/>
            <a:headEnd/>
            <a:tailEnd/>
          </a:ln>
        </p:spPr>
      </p:pic>
      <p:pic>
        <p:nvPicPr>
          <p:cNvPr id="3" name="Picture 2">
            <a:extLst>
              <a:ext uri="{FF2B5EF4-FFF2-40B4-BE49-F238E27FC236}">
                <a16:creationId xmlns:a16="http://schemas.microsoft.com/office/drawing/2014/main" id="{5DC83FE6-E6A1-42AE-AF56-06C742B44056}"/>
              </a:ext>
            </a:extLst>
          </p:cNvPr>
          <p:cNvPicPr>
            <a:picLocks noChangeAspect="1"/>
          </p:cNvPicPr>
          <p:nvPr/>
        </p:nvPicPr>
        <p:blipFill>
          <a:blip r:embed="rId4"/>
          <a:stretch>
            <a:fillRect/>
          </a:stretch>
        </p:blipFill>
        <p:spPr>
          <a:xfrm>
            <a:off x="3897610" y="4506454"/>
            <a:ext cx="1710494" cy="1197546"/>
          </a:xfrm>
          <a:prstGeom prst="rect">
            <a:avLst/>
          </a:prstGeom>
        </p:spPr>
      </p:pic>
      <p:pic>
        <p:nvPicPr>
          <p:cNvPr id="48" name="Picture 4">
            <a:extLst>
              <a:ext uri="{FF2B5EF4-FFF2-40B4-BE49-F238E27FC236}">
                <a16:creationId xmlns:a16="http://schemas.microsoft.com/office/drawing/2014/main" id="{564F5444-8658-4611-A150-6F00973D2F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9284" y="2627812"/>
            <a:ext cx="1678884" cy="11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7D49D5C-790B-4508-B33C-0E63EC1B3D38}"/>
              </a:ext>
            </a:extLst>
          </p:cNvPr>
          <p:cNvPicPr>
            <a:picLocks noChangeAspect="1"/>
          </p:cNvPicPr>
          <p:nvPr/>
        </p:nvPicPr>
        <p:blipFill>
          <a:blip r:embed="rId6"/>
          <a:stretch>
            <a:fillRect/>
          </a:stretch>
        </p:blipFill>
        <p:spPr>
          <a:xfrm>
            <a:off x="9162782" y="1423393"/>
            <a:ext cx="1176415" cy="1072793"/>
          </a:xfrm>
          <a:prstGeom prst="rect">
            <a:avLst/>
          </a:prstGeom>
        </p:spPr>
      </p:pic>
      <p:pic>
        <p:nvPicPr>
          <p:cNvPr id="50" name="Picture 5">
            <a:extLst>
              <a:ext uri="{FF2B5EF4-FFF2-40B4-BE49-F238E27FC236}">
                <a16:creationId xmlns:a16="http://schemas.microsoft.com/office/drawing/2014/main" id="{D2BBE745-F48B-44F3-8C73-399219B96F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7110" y="3624155"/>
            <a:ext cx="1755475" cy="127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385B067F-2893-AB62-F75F-CB9685921FD9}"/>
              </a:ext>
            </a:extLst>
          </p:cNvPr>
          <p:cNvSpPr txBox="1"/>
          <p:nvPr/>
        </p:nvSpPr>
        <p:spPr>
          <a:xfrm>
            <a:off x="4211160" y="192319"/>
            <a:ext cx="5521558" cy="584775"/>
          </a:xfrm>
          <a:prstGeom prst="rect">
            <a:avLst/>
          </a:prstGeom>
          <a:noFill/>
        </p:spPr>
        <p:txBody>
          <a:bodyPr wrap="square">
            <a:spAutoFit/>
          </a:bodyPr>
          <a:lstStyle/>
          <a:p>
            <a:r>
              <a:rPr lang="en-US" sz="3200" b="1" dirty="0">
                <a:latin typeface="Modern Love Caps" panose="04070805081001020A01" pitchFamily="82" charset="0"/>
              </a:rPr>
              <a:t>CREATIVITY CONTEXTS &amp; NORMS </a:t>
            </a:r>
            <a:endParaRPr lang="en-GB" sz="3200" dirty="0">
              <a:latin typeface="Modern Love Caps" panose="04070805081001020A01" pitchFamily="82" charset="0"/>
            </a:endParaRPr>
          </a:p>
        </p:txBody>
      </p:sp>
    </p:spTree>
    <p:extLst>
      <p:ext uri="{BB962C8B-B14F-4D97-AF65-F5344CB8AC3E}">
        <p14:creationId xmlns:p14="http://schemas.microsoft.com/office/powerpoint/2010/main" val="104933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052462-4248-4308-80BA-BC285CA6AE48}"/>
              </a:ext>
            </a:extLst>
          </p:cNvPr>
          <p:cNvSpPr txBox="1"/>
          <p:nvPr/>
        </p:nvSpPr>
        <p:spPr>
          <a:xfrm>
            <a:off x="3287689" y="5641776"/>
            <a:ext cx="6290505" cy="830997"/>
          </a:xfrm>
          <a:prstGeom prst="rect">
            <a:avLst/>
          </a:prstGeom>
          <a:noFill/>
        </p:spPr>
        <p:txBody>
          <a:bodyPr wrap="none" rtlCol="0">
            <a:spAutoFit/>
          </a:bodyPr>
          <a:lstStyle/>
          <a:p>
            <a:pPr algn="ctr"/>
            <a:r>
              <a:rPr lang="en-US" sz="2400" b="1" dirty="0">
                <a:latin typeface="Arial Narrow" panose="020B0606020202030204" pitchFamily="34" charset="0"/>
              </a:rPr>
              <a:t>The cognitive continuum – ‘pragmatic imagination’</a:t>
            </a:r>
          </a:p>
          <a:p>
            <a:pPr algn="ctr"/>
            <a:r>
              <a:rPr lang="en-US" sz="2400" b="1" dirty="0">
                <a:latin typeface="Arial Narrow" panose="020B0606020202030204" pitchFamily="34" charset="0"/>
              </a:rPr>
              <a:t> Pendleton-Julian and Brown (2016)</a:t>
            </a:r>
          </a:p>
        </p:txBody>
      </p:sp>
      <p:sp>
        <p:nvSpPr>
          <p:cNvPr id="5" name="TextBox 4">
            <a:extLst>
              <a:ext uri="{FF2B5EF4-FFF2-40B4-BE49-F238E27FC236}">
                <a16:creationId xmlns:a16="http://schemas.microsoft.com/office/drawing/2014/main" id="{00674F51-DDC1-DAF9-DB07-CDB6F5F91C9A}"/>
              </a:ext>
            </a:extLst>
          </p:cNvPr>
          <p:cNvSpPr txBox="1"/>
          <p:nvPr/>
        </p:nvSpPr>
        <p:spPr>
          <a:xfrm>
            <a:off x="3929304" y="365825"/>
            <a:ext cx="4485523" cy="769441"/>
          </a:xfrm>
          <a:prstGeom prst="rect">
            <a:avLst/>
          </a:prstGeom>
          <a:noFill/>
        </p:spPr>
        <p:txBody>
          <a:bodyPr wrap="none" rtlCol="0">
            <a:spAutoFit/>
          </a:bodyPr>
          <a:lstStyle/>
          <a:p>
            <a:r>
              <a:rPr lang="en-GB" sz="4400" dirty="0">
                <a:latin typeface="Modern Love Caps" panose="04070805081001020A01" pitchFamily="82" charset="0"/>
              </a:rPr>
              <a:t>Thinking creatively</a:t>
            </a:r>
          </a:p>
        </p:txBody>
      </p:sp>
      <p:pic>
        <p:nvPicPr>
          <p:cNvPr id="4098" name="Picture 2">
            <a:extLst>
              <a:ext uri="{FF2B5EF4-FFF2-40B4-BE49-F238E27FC236}">
                <a16:creationId xmlns:a16="http://schemas.microsoft.com/office/drawing/2014/main" id="{44DC227A-0070-919C-6AC5-A3B48B8B9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1135266"/>
            <a:ext cx="81534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43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042060-A0E3-B8EA-34B1-D30E52D3468C}"/>
              </a:ext>
            </a:extLst>
          </p:cNvPr>
          <p:cNvSpPr txBox="1"/>
          <p:nvPr/>
        </p:nvSpPr>
        <p:spPr>
          <a:xfrm>
            <a:off x="3853239" y="332657"/>
            <a:ext cx="4485523" cy="769441"/>
          </a:xfrm>
          <a:prstGeom prst="rect">
            <a:avLst/>
          </a:prstGeom>
          <a:noFill/>
        </p:spPr>
        <p:txBody>
          <a:bodyPr wrap="none" rtlCol="0">
            <a:spAutoFit/>
          </a:bodyPr>
          <a:lstStyle/>
          <a:p>
            <a:r>
              <a:rPr lang="en-GB" sz="4400" dirty="0">
                <a:latin typeface="Modern Love Caps" panose="04070805081001020A01" pitchFamily="82" charset="0"/>
              </a:rPr>
              <a:t>Thinking creatively</a:t>
            </a:r>
          </a:p>
        </p:txBody>
      </p:sp>
      <p:sp>
        <p:nvSpPr>
          <p:cNvPr id="8" name="TextBox 7">
            <a:extLst>
              <a:ext uri="{FF2B5EF4-FFF2-40B4-BE49-F238E27FC236}">
                <a16:creationId xmlns:a16="http://schemas.microsoft.com/office/drawing/2014/main" id="{DF5CB2A4-1EE3-C3F2-F9AD-01FFE84E0DD8}"/>
              </a:ext>
            </a:extLst>
          </p:cNvPr>
          <p:cNvSpPr txBox="1"/>
          <p:nvPr/>
        </p:nvSpPr>
        <p:spPr>
          <a:xfrm>
            <a:off x="2267106" y="5373217"/>
            <a:ext cx="7895558" cy="1200329"/>
          </a:xfrm>
          <a:prstGeom prst="rect">
            <a:avLst/>
          </a:prstGeom>
          <a:noFill/>
        </p:spPr>
        <p:txBody>
          <a:bodyPr wrap="none" rtlCol="0">
            <a:spAutoFit/>
          </a:bodyPr>
          <a:lstStyle/>
          <a:p>
            <a:pPr algn="ctr"/>
            <a:r>
              <a:rPr lang="en-US" sz="2400" dirty="0">
                <a:latin typeface="Arial Narrow" panose="020B0606020202030204" pitchFamily="34" charset="0"/>
              </a:rPr>
              <a:t>We interact with our environment, perceive and try to make sense of </a:t>
            </a:r>
          </a:p>
          <a:p>
            <a:pPr algn="ctr"/>
            <a:r>
              <a:rPr lang="en-US" sz="2400" dirty="0">
                <a:latin typeface="Arial Narrow" panose="020B0606020202030204" pitchFamily="34" charset="0"/>
              </a:rPr>
              <a:t>information flows, create meaning and act upon these meanings. </a:t>
            </a:r>
          </a:p>
          <a:p>
            <a:pPr algn="ctr"/>
            <a:r>
              <a:rPr lang="en-US" sz="2400" dirty="0">
                <a:latin typeface="Arial Narrow" panose="020B0606020202030204" pitchFamily="34" charset="0"/>
              </a:rPr>
              <a:t>In this way we change our understanding </a:t>
            </a:r>
            <a:r>
              <a:rPr lang="en-US" sz="2400" b="1" dirty="0">
                <a:latin typeface="Arial Narrow" panose="020B0606020202030204" pitchFamily="34" charset="0"/>
              </a:rPr>
              <a:t>‘mini-c’</a:t>
            </a:r>
            <a:r>
              <a:rPr lang="en-US" sz="2400" dirty="0">
                <a:latin typeface="Arial Narrow" panose="020B0606020202030204" pitchFamily="34" charset="0"/>
              </a:rPr>
              <a:t>.</a:t>
            </a:r>
          </a:p>
        </p:txBody>
      </p:sp>
      <p:pic>
        <p:nvPicPr>
          <p:cNvPr id="3" name="Picture 2" descr="A picture containing text, book&#10;&#10;Description automatically generated">
            <a:extLst>
              <a:ext uri="{FF2B5EF4-FFF2-40B4-BE49-F238E27FC236}">
                <a16:creationId xmlns:a16="http://schemas.microsoft.com/office/drawing/2014/main" id="{46C71714-496B-7D54-429A-AF00FD87A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054" y="867892"/>
            <a:ext cx="10153650" cy="4505325"/>
          </a:xfrm>
          <a:prstGeom prst="rect">
            <a:avLst/>
          </a:prstGeom>
        </p:spPr>
      </p:pic>
    </p:spTree>
    <p:extLst>
      <p:ext uri="{BB962C8B-B14F-4D97-AF65-F5344CB8AC3E}">
        <p14:creationId xmlns:p14="http://schemas.microsoft.com/office/powerpoint/2010/main" val="302650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48AA99-0483-46B3-99A7-2DA75D6D57DB}"/>
              </a:ext>
            </a:extLst>
          </p:cNvPr>
          <p:cNvSpPr txBox="1"/>
          <p:nvPr/>
        </p:nvSpPr>
        <p:spPr>
          <a:xfrm>
            <a:off x="2028224" y="2832709"/>
            <a:ext cx="1686295" cy="707886"/>
          </a:xfrm>
          <a:prstGeom prst="rect">
            <a:avLst/>
          </a:prstGeom>
          <a:noFill/>
        </p:spPr>
        <p:txBody>
          <a:bodyPr wrap="none" rtlCol="0">
            <a:spAutoFit/>
          </a:bodyPr>
          <a:lstStyle/>
          <a:p>
            <a:r>
              <a:rPr lang="en-GB" sz="2000" b="1" dirty="0"/>
              <a:t>UNDERGOING</a:t>
            </a:r>
          </a:p>
          <a:p>
            <a:r>
              <a:rPr lang="en-GB" sz="2000" b="1" dirty="0"/>
              <a:t>before doing</a:t>
            </a:r>
          </a:p>
        </p:txBody>
      </p:sp>
      <p:cxnSp>
        <p:nvCxnSpPr>
          <p:cNvPr id="19" name="Straight Arrow Connector 18">
            <a:extLst>
              <a:ext uri="{FF2B5EF4-FFF2-40B4-BE49-F238E27FC236}">
                <a16:creationId xmlns:a16="http://schemas.microsoft.com/office/drawing/2014/main" id="{E11EF20D-C84D-49EC-977E-33A6F892E209}"/>
              </a:ext>
            </a:extLst>
          </p:cNvPr>
          <p:cNvCxnSpPr>
            <a:cxnSpLocks/>
          </p:cNvCxnSpPr>
          <p:nvPr/>
        </p:nvCxnSpPr>
        <p:spPr>
          <a:xfrm>
            <a:off x="4463116" y="3186652"/>
            <a:ext cx="2229000" cy="0"/>
          </a:xfrm>
          <a:prstGeom prst="straightConnector1">
            <a:avLst/>
          </a:prstGeom>
          <a:ln w="571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9441BE1-60B0-4F2E-B632-81EB1FAC2F43}"/>
              </a:ext>
            </a:extLst>
          </p:cNvPr>
          <p:cNvSpPr txBox="1"/>
          <p:nvPr/>
        </p:nvSpPr>
        <p:spPr>
          <a:xfrm>
            <a:off x="4848831" y="2991412"/>
            <a:ext cx="1518364" cy="707886"/>
          </a:xfrm>
          <a:prstGeom prst="rect">
            <a:avLst/>
          </a:prstGeom>
          <a:noFill/>
        </p:spPr>
        <p:txBody>
          <a:bodyPr wrap="none" rtlCol="0">
            <a:spAutoFit/>
          </a:bodyPr>
          <a:lstStyle/>
          <a:p>
            <a:pPr algn="ctr"/>
            <a:r>
              <a:rPr lang="en-GB" sz="2000" b="1" dirty="0"/>
              <a:t>TRY TO DO</a:t>
            </a:r>
          </a:p>
          <a:p>
            <a:pPr algn="ctr"/>
            <a:r>
              <a:rPr lang="en-GB" sz="2000" b="1" dirty="0"/>
              <a:t>SOMETHING</a:t>
            </a:r>
          </a:p>
        </p:txBody>
      </p:sp>
      <p:sp>
        <p:nvSpPr>
          <p:cNvPr id="31" name="TextBox 30">
            <a:extLst>
              <a:ext uri="{FF2B5EF4-FFF2-40B4-BE49-F238E27FC236}">
                <a16:creationId xmlns:a16="http://schemas.microsoft.com/office/drawing/2014/main" id="{F6F3D376-F667-4F2B-918B-CCEE45461E75}"/>
              </a:ext>
            </a:extLst>
          </p:cNvPr>
          <p:cNvSpPr txBox="1"/>
          <p:nvPr/>
        </p:nvSpPr>
        <p:spPr>
          <a:xfrm>
            <a:off x="3950690" y="3411753"/>
            <a:ext cx="461986" cy="2554545"/>
          </a:xfrm>
          <a:prstGeom prst="rect">
            <a:avLst/>
          </a:prstGeom>
          <a:noFill/>
        </p:spPr>
        <p:txBody>
          <a:bodyPr wrap="none" rtlCol="0">
            <a:spAutoFit/>
          </a:bodyPr>
          <a:lstStyle/>
          <a:p>
            <a:r>
              <a:rPr lang="en-GB" sz="3200" b="1" dirty="0"/>
              <a:t>D</a:t>
            </a:r>
          </a:p>
          <a:p>
            <a:r>
              <a:rPr lang="en-GB" sz="3200" b="1" dirty="0"/>
              <a:t>O</a:t>
            </a:r>
          </a:p>
          <a:p>
            <a:r>
              <a:rPr lang="en-GB" sz="3200" b="1" dirty="0"/>
              <a:t>I</a:t>
            </a:r>
          </a:p>
          <a:p>
            <a:r>
              <a:rPr lang="en-GB" sz="3200" b="1" dirty="0"/>
              <a:t>N</a:t>
            </a:r>
          </a:p>
          <a:p>
            <a:r>
              <a:rPr lang="en-GB" sz="3200" b="1" dirty="0"/>
              <a:t>G</a:t>
            </a:r>
          </a:p>
        </p:txBody>
      </p:sp>
      <p:sp>
        <p:nvSpPr>
          <p:cNvPr id="35" name="TextBox 34">
            <a:extLst>
              <a:ext uri="{FF2B5EF4-FFF2-40B4-BE49-F238E27FC236}">
                <a16:creationId xmlns:a16="http://schemas.microsoft.com/office/drawing/2014/main" id="{5DB867D0-877E-47CC-BDBA-574F9035F255}"/>
              </a:ext>
            </a:extLst>
          </p:cNvPr>
          <p:cNvSpPr txBox="1"/>
          <p:nvPr/>
        </p:nvSpPr>
        <p:spPr>
          <a:xfrm>
            <a:off x="4903311" y="2428598"/>
            <a:ext cx="1409404" cy="646331"/>
          </a:xfrm>
          <a:prstGeom prst="rect">
            <a:avLst/>
          </a:prstGeom>
          <a:noFill/>
        </p:spPr>
        <p:txBody>
          <a:bodyPr wrap="square" rtlCol="0">
            <a:spAutoFit/>
          </a:bodyPr>
          <a:lstStyle/>
          <a:p>
            <a:pPr algn="ctr"/>
            <a:r>
              <a:rPr lang="en-GB" b="1" dirty="0"/>
              <a:t>PERCEIVE</a:t>
            </a:r>
          </a:p>
          <a:p>
            <a:pPr algn="ctr"/>
            <a:r>
              <a:rPr lang="en-GB" b="1" dirty="0"/>
              <a:t>MOTIVATE</a:t>
            </a:r>
          </a:p>
        </p:txBody>
      </p:sp>
      <p:sp>
        <p:nvSpPr>
          <p:cNvPr id="21" name="TextBox 20">
            <a:extLst>
              <a:ext uri="{FF2B5EF4-FFF2-40B4-BE49-F238E27FC236}">
                <a16:creationId xmlns:a16="http://schemas.microsoft.com/office/drawing/2014/main" id="{9A2FA049-55AB-4E0F-91F6-24FDFD77EFEA}"/>
              </a:ext>
            </a:extLst>
          </p:cNvPr>
          <p:cNvSpPr txBox="1"/>
          <p:nvPr/>
        </p:nvSpPr>
        <p:spPr>
          <a:xfrm>
            <a:off x="4961303" y="5727715"/>
            <a:ext cx="1455399" cy="923330"/>
          </a:xfrm>
          <a:prstGeom prst="rect">
            <a:avLst/>
          </a:prstGeom>
          <a:noFill/>
        </p:spPr>
        <p:txBody>
          <a:bodyPr wrap="none" rtlCol="0">
            <a:spAutoFit/>
          </a:bodyPr>
          <a:lstStyle/>
          <a:p>
            <a:pPr algn="ctr"/>
            <a:r>
              <a:rPr lang="en-GB" i="1" dirty="0"/>
              <a:t>Achieve fully, </a:t>
            </a:r>
          </a:p>
          <a:p>
            <a:pPr algn="ctr"/>
            <a:r>
              <a:rPr lang="en-GB" i="1" dirty="0"/>
              <a:t>partially or </a:t>
            </a:r>
          </a:p>
          <a:p>
            <a:pPr algn="ctr"/>
            <a:r>
              <a:rPr lang="en-GB" i="1" dirty="0"/>
              <a:t>not at all</a:t>
            </a:r>
          </a:p>
        </p:txBody>
      </p:sp>
      <p:sp>
        <p:nvSpPr>
          <p:cNvPr id="24" name="TextBox 23">
            <a:extLst>
              <a:ext uri="{FF2B5EF4-FFF2-40B4-BE49-F238E27FC236}">
                <a16:creationId xmlns:a16="http://schemas.microsoft.com/office/drawing/2014/main" id="{DBA86B97-4E61-4096-BB66-0C7E2C6961AA}"/>
              </a:ext>
            </a:extLst>
          </p:cNvPr>
          <p:cNvSpPr txBox="1"/>
          <p:nvPr/>
        </p:nvSpPr>
        <p:spPr>
          <a:xfrm>
            <a:off x="3725414" y="2842516"/>
            <a:ext cx="737702" cy="523220"/>
          </a:xfrm>
          <a:prstGeom prst="rect">
            <a:avLst/>
          </a:prstGeom>
          <a:noFill/>
        </p:spPr>
        <p:txBody>
          <a:bodyPr wrap="none" rtlCol="0">
            <a:spAutoFit/>
          </a:bodyPr>
          <a:lstStyle/>
          <a:p>
            <a:r>
              <a:rPr lang="en-GB" sz="2800" b="1" dirty="0">
                <a:solidFill>
                  <a:srgbClr val="FF0000"/>
                </a:solidFill>
              </a:rPr>
              <a:t>Self</a:t>
            </a:r>
          </a:p>
        </p:txBody>
      </p:sp>
      <p:sp>
        <p:nvSpPr>
          <p:cNvPr id="29" name="TextBox 28">
            <a:extLst>
              <a:ext uri="{FF2B5EF4-FFF2-40B4-BE49-F238E27FC236}">
                <a16:creationId xmlns:a16="http://schemas.microsoft.com/office/drawing/2014/main" id="{5F39827F-D977-46C3-8462-4616A0C8FEF2}"/>
              </a:ext>
            </a:extLst>
          </p:cNvPr>
          <p:cNvSpPr txBox="1"/>
          <p:nvPr/>
        </p:nvSpPr>
        <p:spPr>
          <a:xfrm>
            <a:off x="2207468" y="5966297"/>
            <a:ext cx="1686295" cy="707886"/>
          </a:xfrm>
          <a:prstGeom prst="rect">
            <a:avLst/>
          </a:prstGeom>
          <a:noFill/>
        </p:spPr>
        <p:txBody>
          <a:bodyPr wrap="none" rtlCol="0">
            <a:spAutoFit/>
          </a:bodyPr>
          <a:lstStyle/>
          <a:p>
            <a:r>
              <a:rPr lang="en-GB" sz="2000" b="1" dirty="0"/>
              <a:t>UNDERGOING</a:t>
            </a:r>
          </a:p>
          <a:p>
            <a:r>
              <a:rPr lang="en-GB" sz="2000" b="1" dirty="0"/>
              <a:t>  after doing</a:t>
            </a:r>
          </a:p>
        </p:txBody>
      </p:sp>
      <p:sp>
        <p:nvSpPr>
          <p:cNvPr id="41" name="TextBox 40">
            <a:extLst>
              <a:ext uri="{FF2B5EF4-FFF2-40B4-BE49-F238E27FC236}">
                <a16:creationId xmlns:a16="http://schemas.microsoft.com/office/drawing/2014/main" id="{D7032287-7AAE-4CE1-A5D8-247FD23EA597}"/>
              </a:ext>
            </a:extLst>
          </p:cNvPr>
          <p:cNvSpPr txBox="1"/>
          <p:nvPr/>
        </p:nvSpPr>
        <p:spPr>
          <a:xfrm rot="16200000">
            <a:off x="1276936" y="4317028"/>
            <a:ext cx="1686295" cy="707886"/>
          </a:xfrm>
          <a:prstGeom prst="rect">
            <a:avLst/>
          </a:prstGeom>
          <a:noFill/>
        </p:spPr>
        <p:txBody>
          <a:bodyPr wrap="none" rtlCol="0">
            <a:spAutoFit/>
          </a:bodyPr>
          <a:lstStyle/>
          <a:p>
            <a:r>
              <a:rPr lang="en-GB" sz="2000" b="1" dirty="0"/>
              <a:t>UNDERGOING</a:t>
            </a:r>
          </a:p>
          <a:p>
            <a:r>
              <a:rPr lang="en-GB" sz="2000" b="1" dirty="0"/>
              <a:t> while doing</a:t>
            </a:r>
          </a:p>
        </p:txBody>
      </p:sp>
      <p:sp>
        <p:nvSpPr>
          <p:cNvPr id="23" name="TextBox 22">
            <a:extLst>
              <a:ext uri="{FF2B5EF4-FFF2-40B4-BE49-F238E27FC236}">
                <a16:creationId xmlns:a16="http://schemas.microsoft.com/office/drawing/2014/main" id="{FF6282E1-4C1B-4E0A-A490-40F2C59AC4D1}"/>
              </a:ext>
            </a:extLst>
          </p:cNvPr>
          <p:cNvSpPr txBox="1"/>
          <p:nvPr/>
        </p:nvSpPr>
        <p:spPr>
          <a:xfrm>
            <a:off x="4703259" y="3766673"/>
            <a:ext cx="1826397" cy="1754326"/>
          </a:xfrm>
          <a:prstGeom prst="rect">
            <a:avLst/>
          </a:prstGeom>
          <a:noFill/>
        </p:spPr>
        <p:txBody>
          <a:bodyPr wrap="none" rtlCol="0">
            <a:spAutoFit/>
          </a:bodyPr>
          <a:lstStyle/>
          <a:p>
            <a:pPr algn="ctr"/>
            <a:r>
              <a:rPr lang="en-GB" b="1" dirty="0"/>
              <a:t>IMAGINE</a:t>
            </a:r>
          </a:p>
          <a:p>
            <a:pPr algn="ctr"/>
            <a:r>
              <a:rPr lang="en-GB" b="1" dirty="0"/>
              <a:t>PLAN</a:t>
            </a:r>
            <a:endParaRPr lang="en-GB" sz="1000" b="1" dirty="0"/>
          </a:p>
          <a:p>
            <a:pPr algn="ctr"/>
            <a:r>
              <a:rPr lang="en-GB" b="1" dirty="0"/>
              <a:t>FIND RESOURCES</a:t>
            </a:r>
          </a:p>
          <a:p>
            <a:pPr algn="ctr"/>
            <a:r>
              <a:rPr lang="en-GB" b="1" dirty="0"/>
              <a:t>ACT/PERFORM</a:t>
            </a:r>
            <a:endParaRPr lang="en-GB" sz="1000" b="1" dirty="0"/>
          </a:p>
          <a:p>
            <a:pPr algn="ctr"/>
            <a:r>
              <a:rPr lang="en-GB" b="1" dirty="0"/>
              <a:t>REFLECT</a:t>
            </a:r>
          </a:p>
          <a:p>
            <a:pPr algn="ctr"/>
            <a:r>
              <a:rPr lang="en-GB" b="1" dirty="0"/>
              <a:t>MAKE SENSE</a:t>
            </a:r>
          </a:p>
        </p:txBody>
      </p:sp>
      <p:sp>
        <p:nvSpPr>
          <p:cNvPr id="25" name="TextBox 24">
            <a:extLst>
              <a:ext uri="{FF2B5EF4-FFF2-40B4-BE49-F238E27FC236}">
                <a16:creationId xmlns:a16="http://schemas.microsoft.com/office/drawing/2014/main" id="{2EE62458-B565-48CB-9B7B-714152954ABD}"/>
              </a:ext>
            </a:extLst>
          </p:cNvPr>
          <p:cNvSpPr txBox="1"/>
          <p:nvPr/>
        </p:nvSpPr>
        <p:spPr>
          <a:xfrm>
            <a:off x="2888663" y="1248339"/>
            <a:ext cx="8129169" cy="1065676"/>
          </a:xfrm>
          <a:prstGeom prst="rect">
            <a:avLst/>
          </a:prstGeom>
          <a:noFill/>
        </p:spPr>
        <p:txBody>
          <a:bodyPr wrap="square">
            <a:spAutoFit/>
          </a:bodyPr>
          <a:lstStyle/>
          <a:p>
            <a:pPr>
              <a:lnSpc>
                <a:spcPct val="107000"/>
              </a:lnSpc>
              <a:spcAft>
                <a:spcPts val="800"/>
              </a:spcAft>
            </a:pPr>
            <a:r>
              <a:rPr lang="en-GB" sz="2000" b="1" i="1" dirty="0">
                <a:latin typeface="Calibri" panose="020F0502020204030204" pitchFamily="34" charset="0"/>
                <a:ea typeface="Calibri" panose="020F0502020204030204" pitchFamily="34" charset="0"/>
                <a:cs typeface="Times New Roman" panose="02020603050405020304" pitchFamily="18" charset="0"/>
              </a:rPr>
              <a:t>“When we experience something we act upon it, we do something;                   then we suffer or undergo the consequences. We do something to the  thing and then it does something to us in return”</a:t>
            </a:r>
            <a:r>
              <a:rPr lang="en-GB" sz="2000" i="1" dirty="0">
                <a:latin typeface="Calibri" panose="020F0502020204030204" pitchFamily="34" charset="0"/>
                <a:ea typeface="Calibri" panose="020F0502020204030204" pitchFamily="34" charset="0"/>
                <a:cs typeface="Times New Roman" panose="02020603050405020304" pitchFamily="18" charset="0"/>
              </a:rPr>
              <a:t> </a:t>
            </a:r>
            <a:r>
              <a:rPr lang="en-GB" sz="2000" b="1" i="1" dirty="0">
                <a:latin typeface="Calibri" panose="020F0502020204030204" pitchFamily="34" charset="0"/>
                <a:ea typeface="Calibri" panose="020F0502020204030204" pitchFamily="34" charset="0"/>
                <a:cs typeface="Times New Roman" panose="02020603050405020304" pitchFamily="18" charset="0"/>
              </a:rPr>
              <a:t> John Dewey</a:t>
            </a:r>
            <a:endParaRPr lang="en-GB"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4E4DEACB-4F1B-4C08-A094-DB370957CB10}"/>
              </a:ext>
            </a:extLst>
          </p:cNvPr>
          <p:cNvSpPr txBox="1"/>
          <p:nvPr/>
        </p:nvSpPr>
        <p:spPr>
          <a:xfrm>
            <a:off x="3200816" y="306632"/>
            <a:ext cx="5790368" cy="954107"/>
          </a:xfrm>
          <a:prstGeom prst="rect">
            <a:avLst/>
          </a:prstGeom>
          <a:noFill/>
        </p:spPr>
        <p:txBody>
          <a:bodyPr wrap="none" rtlCol="0">
            <a:spAutoFit/>
          </a:bodyPr>
          <a:lstStyle/>
          <a:p>
            <a:pPr algn="ctr"/>
            <a:r>
              <a:rPr lang="en-GB" sz="2800" b="1" dirty="0">
                <a:latin typeface="Modern Love Caps" panose="04070805081001020A01" pitchFamily="82" charset="0"/>
              </a:rPr>
              <a:t>IN SEARCH OF AN ECOLOGICAL CONCEPT </a:t>
            </a:r>
          </a:p>
          <a:p>
            <a:pPr algn="ctr"/>
            <a:r>
              <a:rPr lang="en-GB" sz="2800" b="1" dirty="0">
                <a:latin typeface="Modern Love Caps" panose="04070805081001020A01" pitchFamily="82" charset="0"/>
              </a:rPr>
              <a:t>FOR PRACTICE, LEARNING &amp; CREATIVITY </a:t>
            </a:r>
          </a:p>
        </p:txBody>
      </p:sp>
      <p:pic>
        <p:nvPicPr>
          <p:cNvPr id="26" name="Picture 25">
            <a:extLst>
              <a:ext uri="{FF2B5EF4-FFF2-40B4-BE49-F238E27FC236}">
                <a16:creationId xmlns:a16="http://schemas.microsoft.com/office/drawing/2014/main" id="{68B257BF-E1E1-4473-A585-6AC4E9BB37F3}"/>
              </a:ext>
            </a:extLst>
          </p:cNvPr>
          <p:cNvPicPr>
            <a:picLocks noChangeAspect="1"/>
          </p:cNvPicPr>
          <p:nvPr/>
        </p:nvPicPr>
        <p:blipFill>
          <a:blip r:embed="rId2"/>
          <a:stretch>
            <a:fillRect/>
          </a:stretch>
        </p:blipFill>
        <p:spPr>
          <a:xfrm>
            <a:off x="1906938" y="1260739"/>
            <a:ext cx="923918" cy="1109106"/>
          </a:xfrm>
          <a:prstGeom prst="rect">
            <a:avLst/>
          </a:prstGeom>
        </p:spPr>
      </p:pic>
      <p:sp>
        <p:nvSpPr>
          <p:cNvPr id="27" name="TextBox 26">
            <a:extLst>
              <a:ext uri="{FF2B5EF4-FFF2-40B4-BE49-F238E27FC236}">
                <a16:creationId xmlns:a16="http://schemas.microsoft.com/office/drawing/2014/main" id="{7F16B4B6-4BAB-4CC5-AD5A-F3A1EC9F014D}"/>
              </a:ext>
            </a:extLst>
          </p:cNvPr>
          <p:cNvSpPr txBox="1"/>
          <p:nvPr/>
        </p:nvSpPr>
        <p:spPr>
          <a:xfrm>
            <a:off x="6692116" y="2842516"/>
            <a:ext cx="3596106" cy="2831544"/>
          </a:xfrm>
          <a:prstGeom prst="rect">
            <a:avLst/>
          </a:prstGeom>
          <a:noFill/>
        </p:spPr>
        <p:txBody>
          <a:bodyPr wrap="square">
            <a:spAutoFit/>
          </a:bodyPr>
          <a:lstStyle/>
          <a:p>
            <a:r>
              <a:rPr lang="en-GB" sz="2800" b="1" dirty="0">
                <a:solidFill>
                  <a:srgbClr val="FF0000"/>
                </a:solidFill>
              </a:rPr>
              <a:t>Lifewide Environments</a:t>
            </a:r>
          </a:p>
          <a:p>
            <a:r>
              <a:rPr lang="en-GB" b="1" dirty="0"/>
              <a:t>Work/professional life/practice               </a:t>
            </a:r>
          </a:p>
          <a:p>
            <a:r>
              <a:rPr lang="en-US" b="1" dirty="0"/>
              <a:t>Family, friends, community                         </a:t>
            </a:r>
            <a:endParaRPr lang="en-GB" b="1" dirty="0"/>
          </a:p>
          <a:p>
            <a:r>
              <a:rPr lang="en-GB" b="1" dirty="0"/>
              <a:t>Home /garden / environs                       Hobbies/interests/leisure activities</a:t>
            </a:r>
          </a:p>
          <a:p>
            <a:r>
              <a:rPr lang="en-GB" b="1" dirty="0"/>
              <a:t>Virtual / technological	</a:t>
            </a:r>
          </a:p>
          <a:p>
            <a:r>
              <a:rPr lang="en-GB" b="1" dirty="0"/>
              <a:t>Travel / other cultures                         Formal / informal study</a:t>
            </a:r>
          </a:p>
          <a:p>
            <a:r>
              <a:rPr lang="en-GB" b="1" dirty="0"/>
              <a:t>And more…………………….</a:t>
            </a:r>
            <a:r>
              <a:rPr lang="en-GB" sz="2400" dirty="0"/>
              <a:t>	</a:t>
            </a:r>
            <a:endParaRPr lang="en-GB" dirty="0"/>
          </a:p>
        </p:txBody>
      </p:sp>
      <p:pic>
        <p:nvPicPr>
          <p:cNvPr id="3" name="Picture 2" descr="A picture containing seat&#10;&#10;Description automatically generated">
            <a:extLst>
              <a:ext uri="{FF2B5EF4-FFF2-40B4-BE49-F238E27FC236}">
                <a16:creationId xmlns:a16="http://schemas.microsoft.com/office/drawing/2014/main" id="{5FA8524D-02DB-0AFC-08AE-882FAC31A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446" y="3509492"/>
            <a:ext cx="847843" cy="2572109"/>
          </a:xfrm>
          <a:prstGeom prst="rect">
            <a:avLst/>
          </a:prstGeom>
        </p:spPr>
      </p:pic>
    </p:spTree>
    <p:extLst>
      <p:ext uri="{BB962C8B-B14F-4D97-AF65-F5344CB8AC3E}">
        <p14:creationId xmlns:p14="http://schemas.microsoft.com/office/powerpoint/2010/main" val="11348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6" descr="http://www.sanjac.edu/sites/default/files/17/Nancy%20Hutchinson_award2.JPG">
            <a:extLst>
              <a:ext uri="{FF2B5EF4-FFF2-40B4-BE49-F238E27FC236}">
                <a16:creationId xmlns:a16="http://schemas.microsoft.com/office/drawing/2014/main" id="{F04092EA-87C3-41BF-A714-23BB22F6B4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5440" y="0"/>
            <a:ext cx="102251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19D596-7B77-4C74-BF57-AC0B8AAA8C00}"/>
              </a:ext>
            </a:extLst>
          </p:cNvPr>
          <p:cNvSpPr txBox="1"/>
          <p:nvPr/>
        </p:nvSpPr>
        <p:spPr>
          <a:xfrm>
            <a:off x="3503712" y="1628801"/>
            <a:ext cx="2160240" cy="584775"/>
          </a:xfrm>
          <a:prstGeom prst="rect">
            <a:avLst/>
          </a:prstGeom>
          <a:solidFill>
            <a:schemeClr val="bg1">
              <a:alpha val="76000"/>
            </a:schemeClr>
          </a:solidFill>
        </p:spPr>
        <p:txBody>
          <a:bodyPr wrap="square" rtlCol="0">
            <a:spAutoFit/>
          </a:bodyPr>
          <a:lstStyle/>
          <a:p>
            <a:r>
              <a:rPr lang="en-GB" sz="3200" b="1" dirty="0">
                <a:solidFill>
                  <a:srgbClr val="FF0000"/>
                </a:solidFill>
              </a:rPr>
              <a:t>TEACHER</a:t>
            </a:r>
          </a:p>
        </p:txBody>
      </p:sp>
      <p:sp>
        <p:nvSpPr>
          <p:cNvPr id="6" name="TextBox 5">
            <a:extLst>
              <a:ext uri="{FF2B5EF4-FFF2-40B4-BE49-F238E27FC236}">
                <a16:creationId xmlns:a16="http://schemas.microsoft.com/office/drawing/2014/main" id="{52C2B2A6-668A-47C1-8AC8-F598ECD5287B}"/>
              </a:ext>
            </a:extLst>
          </p:cNvPr>
          <p:cNvSpPr txBox="1"/>
          <p:nvPr/>
        </p:nvSpPr>
        <p:spPr>
          <a:xfrm>
            <a:off x="7464152" y="1628800"/>
            <a:ext cx="3203848" cy="584775"/>
          </a:xfrm>
          <a:prstGeom prst="rect">
            <a:avLst/>
          </a:prstGeom>
          <a:solidFill>
            <a:schemeClr val="bg1">
              <a:alpha val="88000"/>
            </a:schemeClr>
          </a:solidFill>
        </p:spPr>
        <p:txBody>
          <a:bodyPr wrap="square" rtlCol="0">
            <a:spAutoFit/>
          </a:bodyPr>
          <a:lstStyle/>
          <a:p>
            <a:r>
              <a:rPr lang="en-GB" sz="3200" b="1" dirty="0">
                <a:solidFill>
                  <a:srgbClr val="FF0000"/>
                </a:solidFill>
              </a:rPr>
              <a:t>ENVIRONMENT</a:t>
            </a:r>
          </a:p>
        </p:txBody>
      </p:sp>
      <p:sp>
        <p:nvSpPr>
          <p:cNvPr id="7" name="TextBox 6">
            <a:extLst>
              <a:ext uri="{FF2B5EF4-FFF2-40B4-BE49-F238E27FC236}">
                <a16:creationId xmlns:a16="http://schemas.microsoft.com/office/drawing/2014/main" id="{42746645-AF12-4B65-8AE9-BD0C35C5FF8B}"/>
              </a:ext>
            </a:extLst>
          </p:cNvPr>
          <p:cNvSpPr txBox="1"/>
          <p:nvPr/>
        </p:nvSpPr>
        <p:spPr>
          <a:xfrm>
            <a:off x="1459899" y="1628800"/>
            <a:ext cx="1686295" cy="707886"/>
          </a:xfrm>
          <a:prstGeom prst="rect">
            <a:avLst/>
          </a:prstGeom>
          <a:solidFill>
            <a:schemeClr val="bg1">
              <a:alpha val="83000"/>
            </a:schemeClr>
          </a:solidFill>
        </p:spPr>
        <p:txBody>
          <a:bodyPr wrap="none" rtlCol="0">
            <a:spAutoFit/>
          </a:bodyPr>
          <a:lstStyle/>
          <a:p>
            <a:pPr algn="ctr"/>
            <a:r>
              <a:rPr lang="en-GB" sz="2000" b="1" dirty="0"/>
              <a:t>UNDERGOING</a:t>
            </a:r>
          </a:p>
          <a:p>
            <a:pPr algn="ctr"/>
            <a:r>
              <a:rPr lang="en-GB" sz="2000" b="1" dirty="0"/>
              <a:t>before doing</a:t>
            </a:r>
          </a:p>
        </p:txBody>
      </p:sp>
      <p:sp>
        <p:nvSpPr>
          <p:cNvPr id="8" name="TextBox 7">
            <a:extLst>
              <a:ext uri="{FF2B5EF4-FFF2-40B4-BE49-F238E27FC236}">
                <a16:creationId xmlns:a16="http://schemas.microsoft.com/office/drawing/2014/main" id="{AAE00F81-6353-4772-A5A4-D9A2B2A726DC}"/>
              </a:ext>
            </a:extLst>
          </p:cNvPr>
          <p:cNvSpPr txBox="1"/>
          <p:nvPr/>
        </p:nvSpPr>
        <p:spPr>
          <a:xfrm>
            <a:off x="1459899" y="2395207"/>
            <a:ext cx="1686295" cy="707886"/>
          </a:xfrm>
          <a:prstGeom prst="rect">
            <a:avLst/>
          </a:prstGeom>
          <a:solidFill>
            <a:schemeClr val="bg1">
              <a:alpha val="74000"/>
            </a:schemeClr>
          </a:solidFill>
        </p:spPr>
        <p:txBody>
          <a:bodyPr wrap="none" rtlCol="0">
            <a:spAutoFit/>
          </a:bodyPr>
          <a:lstStyle/>
          <a:p>
            <a:pPr algn="ctr"/>
            <a:r>
              <a:rPr lang="en-GB" sz="2000" b="1" dirty="0"/>
              <a:t>UNDERGOING</a:t>
            </a:r>
          </a:p>
          <a:p>
            <a:pPr algn="ctr"/>
            <a:r>
              <a:rPr lang="en-GB" sz="2000" b="1" dirty="0"/>
              <a:t> while doing</a:t>
            </a:r>
          </a:p>
        </p:txBody>
      </p:sp>
      <p:sp>
        <p:nvSpPr>
          <p:cNvPr id="9" name="TextBox 8">
            <a:extLst>
              <a:ext uri="{FF2B5EF4-FFF2-40B4-BE49-F238E27FC236}">
                <a16:creationId xmlns:a16="http://schemas.microsoft.com/office/drawing/2014/main" id="{E1054B65-32CE-4A8D-A823-7DA8F1F3B4E9}"/>
              </a:ext>
            </a:extLst>
          </p:cNvPr>
          <p:cNvSpPr txBox="1"/>
          <p:nvPr/>
        </p:nvSpPr>
        <p:spPr>
          <a:xfrm>
            <a:off x="1459899" y="3216467"/>
            <a:ext cx="1686295" cy="707886"/>
          </a:xfrm>
          <a:prstGeom prst="rect">
            <a:avLst/>
          </a:prstGeom>
          <a:solidFill>
            <a:schemeClr val="bg1">
              <a:alpha val="71000"/>
            </a:schemeClr>
          </a:solidFill>
        </p:spPr>
        <p:txBody>
          <a:bodyPr wrap="none" rtlCol="0">
            <a:spAutoFit/>
          </a:bodyPr>
          <a:lstStyle/>
          <a:p>
            <a:r>
              <a:rPr lang="en-GB" sz="2000" b="1" dirty="0"/>
              <a:t>UNDERGOING</a:t>
            </a:r>
          </a:p>
          <a:p>
            <a:r>
              <a:rPr lang="en-GB" sz="2000" b="1" dirty="0"/>
              <a:t>  after doing</a:t>
            </a:r>
          </a:p>
        </p:txBody>
      </p:sp>
      <p:sp>
        <p:nvSpPr>
          <p:cNvPr id="12" name="Flowchart: Decision 11">
            <a:extLst>
              <a:ext uri="{FF2B5EF4-FFF2-40B4-BE49-F238E27FC236}">
                <a16:creationId xmlns:a16="http://schemas.microsoft.com/office/drawing/2014/main" id="{6DA00097-7FDD-46B0-B865-39E13D3EFEAA}"/>
              </a:ext>
            </a:extLst>
          </p:cNvPr>
          <p:cNvSpPr/>
          <p:nvPr/>
        </p:nvSpPr>
        <p:spPr>
          <a:xfrm>
            <a:off x="4249085" y="2656484"/>
            <a:ext cx="5544616" cy="3724844"/>
          </a:xfrm>
          <a:prstGeom prst="flowChartDecision">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2FA1BB6-EDFD-4789-9A5D-FF61D303D08D}"/>
              </a:ext>
            </a:extLst>
          </p:cNvPr>
          <p:cNvSpPr txBox="1"/>
          <p:nvPr/>
        </p:nvSpPr>
        <p:spPr>
          <a:xfrm>
            <a:off x="5132267" y="3079105"/>
            <a:ext cx="3558543" cy="1323439"/>
          </a:xfrm>
          <a:prstGeom prst="rect">
            <a:avLst/>
          </a:prstGeom>
          <a:noFill/>
        </p:spPr>
        <p:txBody>
          <a:bodyPr wrap="square" rtlCol="0">
            <a:spAutoFit/>
          </a:bodyPr>
          <a:lstStyle/>
          <a:p>
            <a:pPr algn="ctr"/>
            <a:r>
              <a:rPr lang="en-GB" sz="2000" b="1" dirty="0">
                <a:latin typeface="Arial Narrow" panose="020B0606020202030204" pitchFamily="34" charset="0"/>
              </a:rPr>
              <a:t>PERCEIVE</a:t>
            </a:r>
          </a:p>
          <a:p>
            <a:pPr algn="ctr"/>
            <a:r>
              <a:rPr lang="en-GB" sz="2000" b="1" dirty="0">
                <a:latin typeface="Arial Narrow" panose="020B0606020202030204" pitchFamily="34" charset="0"/>
              </a:rPr>
              <a:t>DECIDE WHAT TO DO</a:t>
            </a:r>
          </a:p>
          <a:p>
            <a:pPr algn="ctr"/>
            <a:r>
              <a:rPr lang="en-GB" sz="2000" b="1" dirty="0">
                <a:latin typeface="Arial Narrow" panose="020B0606020202030204" pitchFamily="34" charset="0"/>
              </a:rPr>
              <a:t>ACT WITH SKILL &amp; PURPOSE</a:t>
            </a:r>
          </a:p>
          <a:p>
            <a:pPr algn="ctr"/>
            <a:r>
              <a:rPr lang="en-GB" sz="2000" b="1" dirty="0">
                <a:latin typeface="Arial Narrow" panose="020B0606020202030204" pitchFamily="34" charset="0"/>
              </a:rPr>
              <a:t>MONITOR &amp; ADJUST ACTIONS</a:t>
            </a:r>
          </a:p>
        </p:txBody>
      </p:sp>
      <p:sp>
        <p:nvSpPr>
          <p:cNvPr id="15" name="TextBox 14">
            <a:extLst>
              <a:ext uri="{FF2B5EF4-FFF2-40B4-BE49-F238E27FC236}">
                <a16:creationId xmlns:a16="http://schemas.microsoft.com/office/drawing/2014/main" id="{7CADBB49-7FFD-447F-B9E0-63BDE48EBD7F}"/>
              </a:ext>
            </a:extLst>
          </p:cNvPr>
          <p:cNvSpPr txBox="1"/>
          <p:nvPr/>
        </p:nvSpPr>
        <p:spPr>
          <a:xfrm>
            <a:off x="4608968" y="4875984"/>
            <a:ext cx="4664596" cy="646331"/>
          </a:xfrm>
          <a:prstGeom prst="rect">
            <a:avLst/>
          </a:prstGeom>
          <a:noFill/>
        </p:spPr>
        <p:txBody>
          <a:bodyPr wrap="square">
            <a:spAutoFit/>
          </a:bodyPr>
          <a:lstStyle/>
          <a:p>
            <a:pPr algn="ctr">
              <a:spcBef>
                <a:spcPct val="0"/>
              </a:spcBef>
              <a:buFontTx/>
              <a:buNone/>
            </a:pPr>
            <a:r>
              <a:rPr lang="en-GB" altLang="en-US" b="1" dirty="0">
                <a:solidFill>
                  <a:srgbClr val="FF0000"/>
                </a:solidFill>
                <a:latin typeface="Arial Narrow" panose="020B0606020202030204" pitchFamily="34" charset="0"/>
              </a:rPr>
              <a:t>LEARNING, CREATIVITY &amp; OTHER </a:t>
            </a:r>
          </a:p>
          <a:p>
            <a:pPr algn="ctr">
              <a:spcBef>
                <a:spcPct val="0"/>
              </a:spcBef>
              <a:buFontTx/>
              <a:buNone/>
            </a:pPr>
            <a:r>
              <a:rPr lang="en-GB" altLang="en-US" b="1" dirty="0">
                <a:solidFill>
                  <a:srgbClr val="FF0000"/>
                </a:solidFill>
                <a:latin typeface="Arial Narrow" panose="020B0606020202030204" pitchFamily="34" charset="0"/>
              </a:rPr>
              <a:t>ACHIEVEMENTS EMERGE</a:t>
            </a:r>
          </a:p>
        </p:txBody>
      </p:sp>
      <p:sp>
        <p:nvSpPr>
          <p:cNvPr id="14" name="TextBox 13">
            <a:extLst>
              <a:ext uri="{FF2B5EF4-FFF2-40B4-BE49-F238E27FC236}">
                <a16:creationId xmlns:a16="http://schemas.microsoft.com/office/drawing/2014/main" id="{BBA88AB0-D653-464C-BC78-B96CC449A5C0}"/>
              </a:ext>
            </a:extLst>
          </p:cNvPr>
          <p:cNvSpPr txBox="1"/>
          <p:nvPr/>
        </p:nvSpPr>
        <p:spPr>
          <a:xfrm>
            <a:off x="5303913" y="4305004"/>
            <a:ext cx="3096343" cy="646331"/>
          </a:xfrm>
          <a:prstGeom prst="rect">
            <a:avLst/>
          </a:prstGeom>
          <a:noFill/>
        </p:spPr>
        <p:txBody>
          <a:bodyPr wrap="square">
            <a:spAutoFit/>
          </a:bodyPr>
          <a:lstStyle/>
          <a:p>
            <a:pPr algn="ctr"/>
            <a:r>
              <a:rPr lang="en-GB" b="1" dirty="0">
                <a:latin typeface="Arial Narrow" panose="020B0606020202030204" pitchFamily="34" charset="0"/>
              </a:rPr>
              <a:t>REFLECT ON / LEARN FROM </a:t>
            </a:r>
          </a:p>
          <a:p>
            <a:pPr algn="ctr"/>
            <a:r>
              <a:rPr lang="en-GB" b="1" dirty="0">
                <a:latin typeface="Arial Narrow" panose="020B0606020202030204" pitchFamily="34" charset="0"/>
              </a:rPr>
              <a:t>WHOLE EXPERIENCE</a:t>
            </a:r>
          </a:p>
        </p:txBody>
      </p:sp>
      <p:sp>
        <p:nvSpPr>
          <p:cNvPr id="17" name="TextBox 16">
            <a:extLst>
              <a:ext uri="{FF2B5EF4-FFF2-40B4-BE49-F238E27FC236}">
                <a16:creationId xmlns:a16="http://schemas.microsoft.com/office/drawing/2014/main" id="{2B9389E7-22E8-4457-9F3F-E03C7CCE17FC}"/>
              </a:ext>
            </a:extLst>
          </p:cNvPr>
          <p:cNvSpPr txBox="1"/>
          <p:nvPr/>
        </p:nvSpPr>
        <p:spPr>
          <a:xfrm>
            <a:off x="2981908" y="139116"/>
            <a:ext cx="6413158" cy="1077218"/>
          </a:xfrm>
          <a:prstGeom prst="rect">
            <a:avLst/>
          </a:prstGeom>
          <a:solidFill>
            <a:schemeClr val="bg1">
              <a:alpha val="94000"/>
            </a:schemeClr>
          </a:solidFill>
        </p:spPr>
        <p:txBody>
          <a:bodyPr wrap="square" rtlCol="0">
            <a:spAutoFit/>
          </a:bodyPr>
          <a:lstStyle/>
          <a:p>
            <a:pPr algn="ctr"/>
            <a:r>
              <a:rPr lang="en-GB" sz="3200" b="1" dirty="0">
                <a:latin typeface="Modern Love Caps" panose="04070805081001020A01" pitchFamily="82" charset="0"/>
              </a:rPr>
              <a:t>In search of an ecological theory of </a:t>
            </a:r>
          </a:p>
          <a:p>
            <a:pPr algn="ctr"/>
            <a:r>
              <a:rPr lang="en-GB" sz="3200" b="1" dirty="0">
                <a:latin typeface="Modern Love Caps" panose="04070805081001020A01" pitchFamily="82" charset="0"/>
              </a:rPr>
              <a:t>practice in which learning is embedded</a:t>
            </a:r>
          </a:p>
        </p:txBody>
      </p:sp>
    </p:spTree>
    <p:extLst>
      <p:ext uri="{BB962C8B-B14F-4D97-AF65-F5344CB8AC3E}">
        <p14:creationId xmlns:p14="http://schemas.microsoft.com/office/powerpoint/2010/main" val="24000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6" descr="http://www.sanjac.edu/sites/default/files/17/Nancy%20Hutchinson_award2.JPG">
            <a:extLst>
              <a:ext uri="{FF2B5EF4-FFF2-40B4-BE49-F238E27FC236}">
                <a16:creationId xmlns:a16="http://schemas.microsoft.com/office/drawing/2014/main" id="{A18ECA49-BB08-4576-A582-D19C22C545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583141" y="2251656"/>
            <a:ext cx="3875044"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F868CF-D938-4C12-BF23-4809E3AFFB3A}"/>
              </a:ext>
            </a:extLst>
          </p:cNvPr>
          <p:cNvSpPr/>
          <p:nvPr/>
        </p:nvSpPr>
        <p:spPr>
          <a:xfrm>
            <a:off x="3583141" y="1811093"/>
            <a:ext cx="3886046" cy="328898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E75E927-5CEE-40AD-A556-DE7A4AB21B54}"/>
              </a:ext>
            </a:extLst>
          </p:cNvPr>
          <p:cNvSpPr txBox="1"/>
          <p:nvPr/>
        </p:nvSpPr>
        <p:spPr>
          <a:xfrm>
            <a:off x="3888418" y="1858060"/>
            <a:ext cx="2820003" cy="369332"/>
          </a:xfrm>
          <a:prstGeom prst="rect">
            <a:avLst/>
          </a:prstGeom>
          <a:noFill/>
        </p:spPr>
        <p:txBody>
          <a:bodyPr wrap="none" rtlCol="0">
            <a:spAutoFit/>
          </a:bodyPr>
          <a:lstStyle/>
          <a:p>
            <a:r>
              <a:rPr lang="en-GB" b="1" dirty="0">
                <a:latin typeface="Arial Narrow" panose="020B0606020202030204" pitchFamily="34" charset="0"/>
              </a:rPr>
              <a:t>    Primary School Classroom</a:t>
            </a:r>
          </a:p>
        </p:txBody>
      </p:sp>
      <p:sp>
        <p:nvSpPr>
          <p:cNvPr id="15" name="TextBox 4">
            <a:extLst>
              <a:ext uri="{FF2B5EF4-FFF2-40B4-BE49-F238E27FC236}">
                <a16:creationId xmlns:a16="http://schemas.microsoft.com/office/drawing/2014/main" id="{121BB467-2A63-44EE-8B47-6E61F19CB04D}"/>
              </a:ext>
            </a:extLst>
          </p:cNvPr>
          <p:cNvSpPr txBox="1">
            <a:spLocks noChangeArrowheads="1"/>
          </p:cNvSpPr>
          <p:nvPr/>
        </p:nvSpPr>
        <p:spPr bwMode="auto">
          <a:xfrm>
            <a:off x="7542257" y="3252655"/>
            <a:ext cx="293894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           1 CONTEXT(S) </a:t>
            </a:r>
          </a:p>
          <a:p>
            <a:pPr>
              <a:spcBef>
                <a:spcPct val="0"/>
              </a:spcBef>
              <a:buNone/>
            </a:pPr>
            <a:r>
              <a:rPr lang="en-GB" altLang="en-US" sz="1600" b="1" dirty="0">
                <a:latin typeface="Arial Narrow" panose="020B0606020202030204" pitchFamily="34" charset="0"/>
              </a:rPr>
              <a:t>Moral purpose of education</a:t>
            </a:r>
          </a:p>
          <a:p>
            <a:pPr>
              <a:spcBef>
                <a:spcPct val="0"/>
              </a:spcBef>
              <a:buNone/>
            </a:pPr>
            <a:r>
              <a:rPr lang="en-GB" altLang="en-US" sz="1600" b="1" dirty="0">
                <a:latin typeface="Arial Narrow" panose="020B0606020202030204" pitchFamily="34" charset="0"/>
              </a:rPr>
              <a:t>Early years school ethos &amp; culture</a:t>
            </a:r>
          </a:p>
          <a:p>
            <a:pPr>
              <a:spcBef>
                <a:spcPct val="0"/>
              </a:spcBef>
              <a:buNone/>
            </a:pPr>
            <a:r>
              <a:rPr lang="en-GB" altLang="en-US" sz="1600" b="1" dirty="0">
                <a:latin typeface="Arial Narrow" panose="020B0606020202030204" pitchFamily="34" charset="0"/>
              </a:rPr>
              <a:t>State educational policies</a:t>
            </a:r>
          </a:p>
          <a:p>
            <a:pPr>
              <a:spcBef>
                <a:spcPct val="0"/>
              </a:spcBef>
              <a:buNone/>
            </a:pPr>
            <a:r>
              <a:rPr lang="en-GB" altLang="en-US" sz="1600" b="1" dirty="0">
                <a:latin typeface="Arial Narrow" panose="020B0606020202030204" pitchFamily="34" charset="0"/>
              </a:rPr>
              <a:t>The teacher’s intentions</a:t>
            </a:r>
          </a:p>
          <a:p>
            <a:pPr marL="285750" indent="-285750">
              <a:spcBef>
                <a:spcPct val="0"/>
              </a:spcBef>
            </a:pPr>
            <a:endParaRPr lang="en-GB" altLang="en-US" sz="1600" b="1" dirty="0">
              <a:latin typeface="Arial Narrow" panose="020B0606020202030204" pitchFamily="34" charset="0"/>
            </a:endParaRPr>
          </a:p>
        </p:txBody>
      </p:sp>
      <p:sp>
        <p:nvSpPr>
          <p:cNvPr id="20" name="Rectangle 9">
            <a:extLst>
              <a:ext uri="{FF2B5EF4-FFF2-40B4-BE49-F238E27FC236}">
                <a16:creationId xmlns:a16="http://schemas.microsoft.com/office/drawing/2014/main" id="{CC6EA6A4-94E2-4989-AD4A-A557CAD3B54C}"/>
              </a:ext>
            </a:extLst>
          </p:cNvPr>
          <p:cNvSpPr>
            <a:spLocks noChangeArrowheads="1"/>
          </p:cNvSpPr>
          <p:nvPr/>
        </p:nvSpPr>
        <p:spPr bwMode="auto">
          <a:xfrm>
            <a:off x="7558424" y="1743298"/>
            <a:ext cx="28267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2 AFFORDANCE FOR LEARNING</a:t>
            </a:r>
          </a:p>
          <a:p>
            <a:pPr>
              <a:spcBef>
                <a:spcPct val="0"/>
              </a:spcBef>
              <a:buFontTx/>
              <a:buNone/>
            </a:pPr>
            <a:r>
              <a:rPr lang="en-GB" altLang="en-US" sz="1600" b="1" dirty="0">
                <a:latin typeface="Arial Narrow" panose="020B0606020202030204" pitchFamily="34" charset="0"/>
              </a:rPr>
              <a:t>In the teachers activities </a:t>
            </a:r>
          </a:p>
          <a:p>
            <a:pPr>
              <a:spcBef>
                <a:spcPct val="0"/>
              </a:spcBef>
              <a:buNone/>
            </a:pPr>
            <a:r>
              <a:rPr lang="en-GB" altLang="en-US" sz="1600" b="1" dirty="0">
                <a:latin typeface="Arial Narrow" panose="020B0606020202030204" pitchFamily="34" charset="0"/>
              </a:rPr>
              <a:t>The classroom environment</a:t>
            </a:r>
          </a:p>
          <a:p>
            <a:pPr>
              <a:spcBef>
                <a:spcPct val="0"/>
              </a:spcBef>
              <a:buNone/>
            </a:pPr>
            <a:r>
              <a:rPr lang="en-GB" altLang="en-US" sz="1600" b="1" dirty="0">
                <a:latin typeface="Arial Narrow" panose="020B0606020202030204" pitchFamily="34" charset="0"/>
              </a:rPr>
              <a:t>The children’s responses</a:t>
            </a:r>
          </a:p>
        </p:txBody>
      </p:sp>
      <p:sp>
        <p:nvSpPr>
          <p:cNvPr id="22" name="TextBox 21">
            <a:extLst>
              <a:ext uri="{FF2B5EF4-FFF2-40B4-BE49-F238E27FC236}">
                <a16:creationId xmlns:a16="http://schemas.microsoft.com/office/drawing/2014/main" id="{F3E4CEF1-6625-46C6-890C-7B02D5495BAE}"/>
              </a:ext>
            </a:extLst>
          </p:cNvPr>
          <p:cNvSpPr txBox="1"/>
          <p:nvPr/>
        </p:nvSpPr>
        <p:spPr>
          <a:xfrm>
            <a:off x="3225444" y="680704"/>
            <a:ext cx="6491019" cy="1077218"/>
          </a:xfrm>
          <a:prstGeom prst="rect">
            <a:avLst/>
          </a:prstGeom>
          <a:noFill/>
        </p:spPr>
        <p:txBody>
          <a:bodyPr wrap="square">
            <a:spAutoFit/>
          </a:bodyPr>
          <a:lstStyle/>
          <a:p>
            <a:pPr>
              <a:spcBef>
                <a:spcPct val="0"/>
              </a:spcBef>
              <a:buFontTx/>
              <a:buNone/>
            </a:pPr>
            <a:r>
              <a:rPr lang="en-GB" altLang="en-US" sz="1600" b="1" dirty="0">
                <a:latin typeface="Arial Narrow" panose="020B0606020202030204" pitchFamily="34" charset="0"/>
              </a:rPr>
              <a:t>3 RESOURCES  (knowledge &amp; information flows, tools, materials, technologies) </a:t>
            </a:r>
          </a:p>
          <a:p>
            <a:pPr>
              <a:spcBef>
                <a:spcPct val="0"/>
              </a:spcBef>
              <a:buFontTx/>
              <a:buNone/>
            </a:pPr>
            <a:r>
              <a:rPr lang="en-GB" altLang="en-US" sz="1600" b="1" dirty="0">
                <a:latin typeface="Arial Narrow" panose="020B0606020202030204" pitchFamily="34" charset="0"/>
              </a:rPr>
              <a:t>teacher’s pedagogical knowledge, her knowledge of each child, the children’s own experiences, learning aids, posters/ pictures, musical instruments,  writing materials, pupils’ work, internet</a:t>
            </a:r>
          </a:p>
        </p:txBody>
      </p:sp>
      <p:cxnSp>
        <p:nvCxnSpPr>
          <p:cNvPr id="24" name="Straight Arrow Connector 23">
            <a:extLst>
              <a:ext uri="{FF2B5EF4-FFF2-40B4-BE49-F238E27FC236}">
                <a16:creationId xmlns:a16="http://schemas.microsoft.com/office/drawing/2014/main" id="{961979C1-8CE9-484E-9459-D50A0F5FE4A9}"/>
              </a:ext>
            </a:extLst>
          </p:cNvPr>
          <p:cNvCxnSpPr>
            <a:cxnSpLocks/>
          </p:cNvCxnSpPr>
          <p:nvPr/>
        </p:nvCxnSpPr>
        <p:spPr>
          <a:xfrm>
            <a:off x="1662430" y="2603250"/>
            <a:ext cx="8236381" cy="524522"/>
          </a:xfrm>
          <a:prstGeom prst="straightConnector1">
            <a:avLst/>
          </a:prstGeom>
          <a:ln w="38100">
            <a:solidFill>
              <a:srgbClr val="040808"/>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4">
            <a:extLst>
              <a:ext uri="{FF2B5EF4-FFF2-40B4-BE49-F238E27FC236}">
                <a16:creationId xmlns:a16="http://schemas.microsoft.com/office/drawing/2014/main" id="{52EDE3E0-E3BE-436A-A027-AD96DE0F2683}"/>
              </a:ext>
            </a:extLst>
          </p:cNvPr>
          <p:cNvSpPr txBox="1">
            <a:spLocks noChangeArrowheads="1"/>
          </p:cNvSpPr>
          <p:nvPr/>
        </p:nvSpPr>
        <p:spPr bwMode="auto">
          <a:xfrm>
            <a:off x="2078835" y="2482885"/>
            <a:ext cx="697166" cy="369332"/>
          </a:xfrm>
          <a:prstGeom prst="rect">
            <a:avLst/>
          </a:prstGeom>
          <a:solidFill>
            <a:schemeClr val="bg1">
              <a:lumMod val="95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latin typeface="Arial Narrow" panose="020B0606020202030204" pitchFamily="34" charset="0"/>
              </a:rPr>
              <a:t>PAST</a:t>
            </a:r>
          </a:p>
        </p:txBody>
      </p:sp>
      <p:sp>
        <p:nvSpPr>
          <p:cNvPr id="27" name="TextBox 4">
            <a:extLst>
              <a:ext uri="{FF2B5EF4-FFF2-40B4-BE49-F238E27FC236}">
                <a16:creationId xmlns:a16="http://schemas.microsoft.com/office/drawing/2014/main" id="{B5A0BB03-3AC9-4B74-B996-39F3AB097A5B}"/>
              </a:ext>
            </a:extLst>
          </p:cNvPr>
          <p:cNvSpPr txBox="1">
            <a:spLocks noChangeArrowheads="1"/>
          </p:cNvSpPr>
          <p:nvPr/>
        </p:nvSpPr>
        <p:spPr bwMode="auto">
          <a:xfrm>
            <a:off x="8508114" y="2901204"/>
            <a:ext cx="1008891" cy="369332"/>
          </a:xfrm>
          <a:prstGeom prst="rect">
            <a:avLst/>
          </a:prstGeom>
          <a:solidFill>
            <a:schemeClr val="bg1">
              <a:lumMod val="95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latin typeface="Arial Narrow" panose="020B0606020202030204" pitchFamily="34" charset="0"/>
              </a:rPr>
              <a:t>FUTURE</a:t>
            </a:r>
          </a:p>
        </p:txBody>
      </p:sp>
      <p:sp>
        <p:nvSpPr>
          <p:cNvPr id="28" name="TextBox 4">
            <a:extLst>
              <a:ext uri="{FF2B5EF4-FFF2-40B4-BE49-F238E27FC236}">
                <a16:creationId xmlns:a16="http://schemas.microsoft.com/office/drawing/2014/main" id="{7EC20CE8-F5EB-4BE4-A394-20D96542C193}"/>
              </a:ext>
            </a:extLst>
          </p:cNvPr>
          <p:cNvSpPr txBox="1">
            <a:spLocks noChangeArrowheads="1"/>
          </p:cNvSpPr>
          <p:nvPr/>
        </p:nvSpPr>
        <p:spPr bwMode="auto">
          <a:xfrm rot="181010">
            <a:off x="3710690" y="2583407"/>
            <a:ext cx="1881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chemeClr val="bg1"/>
                </a:solidFill>
                <a:latin typeface="Arial Narrow" panose="020B0606020202030204" pitchFamily="34" charset="0"/>
              </a:rPr>
              <a:t>Unfolding Present</a:t>
            </a:r>
          </a:p>
        </p:txBody>
      </p:sp>
      <p:sp>
        <p:nvSpPr>
          <p:cNvPr id="29" name="TextBox 6">
            <a:extLst>
              <a:ext uri="{FF2B5EF4-FFF2-40B4-BE49-F238E27FC236}">
                <a16:creationId xmlns:a16="http://schemas.microsoft.com/office/drawing/2014/main" id="{991F2B63-8682-4B48-9E6E-48ABB1A2F7F3}"/>
              </a:ext>
            </a:extLst>
          </p:cNvPr>
          <p:cNvSpPr txBox="1">
            <a:spLocks noChangeArrowheads="1"/>
          </p:cNvSpPr>
          <p:nvPr/>
        </p:nvSpPr>
        <p:spPr bwMode="auto">
          <a:xfrm>
            <a:off x="1580537" y="734886"/>
            <a:ext cx="206228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4 SPACES </a:t>
            </a:r>
          </a:p>
          <a:p>
            <a:pPr>
              <a:spcBef>
                <a:spcPct val="0"/>
              </a:spcBef>
              <a:buFontTx/>
              <a:buNone/>
            </a:pPr>
            <a:r>
              <a:rPr lang="en-GB" altLang="en-US" sz="1600" b="1" dirty="0">
                <a:latin typeface="Arial Narrow" panose="020B0606020202030204" pitchFamily="34" charset="0"/>
              </a:rPr>
              <a:t>Physical –</a:t>
            </a:r>
          </a:p>
          <a:p>
            <a:pPr>
              <a:spcBef>
                <a:spcPct val="0"/>
              </a:spcBef>
              <a:buFontTx/>
              <a:buNone/>
            </a:pPr>
            <a:r>
              <a:rPr lang="en-GB" altLang="en-US" sz="1600" b="1" i="1" dirty="0">
                <a:latin typeface="Arial Narrow" panose="020B0606020202030204" pitchFamily="34" charset="0"/>
              </a:rPr>
              <a:t>classroom</a:t>
            </a:r>
          </a:p>
          <a:p>
            <a:pPr>
              <a:spcBef>
                <a:spcPct val="0"/>
              </a:spcBef>
              <a:buFontTx/>
              <a:buNone/>
            </a:pPr>
            <a:r>
              <a:rPr lang="en-GB" altLang="en-US" sz="1600" b="1" dirty="0">
                <a:latin typeface="Arial Narrow" panose="020B0606020202030204" pitchFamily="34" charset="0"/>
              </a:rPr>
              <a:t>Social, Emotional </a:t>
            </a:r>
          </a:p>
          <a:p>
            <a:pPr>
              <a:spcBef>
                <a:spcPct val="0"/>
              </a:spcBef>
              <a:buFontTx/>
              <a:buNone/>
            </a:pPr>
            <a:r>
              <a:rPr lang="en-GB" altLang="en-US" sz="1600" b="1" dirty="0">
                <a:latin typeface="Arial Narrow" panose="020B0606020202030204" pitchFamily="34" charset="0"/>
              </a:rPr>
              <a:t>Intellectual, Liminal,</a:t>
            </a:r>
          </a:p>
          <a:p>
            <a:pPr>
              <a:spcBef>
                <a:spcPct val="0"/>
              </a:spcBef>
              <a:buFontTx/>
              <a:buNone/>
            </a:pPr>
            <a:r>
              <a:rPr lang="en-GB" altLang="en-US" sz="1600" b="1" dirty="0">
                <a:latin typeface="Arial Narrow" panose="020B0606020202030204" pitchFamily="34" charset="0"/>
              </a:rPr>
              <a:t>Creative</a:t>
            </a:r>
          </a:p>
          <a:p>
            <a:pPr>
              <a:spcBef>
                <a:spcPct val="0"/>
              </a:spcBef>
              <a:buFontTx/>
              <a:buNone/>
            </a:pPr>
            <a:endParaRPr lang="en-GB" altLang="en-US" sz="1600" b="1" dirty="0">
              <a:latin typeface="Arial Narrow" panose="020B0606020202030204" pitchFamily="34" charset="0"/>
            </a:endParaRPr>
          </a:p>
          <a:p>
            <a:pPr>
              <a:spcBef>
                <a:spcPct val="0"/>
              </a:spcBef>
              <a:buFontTx/>
              <a:buNone/>
            </a:pPr>
            <a:endParaRPr lang="en-GB" altLang="en-US" sz="1600" b="1" dirty="0">
              <a:latin typeface="Arial Narrow" panose="020B0606020202030204" pitchFamily="34" charset="0"/>
            </a:endParaRPr>
          </a:p>
        </p:txBody>
      </p:sp>
      <p:sp>
        <p:nvSpPr>
          <p:cNvPr id="30" name="Rectangle 7">
            <a:extLst>
              <a:ext uri="{FF2B5EF4-FFF2-40B4-BE49-F238E27FC236}">
                <a16:creationId xmlns:a16="http://schemas.microsoft.com/office/drawing/2014/main" id="{AF542EBA-7410-486A-B7FB-399F0FD131CE}"/>
              </a:ext>
            </a:extLst>
          </p:cNvPr>
          <p:cNvSpPr>
            <a:spLocks noChangeArrowheads="1"/>
          </p:cNvSpPr>
          <p:nvPr/>
        </p:nvSpPr>
        <p:spPr bwMode="auto">
          <a:xfrm>
            <a:off x="1550679" y="4509591"/>
            <a:ext cx="233773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latin typeface="Arial Narrow" panose="020B0606020202030204" pitchFamily="34" charset="0"/>
              </a:rPr>
              <a:t>6 RELATIONSHIPS</a:t>
            </a:r>
          </a:p>
          <a:p>
            <a:pPr>
              <a:spcBef>
                <a:spcPct val="0"/>
              </a:spcBef>
              <a:buFontTx/>
              <a:buNone/>
            </a:pPr>
            <a:r>
              <a:rPr lang="en-GB" altLang="en-US" sz="1600" b="1" dirty="0">
                <a:latin typeface="Arial Narrow" panose="020B0606020202030204" pitchFamily="34" charset="0"/>
              </a:rPr>
              <a:t>Teacher – children, </a:t>
            </a:r>
          </a:p>
          <a:p>
            <a:pPr>
              <a:spcBef>
                <a:spcPct val="0"/>
              </a:spcBef>
              <a:buFontTx/>
              <a:buNone/>
            </a:pPr>
            <a:r>
              <a:rPr lang="en-GB" altLang="en-US" sz="1600" b="1" dirty="0">
                <a:latin typeface="Arial Narrow" panose="020B0606020202030204" pitchFamily="34" charset="0"/>
              </a:rPr>
              <a:t>Between children</a:t>
            </a:r>
          </a:p>
          <a:p>
            <a:pPr>
              <a:spcBef>
                <a:spcPct val="0"/>
              </a:spcBef>
              <a:buFontTx/>
              <a:buNone/>
            </a:pPr>
            <a:r>
              <a:rPr lang="en-GB" altLang="en-US" sz="1600" b="1" dirty="0">
                <a:latin typeface="Arial Narrow" panose="020B0606020202030204" pitchFamily="34" charset="0"/>
              </a:rPr>
              <a:t>Teacher – parents, Parents- children</a:t>
            </a:r>
          </a:p>
          <a:p>
            <a:pPr>
              <a:spcBef>
                <a:spcPct val="0"/>
              </a:spcBef>
              <a:buFontTx/>
              <a:buNone/>
            </a:pPr>
            <a:r>
              <a:rPr lang="en-GB" altLang="en-US" sz="1600" b="1" dirty="0">
                <a:latin typeface="Arial Narrow" panose="020B0606020202030204" pitchFamily="34" charset="0"/>
              </a:rPr>
              <a:t>And relationships with subject, environment, materials, tools &amp; activities</a:t>
            </a:r>
          </a:p>
        </p:txBody>
      </p:sp>
      <p:sp>
        <p:nvSpPr>
          <p:cNvPr id="33" name="Text Box 1">
            <a:extLst>
              <a:ext uri="{FF2B5EF4-FFF2-40B4-BE49-F238E27FC236}">
                <a16:creationId xmlns:a16="http://schemas.microsoft.com/office/drawing/2014/main" id="{F751B56A-F069-466F-BC06-CDA46F538E86}"/>
              </a:ext>
            </a:extLst>
          </p:cNvPr>
          <p:cNvSpPr txBox="1">
            <a:spLocks noChangeArrowheads="1"/>
          </p:cNvSpPr>
          <p:nvPr/>
        </p:nvSpPr>
        <p:spPr bwMode="auto">
          <a:xfrm>
            <a:off x="2766891" y="5163214"/>
            <a:ext cx="5017603"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Eg talking, discussing, listening, showing,</a:t>
            </a:r>
          </a:p>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telling stories, singing, dancing, reading, </a:t>
            </a:r>
          </a:p>
          <a:p>
            <a:pPr algn="ctr">
              <a:spcBef>
                <a:spcPct val="0"/>
              </a:spcBef>
              <a:buFontTx/>
              <a:buNone/>
            </a:pPr>
            <a:r>
              <a:rPr lang="en-US" altLang="en-US" sz="16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painting and more</a:t>
            </a:r>
          </a:p>
        </p:txBody>
      </p:sp>
      <p:sp>
        <p:nvSpPr>
          <p:cNvPr id="34" name="Speech Bubble: Rectangle with Corners Rounded 33">
            <a:extLst>
              <a:ext uri="{FF2B5EF4-FFF2-40B4-BE49-F238E27FC236}">
                <a16:creationId xmlns:a16="http://schemas.microsoft.com/office/drawing/2014/main" id="{953ABB37-9B7F-4FBD-B9C9-A9A71C3A7149}"/>
              </a:ext>
            </a:extLst>
          </p:cNvPr>
          <p:cNvSpPr/>
          <p:nvPr/>
        </p:nvSpPr>
        <p:spPr>
          <a:xfrm>
            <a:off x="7564811" y="4605836"/>
            <a:ext cx="2868452" cy="1843738"/>
          </a:xfrm>
          <a:prstGeom prst="wedgeRoundRectCallout">
            <a:avLst>
              <a:gd name="adj1" fmla="val -106330"/>
              <a:gd name="adj2" fmla="val -59155"/>
              <a:gd name="adj3" fmla="val 16667"/>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5" name="Rectangle 14">
            <a:extLst>
              <a:ext uri="{FF2B5EF4-FFF2-40B4-BE49-F238E27FC236}">
                <a16:creationId xmlns:a16="http://schemas.microsoft.com/office/drawing/2014/main" id="{44359AAD-5E24-4DD6-B5FD-483E3F593863}"/>
              </a:ext>
            </a:extLst>
          </p:cNvPr>
          <p:cNvSpPr>
            <a:spLocks noChangeArrowheads="1"/>
          </p:cNvSpPr>
          <p:nvPr/>
        </p:nvSpPr>
        <p:spPr bwMode="auto">
          <a:xfrm>
            <a:off x="7499111" y="4605836"/>
            <a:ext cx="286845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600" b="1" dirty="0">
                <a:latin typeface="Arial Narrow" panose="020B0606020202030204" pitchFamily="34" charset="0"/>
              </a:rPr>
              <a:t>The teacher consciously and skilfully weaves together elements of herself and the world around her and transforms them into something new….In the process she transforms herself and learners’ understanding. </a:t>
            </a:r>
          </a:p>
        </p:txBody>
      </p:sp>
      <p:sp>
        <p:nvSpPr>
          <p:cNvPr id="37" name="Text Box 15">
            <a:extLst>
              <a:ext uri="{FF2B5EF4-FFF2-40B4-BE49-F238E27FC236}">
                <a16:creationId xmlns:a16="http://schemas.microsoft.com/office/drawing/2014/main" id="{4F67CFC7-88C6-4ACA-93BE-49DEBC6C20EC}"/>
              </a:ext>
            </a:extLst>
          </p:cNvPr>
          <p:cNvSpPr txBox="1">
            <a:spLocks noChangeArrowheads="1"/>
          </p:cNvSpPr>
          <p:nvPr/>
        </p:nvSpPr>
        <p:spPr bwMode="auto">
          <a:xfrm>
            <a:off x="1550679" y="2875160"/>
            <a:ext cx="180933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600" b="1" dirty="0">
                <a:solidFill>
                  <a:srgbClr val="000000"/>
                </a:solidFill>
                <a:latin typeface="Arial Narrow" panose="020B0606020202030204" pitchFamily="34" charset="0"/>
                <a:cs typeface="Arial" panose="020B0604020202020204" pitchFamily="34" charset="0"/>
              </a:rPr>
              <a:t>         5 PLACES</a:t>
            </a:r>
          </a:p>
          <a:p>
            <a:pPr>
              <a:spcBef>
                <a:spcPct val="0"/>
              </a:spcBef>
              <a:buFontTx/>
              <a:buNone/>
            </a:pPr>
            <a:r>
              <a:rPr lang="en-GB" altLang="en-US" sz="1600" b="1" dirty="0">
                <a:solidFill>
                  <a:srgbClr val="000000"/>
                </a:solidFill>
                <a:latin typeface="Arial Narrow" panose="020B0606020202030204" pitchFamily="34" charset="0"/>
                <a:cs typeface="Arial" panose="020B0604020202020204" pitchFamily="34" charset="0"/>
              </a:rPr>
              <a:t>The classroom is the significant place for situational learning through the experience of doing</a:t>
            </a:r>
          </a:p>
        </p:txBody>
      </p:sp>
      <p:sp>
        <p:nvSpPr>
          <p:cNvPr id="21" name="TextBox 20">
            <a:extLst>
              <a:ext uri="{FF2B5EF4-FFF2-40B4-BE49-F238E27FC236}">
                <a16:creationId xmlns:a16="http://schemas.microsoft.com/office/drawing/2014/main" id="{2A6C5059-6778-4F53-8464-06E6F9B7EA88}"/>
              </a:ext>
            </a:extLst>
          </p:cNvPr>
          <p:cNvSpPr txBox="1"/>
          <p:nvPr/>
        </p:nvSpPr>
        <p:spPr>
          <a:xfrm>
            <a:off x="1522472" y="179833"/>
            <a:ext cx="9147056" cy="523220"/>
          </a:xfrm>
          <a:prstGeom prst="rect">
            <a:avLst/>
          </a:prstGeom>
          <a:noFill/>
        </p:spPr>
        <p:txBody>
          <a:bodyPr wrap="none" rtlCol="0">
            <a:spAutoFit/>
          </a:bodyPr>
          <a:lstStyle/>
          <a:p>
            <a:r>
              <a:rPr lang="en-GB" sz="2800" b="1" dirty="0">
                <a:latin typeface="Modern Love Caps" panose="04070805081001020A01" pitchFamily="82" charset="0"/>
              </a:rPr>
              <a:t>ecology of practice in which learning &amp; creativity are embedded</a:t>
            </a:r>
          </a:p>
        </p:txBody>
      </p:sp>
    </p:spTree>
    <p:extLst>
      <p:ext uri="{BB962C8B-B14F-4D97-AF65-F5344CB8AC3E}">
        <p14:creationId xmlns:p14="http://schemas.microsoft.com/office/powerpoint/2010/main" val="217256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4690" name="Text Box 4">
            <a:extLst>
              <a:ext uri="{FF2B5EF4-FFF2-40B4-BE49-F238E27FC236}">
                <a16:creationId xmlns:a16="http://schemas.microsoft.com/office/drawing/2014/main" id="{E52CC899-8BC0-4C67-AE8D-B482EE32D193}"/>
              </a:ext>
            </a:extLst>
          </p:cNvPr>
          <p:cNvSpPr txBox="1">
            <a:spLocks noChangeArrowheads="1"/>
          </p:cNvSpPr>
          <p:nvPr/>
        </p:nvSpPr>
        <p:spPr bwMode="auto">
          <a:xfrm>
            <a:off x="1589479" y="5057115"/>
            <a:ext cx="294019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6 RELATIONSHIPS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with people, communities, places, ideas, objects, work, hobbies, problems,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natural world - anything!</a:t>
            </a:r>
          </a:p>
        </p:txBody>
      </p:sp>
      <p:sp>
        <p:nvSpPr>
          <p:cNvPr id="114691" name="Text Box 5">
            <a:extLst>
              <a:ext uri="{FF2B5EF4-FFF2-40B4-BE49-F238E27FC236}">
                <a16:creationId xmlns:a16="http://schemas.microsoft.com/office/drawing/2014/main" id="{FD0B00DD-D35D-4CD0-B353-7ECDB67EB316}"/>
              </a:ext>
            </a:extLst>
          </p:cNvPr>
          <p:cNvSpPr txBox="1">
            <a:spLocks noChangeArrowheads="1"/>
          </p:cNvSpPr>
          <p:nvPr/>
        </p:nvSpPr>
        <p:spPr bwMode="auto">
          <a:xfrm>
            <a:off x="2237551" y="800944"/>
            <a:ext cx="4899261" cy="325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3 RESOURCES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information, knowledge, people, tools,  technologies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&amp; other artefacts (anything that can be used)</a:t>
            </a:r>
            <a:endPar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p:txBody>
      </p:sp>
      <p:sp>
        <p:nvSpPr>
          <p:cNvPr id="114692" name="Text Box 1">
            <a:extLst>
              <a:ext uri="{FF2B5EF4-FFF2-40B4-BE49-F238E27FC236}">
                <a16:creationId xmlns:a16="http://schemas.microsoft.com/office/drawing/2014/main" id="{6873B3E6-943E-451F-859C-0ADAAE7544E2}"/>
              </a:ext>
            </a:extLst>
          </p:cNvPr>
          <p:cNvSpPr txBox="1">
            <a:spLocks noChangeArrowheads="1"/>
          </p:cNvSpPr>
          <p:nvPr/>
        </p:nvSpPr>
        <p:spPr bwMode="auto">
          <a:xfrm>
            <a:off x="3893735" y="5673832"/>
            <a:ext cx="5017603"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eg study, work, making, research, inquiry,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problem solving and much more</a:t>
            </a:r>
          </a:p>
        </p:txBody>
      </p:sp>
      <p:sp>
        <p:nvSpPr>
          <p:cNvPr id="114693" name="Rectangle 8">
            <a:extLst>
              <a:ext uri="{FF2B5EF4-FFF2-40B4-BE49-F238E27FC236}">
                <a16:creationId xmlns:a16="http://schemas.microsoft.com/office/drawing/2014/main" id="{4883DDBB-9AED-48E8-ABF4-3718ECBF15BD}"/>
              </a:ext>
            </a:extLst>
          </p:cNvPr>
          <p:cNvSpPr>
            <a:spLocks noChangeArrowheads="1"/>
          </p:cNvSpPr>
          <p:nvPr/>
        </p:nvSpPr>
        <p:spPr bwMode="auto">
          <a:xfrm>
            <a:off x="2686661" y="1033848"/>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4" name="Rectangle 10">
            <a:extLst>
              <a:ext uri="{FF2B5EF4-FFF2-40B4-BE49-F238E27FC236}">
                <a16:creationId xmlns:a16="http://schemas.microsoft.com/office/drawing/2014/main" id="{34F91DA3-F308-4C7D-BE81-6A5F5E3D300E}"/>
              </a:ext>
            </a:extLst>
          </p:cNvPr>
          <p:cNvSpPr>
            <a:spLocks noChangeArrowheads="1"/>
          </p:cNvSpPr>
          <p:nvPr/>
        </p:nvSpPr>
        <p:spPr bwMode="auto">
          <a:xfrm>
            <a:off x="2686661" y="1205299"/>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5" name="Rectangle 13">
            <a:extLst>
              <a:ext uri="{FF2B5EF4-FFF2-40B4-BE49-F238E27FC236}">
                <a16:creationId xmlns:a16="http://schemas.microsoft.com/office/drawing/2014/main" id="{57D691EB-4BDD-4FB4-B3FC-6D5A7758848B}"/>
              </a:ext>
            </a:extLst>
          </p:cNvPr>
          <p:cNvSpPr>
            <a:spLocks noChangeArrowheads="1"/>
          </p:cNvSpPr>
          <p:nvPr/>
        </p:nvSpPr>
        <p:spPr bwMode="auto">
          <a:xfrm>
            <a:off x="2686661" y="928301"/>
            <a:ext cx="18473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br>
              <a:rPr lang="en-GB" altLang="en-US" sz="1800">
                <a:solidFill>
                  <a:srgbClr val="000000"/>
                </a:solidFill>
                <a:latin typeface="Arial Narrow" panose="020B0606020202030204" pitchFamily="34" charset="0"/>
                <a:cs typeface="Arial" panose="020B0604020202020204" pitchFamily="34" charset="0"/>
              </a:rPr>
            </a:br>
            <a:endParaRPr lang="en-GB" altLang="en-US" sz="1800">
              <a:solidFill>
                <a:srgbClr val="000000"/>
              </a:solidFill>
              <a:latin typeface="Arial Narrow" panose="020B0606020202030204" pitchFamily="34" charset="0"/>
              <a:cs typeface="Arial" panose="020B0604020202020204" pitchFamily="34" charset="0"/>
            </a:endParaRPr>
          </a:p>
          <a:p>
            <a:pPr>
              <a:spcBef>
                <a:spcPct val="0"/>
              </a:spcBef>
              <a:buFontTx/>
              <a:buNone/>
            </a:pPr>
            <a:endParaRPr lang="en-GB" altLang="en-US" sz="1800">
              <a:solidFill>
                <a:srgbClr val="000000"/>
              </a:solidFill>
              <a:latin typeface="Arial Narrow" panose="020B0606020202030204" pitchFamily="34" charset="0"/>
              <a:cs typeface="Arial" panose="020B0604020202020204" pitchFamily="34" charset="0"/>
            </a:endParaRPr>
          </a:p>
        </p:txBody>
      </p:sp>
      <p:sp>
        <p:nvSpPr>
          <p:cNvPr id="114696" name="Rectangle 15">
            <a:extLst>
              <a:ext uri="{FF2B5EF4-FFF2-40B4-BE49-F238E27FC236}">
                <a16:creationId xmlns:a16="http://schemas.microsoft.com/office/drawing/2014/main" id="{7E7A24C4-F380-4707-97F7-569EBA328CE8}"/>
              </a:ext>
            </a:extLst>
          </p:cNvPr>
          <p:cNvSpPr>
            <a:spLocks noChangeArrowheads="1"/>
          </p:cNvSpPr>
          <p:nvPr/>
        </p:nvSpPr>
        <p:spPr bwMode="auto">
          <a:xfrm>
            <a:off x="2686661" y="1205299"/>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7" name="Rectangle 18">
            <a:extLst>
              <a:ext uri="{FF2B5EF4-FFF2-40B4-BE49-F238E27FC236}">
                <a16:creationId xmlns:a16="http://schemas.microsoft.com/office/drawing/2014/main" id="{ACFC9EEE-3957-44BD-8233-261E06EF659D}"/>
              </a:ext>
            </a:extLst>
          </p:cNvPr>
          <p:cNvSpPr>
            <a:spLocks noChangeArrowheads="1"/>
          </p:cNvSpPr>
          <p:nvPr/>
        </p:nvSpPr>
        <p:spPr bwMode="auto">
          <a:xfrm>
            <a:off x="2686661" y="1205299"/>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566EA590-1CE8-46CC-9227-0470BBE5CCEA}"/>
              </a:ext>
            </a:extLst>
          </p:cNvPr>
          <p:cNvCxnSpPr>
            <a:cxnSpLocks/>
          </p:cNvCxnSpPr>
          <p:nvPr/>
        </p:nvCxnSpPr>
        <p:spPr>
          <a:xfrm>
            <a:off x="1677129" y="3152634"/>
            <a:ext cx="8624995" cy="1031981"/>
          </a:xfrm>
          <a:prstGeom prst="straightConnector1">
            <a:avLst/>
          </a:prstGeom>
          <a:ln w="38100">
            <a:solidFill>
              <a:srgbClr val="00B0F0">
                <a:alpha val="70000"/>
              </a:srgbClr>
            </a:solidFill>
            <a:tailEnd type="arrow"/>
          </a:ln>
        </p:spPr>
        <p:style>
          <a:lnRef idx="2">
            <a:schemeClr val="accent1"/>
          </a:lnRef>
          <a:fillRef idx="0">
            <a:schemeClr val="accent1"/>
          </a:fillRef>
          <a:effectRef idx="1">
            <a:schemeClr val="accent1"/>
          </a:effectRef>
          <a:fontRef idx="minor">
            <a:schemeClr val="tx1"/>
          </a:fontRef>
        </p:style>
      </p:cxnSp>
      <p:sp>
        <p:nvSpPr>
          <p:cNvPr id="114699" name="Text Box 5">
            <a:extLst>
              <a:ext uri="{FF2B5EF4-FFF2-40B4-BE49-F238E27FC236}">
                <a16:creationId xmlns:a16="http://schemas.microsoft.com/office/drawing/2014/main" id="{99BA0C90-10E4-4D96-8AEF-86217BEE4ADF}"/>
              </a:ext>
            </a:extLst>
          </p:cNvPr>
          <p:cNvSpPr txBox="1">
            <a:spLocks noChangeArrowheads="1"/>
          </p:cNvSpPr>
          <p:nvPr/>
        </p:nvSpPr>
        <p:spPr bwMode="auto">
          <a:xfrm>
            <a:off x="8762142" y="3801247"/>
            <a:ext cx="1161263" cy="377428"/>
          </a:xfrm>
          <a:prstGeom prst="rect">
            <a:avLst/>
          </a:prstGeom>
          <a:solidFill>
            <a:schemeClr val="bg1">
              <a:alpha val="5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FUTURE?</a:t>
            </a:r>
          </a:p>
        </p:txBody>
      </p:sp>
      <p:sp>
        <p:nvSpPr>
          <p:cNvPr id="114700" name="Text Box 5">
            <a:extLst>
              <a:ext uri="{FF2B5EF4-FFF2-40B4-BE49-F238E27FC236}">
                <a16:creationId xmlns:a16="http://schemas.microsoft.com/office/drawing/2014/main" id="{CF83FEB9-1A0C-4F38-8D9D-EE443875442A}"/>
              </a:ext>
            </a:extLst>
          </p:cNvPr>
          <p:cNvSpPr txBox="1">
            <a:spLocks noChangeArrowheads="1"/>
          </p:cNvSpPr>
          <p:nvPr/>
        </p:nvSpPr>
        <p:spPr bwMode="auto">
          <a:xfrm>
            <a:off x="7136811" y="1124693"/>
            <a:ext cx="3168466" cy="63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2 AFFORDANCES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possibilities for thinking and action that can be perceived or imagined</a:t>
            </a:r>
          </a:p>
        </p:txBody>
      </p:sp>
      <p:sp>
        <p:nvSpPr>
          <p:cNvPr id="114703" name="Text Box 15">
            <a:extLst>
              <a:ext uri="{FF2B5EF4-FFF2-40B4-BE49-F238E27FC236}">
                <a16:creationId xmlns:a16="http://schemas.microsoft.com/office/drawing/2014/main" id="{7D0DD123-1B82-4F25-B557-576CC0E5A758}"/>
              </a:ext>
            </a:extLst>
          </p:cNvPr>
          <p:cNvSpPr txBox="1">
            <a:spLocks noChangeArrowheads="1"/>
          </p:cNvSpPr>
          <p:nvPr/>
        </p:nvSpPr>
        <p:spPr bwMode="auto">
          <a:xfrm>
            <a:off x="1677129" y="1797698"/>
            <a:ext cx="250421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rgbClr val="000000"/>
                </a:solidFill>
                <a:latin typeface="Arial Narrow" panose="020B0606020202030204" pitchFamily="34" charset="0"/>
                <a:cs typeface="Arial" panose="020B0604020202020204" pitchFamily="34" charset="0"/>
              </a:rPr>
              <a:t>4 SPACES </a:t>
            </a:r>
          </a:p>
          <a:p>
            <a:pPr algn="ct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physical, social, virtual, intellectual, psychological, liminal, ontological</a:t>
            </a:r>
          </a:p>
        </p:txBody>
      </p:sp>
      <p:sp>
        <p:nvSpPr>
          <p:cNvPr id="114708" name="Text Box 15">
            <a:extLst>
              <a:ext uri="{FF2B5EF4-FFF2-40B4-BE49-F238E27FC236}">
                <a16:creationId xmlns:a16="http://schemas.microsoft.com/office/drawing/2014/main" id="{15A53EA2-6BB8-4468-B1D8-75B7862539B3}"/>
              </a:ext>
            </a:extLst>
          </p:cNvPr>
          <p:cNvSpPr txBox="1">
            <a:spLocks noChangeArrowheads="1"/>
          </p:cNvSpPr>
          <p:nvPr/>
        </p:nvSpPr>
        <p:spPr bwMode="auto">
          <a:xfrm>
            <a:off x="2299270" y="3064944"/>
            <a:ext cx="774781" cy="369332"/>
          </a:xfrm>
          <a:prstGeom prst="rect">
            <a:avLst/>
          </a:prstGeom>
          <a:solidFill>
            <a:schemeClr val="bg1">
              <a:alpha val="5803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000000"/>
                </a:solidFill>
                <a:latin typeface="Arial Narrow" panose="020B0606020202030204" pitchFamily="34" charset="0"/>
                <a:cs typeface="Arial" panose="020B0604020202020204" pitchFamily="34" charset="0"/>
              </a:rPr>
              <a:t>PAST</a:t>
            </a:r>
          </a:p>
        </p:txBody>
      </p:sp>
      <p:sp>
        <p:nvSpPr>
          <p:cNvPr id="114709" name="Text Box 7">
            <a:extLst>
              <a:ext uri="{FF2B5EF4-FFF2-40B4-BE49-F238E27FC236}">
                <a16:creationId xmlns:a16="http://schemas.microsoft.com/office/drawing/2014/main" id="{C945D805-4DD1-4BAB-A887-DF95B188BD09}"/>
              </a:ext>
            </a:extLst>
          </p:cNvPr>
          <p:cNvSpPr txBox="1">
            <a:spLocks noChangeArrowheads="1"/>
          </p:cNvSpPr>
          <p:nvPr/>
        </p:nvSpPr>
        <p:spPr bwMode="auto">
          <a:xfrm>
            <a:off x="7974462" y="2220169"/>
            <a:ext cx="2755916"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1 CONTEXTS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situations, circumstances, culture, ourselves,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problems/opportunities -</a:t>
            </a:r>
          </a:p>
        </p:txBody>
      </p:sp>
      <p:sp>
        <p:nvSpPr>
          <p:cNvPr id="3" name="Arrow: Up-Down 2">
            <a:extLst>
              <a:ext uri="{FF2B5EF4-FFF2-40B4-BE49-F238E27FC236}">
                <a16:creationId xmlns:a16="http://schemas.microsoft.com/office/drawing/2014/main" id="{B89D9AEF-AFF3-40C8-997D-B78FCDAB16D3}"/>
              </a:ext>
            </a:extLst>
          </p:cNvPr>
          <p:cNvSpPr/>
          <p:nvPr/>
        </p:nvSpPr>
        <p:spPr>
          <a:xfrm>
            <a:off x="5775576" y="2286126"/>
            <a:ext cx="322741" cy="3059021"/>
          </a:xfrm>
          <a:prstGeom prst="upDownArrow">
            <a:avLst/>
          </a:prstGeom>
          <a:solidFill>
            <a:srgbClr val="00B0F0">
              <a:alpha val="32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atin typeface="Arial Narrow" panose="020B0606020202030204" pitchFamily="34" charset="0"/>
            </a:endParaRPr>
          </a:p>
        </p:txBody>
      </p:sp>
      <p:sp>
        <p:nvSpPr>
          <p:cNvPr id="29" name="Text Box 1">
            <a:extLst>
              <a:ext uri="{FF2B5EF4-FFF2-40B4-BE49-F238E27FC236}">
                <a16:creationId xmlns:a16="http://schemas.microsoft.com/office/drawing/2014/main" id="{CD0C4356-A74E-47ED-B2C3-B2A04B28BF30}"/>
              </a:ext>
            </a:extLst>
          </p:cNvPr>
          <p:cNvSpPr txBox="1">
            <a:spLocks noChangeArrowheads="1"/>
          </p:cNvSpPr>
          <p:nvPr/>
        </p:nvSpPr>
        <p:spPr bwMode="auto">
          <a:xfrm>
            <a:off x="4085482" y="2024790"/>
            <a:ext cx="4021037" cy="377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                </a:t>
            </a: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WHOLE PERSON</a:t>
            </a:r>
          </a:p>
          <a:p>
            <a:pPr>
              <a:spcBef>
                <a:spcPct val="0"/>
              </a:spcBef>
              <a:buFontTx/>
              <a:buNone/>
            </a:pPr>
            <a:endParaRPr lang="en-US" altLang="en-US" sz="8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algn="ctr">
              <a:spcBef>
                <a:spcPct val="0"/>
              </a:spcBef>
              <a:buFontTx/>
              <a:buNone/>
            </a:pP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with their mind and body, purposes motivations, knowledge and skills, seeking, sensing, perceiving, feeling, imagining, relating to and interacting with their environment, interpreting &amp; making sense of their situations, weaving together the things that matter to accomplish their goals</a:t>
            </a:r>
          </a:p>
          <a:p>
            <a:pPr algn="ctr">
              <a:spcBef>
                <a:spcPct val="0"/>
              </a:spcBef>
              <a:buFontTx/>
              <a:buNone/>
            </a:pPr>
            <a:endParaRPr lang="en-US" altLang="en-US" sz="800" i="1"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a:spcBef>
                <a:spcPct val="0"/>
              </a:spcBef>
              <a:buFontTx/>
              <a:buNone/>
            </a:pPr>
            <a:r>
              <a:rPr lang="en-US" altLang="en-US" sz="2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ENVIRONMENT</a:t>
            </a:r>
          </a:p>
        </p:txBody>
      </p:sp>
      <p:sp>
        <p:nvSpPr>
          <p:cNvPr id="21" name="Oval 20">
            <a:extLst>
              <a:ext uri="{FF2B5EF4-FFF2-40B4-BE49-F238E27FC236}">
                <a16:creationId xmlns:a16="http://schemas.microsoft.com/office/drawing/2014/main" id="{3FB7134A-970B-4B7B-93BE-CBE29A245B8B}"/>
              </a:ext>
            </a:extLst>
          </p:cNvPr>
          <p:cNvSpPr/>
          <p:nvPr/>
        </p:nvSpPr>
        <p:spPr>
          <a:xfrm flipH="1">
            <a:off x="3909377" y="1784551"/>
            <a:ext cx="4306003" cy="3852152"/>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Arial Narrow" panose="020B0606020202030204" pitchFamily="34" charset="0"/>
            </a:endParaRPr>
          </a:p>
        </p:txBody>
      </p:sp>
      <p:sp>
        <p:nvSpPr>
          <p:cNvPr id="23" name="Text Box 15">
            <a:extLst>
              <a:ext uri="{FF2B5EF4-FFF2-40B4-BE49-F238E27FC236}">
                <a16:creationId xmlns:a16="http://schemas.microsoft.com/office/drawing/2014/main" id="{91AE2346-4286-4235-994F-D6F0DCAE19F2}"/>
              </a:ext>
            </a:extLst>
          </p:cNvPr>
          <p:cNvSpPr txBox="1">
            <a:spLocks noChangeArrowheads="1"/>
          </p:cNvSpPr>
          <p:nvPr/>
        </p:nvSpPr>
        <p:spPr bwMode="auto">
          <a:xfrm>
            <a:off x="1661486" y="3472939"/>
            <a:ext cx="2232248"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         </a:t>
            </a:r>
            <a:r>
              <a:rPr lang="en-GB" altLang="en-US" sz="1800" b="1" dirty="0">
                <a:solidFill>
                  <a:srgbClr val="000000"/>
                </a:solidFill>
                <a:latin typeface="Arial Narrow" panose="020B0606020202030204" pitchFamily="34" charset="0"/>
                <a:cs typeface="Arial" panose="020B0604020202020204" pitchFamily="34" charset="0"/>
              </a:rPr>
              <a:t>5 PLACES</a:t>
            </a:r>
          </a:p>
          <a:p>
            <a:pPr algn="ct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significance of place for situational learning through the experience of doing</a:t>
            </a:r>
          </a:p>
        </p:txBody>
      </p:sp>
      <p:sp>
        <p:nvSpPr>
          <p:cNvPr id="28" name="Thought Bubble: Cloud 27">
            <a:extLst>
              <a:ext uri="{FF2B5EF4-FFF2-40B4-BE49-F238E27FC236}">
                <a16:creationId xmlns:a16="http://schemas.microsoft.com/office/drawing/2014/main" id="{E2AB95B8-E700-458C-9067-F01597AF1909}"/>
              </a:ext>
            </a:extLst>
          </p:cNvPr>
          <p:cNvSpPr/>
          <p:nvPr/>
        </p:nvSpPr>
        <p:spPr>
          <a:xfrm rot="11025100">
            <a:off x="7958186" y="4311946"/>
            <a:ext cx="2450630" cy="1230935"/>
          </a:xfrm>
          <a:prstGeom prst="cloudCallout">
            <a:avLst>
              <a:gd name="adj1" fmla="val 93359"/>
              <a:gd name="adj2" fmla="val 63891"/>
            </a:avLst>
          </a:prstGeom>
          <a:solidFill>
            <a:srgbClr val="31EF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3956F99-0EE9-4D51-8528-08A1339F650E}"/>
              </a:ext>
            </a:extLst>
          </p:cNvPr>
          <p:cNvSpPr txBox="1"/>
          <p:nvPr/>
        </p:nvSpPr>
        <p:spPr>
          <a:xfrm>
            <a:off x="7740996" y="4618362"/>
            <a:ext cx="2736304" cy="830997"/>
          </a:xfrm>
          <a:prstGeom prst="rect">
            <a:avLst/>
          </a:prstGeom>
          <a:noFill/>
        </p:spPr>
        <p:txBody>
          <a:bodyPr wrap="square" rtlCol="0">
            <a:spAutoFit/>
          </a:bodyPr>
          <a:lstStyle/>
          <a:p>
            <a:pPr algn="ctr"/>
            <a:r>
              <a:rPr lang="en-US" sz="1600" b="1" dirty="0">
                <a:latin typeface="Arial Narrow" panose="020B0606020202030204" pitchFamily="34" charset="0"/>
              </a:rPr>
              <a:t>LEARNING, CREATIVITY</a:t>
            </a:r>
          </a:p>
          <a:p>
            <a:pPr algn="ctr"/>
            <a:r>
              <a:rPr lang="en-US" sz="1600" b="1" dirty="0">
                <a:latin typeface="Arial Narrow" panose="020B0606020202030204" pitchFamily="34" charset="0"/>
              </a:rPr>
              <a:t>&amp; OTHER ACHIEVEMENTS </a:t>
            </a:r>
          </a:p>
          <a:p>
            <a:pPr algn="ctr"/>
            <a:r>
              <a:rPr lang="en-US" sz="1600" b="1" dirty="0">
                <a:latin typeface="Arial Narrow" panose="020B0606020202030204" pitchFamily="34" charset="0"/>
              </a:rPr>
              <a:t>EMERGE</a:t>
            </a:r>
          </a:p>
        </p:txBody>
      </p:sp>
      <p:sp>
        <p:nvSpPr>
          <p:cNvPr id="24" name="TextBox 23">
            <a:extLst>
              <a:ext uri="{FF2B5EF4-FFF2-40B4-BE49-F238E27FC236}">
                <a16:creationId xmlns:a16="http://schemas.microsoft.com/office/drawing/2014/main" id="{41BD077F-4D03-4D9D-965C-E2C64AC78F5D}"/>
              </a:ext>
            </a:extLst>
          </p:cNvPr>
          <p:cNvSpPr txBox="1"/>
          <p:nvPr/>
        </p:nvSpPr>
        <p:spPr>
          <a:xfrm>
            <a:off x="3677710" y="260648"/>
            <a:ext cx="4836580" cy="584775"/>
          </a:xfrm>
          <a:prstGeom prst="rect">
            <a:avLst/>
          </a:prstGeom>
          <a:noFill/>
        </p:spPr>
        <p:txBody>
          <a:bodyPr wrap="none" rtlCol="0">
            <a:spAutoFit/>
          </a:bodyPr>
          <a:lstStyle/>
          <a:p>
            <a:r>
              <a:rPr lang="en-GB" sz="3200" b="1" dirty="0">
                <a:latin typeface="Modern Love Caps" panose="04070805081001020A01" pitchFamily="82" charset="0"/>
              </a:rPr>
              <a:t>Ecology of practice heuristic</a:t>
            </a:r>
          </a:p>
        </p:txBody>
      </p:sp>
    </p:spTree>
    <p:extLst>
      <p:ext uri="{BB962C8B-B14F-4D97-AF65-F5344CB8AC3E}">
        <p14:creationId xmlns:p14="http://schemas.microsoft.com/office/powerpoint/2010/main" val="40016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view of a mountain&#10;&#10;Description automatically generated">
            <a:extLst>
              <a:ext uri="{FF2B5EF4-FFF2-40B4-BE49-F238E27FC236}">
                <a16:creationId xmlns:a16="http://schemas.microsoft.com/office/drawing/2014/main" id="{A04DE254-7E7E-427B-9B43-05676E60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932452"/>
            <a:ext cx="9253937" cy="2045880"/>
          </a:xfrm>
          <a:prstGeom prst="rect">
            <a:avLst/>
          </a:prstGeom>
        </p:spPr>
      </p:pic>
      <p:pic>
        <p:nvPicPr>
          <p:cNvPr id="7" name="Picture 6">
            <a:extLst>
              <a:ext uri="{FF2B5EF4-FFF2-40B4-BE49-F238E27FC236}">
                <a16:creationId xmlns:a16="http://schemas.microsoft.com/office/drawing/2014/main" id="{F6E6D39A-2EC2-48B3-800F-E6D0C467D103}"/>
              </a:ext>
            </a:extLst>
          </p:cNvPr>
          <p:cNvPicPr>
            <a:picLocks noChangeAspect="1"/>
          </p:cNvPicPr>
          <p:nvPr/>
        </p:nvPicPr>
        <p:blipFill>
          <a:blip r:embed="rId4"/>
          <a:stretch>
            <a:fillRect/>
          </a:stretch>
        </p:blipFill>
        <p:spPr>
          <a:xfrm>
            <a:off x="1217911" y="3047991"/>
            <a:ext cx="9361040" cy="3559416"/>
          </a:xfrm>
          <a:prstGeom prst="rect">
            <a:avLst/>
          </a:prstGeom>
        </p:spPr>
      </p:pic>
      <p:sp>
        <p:nvSpPr>
          <p:cNvPr id="8" name="TextBox 7">
            <a:extLst>
              <a:ext uri="{FF2B5EF4-FFF2-40B4-BE49-F238E27FC236}">
                <a16:creationId xmlns:a16="http://schemas.microsoft.com/office/drawing/2014/main" id="{950201D3-1D98-4CE5-8C00-20CA2ACA9240}"/>
              </a:ext>
            </a:extLst>
          </p:cNvPr>
          <p:cNvSpPr txBox="1"/>
          <p:nvPr/>
        </p:nvSpPr>
        <p:spPr>
          <a:xfrm>
            <a:off x="906519" y="331884"/>
            <a:ext cx="9983823" cy="523220"/>
          </a:xfrm>
          <a:prstGeom prst="rect">
            <a:avLst/>
          </a:prstGeom>
          <a:noFill/>
        </p:spPr>
        <p:txBody>
          <a:bodyPr wrap="none" rtlCol="0">
            <a:spAutoFit/>
          </a:bodyPr>
          <a:lstStyle/>
          <a:p>
            <a:r>
              <a:rPr lang="en-US" sz="2800" b="1" dirty="0">
                <a:latin typeface="Modern Love Caps" panose="04070805081001020A01" pitchFamily="82" charset="0"/>
                <a:cs typeface="Arial" panose="020B0604020202020204" pitchFamily="34" charset="0"/>
              </a:rPr>
              <a:t>GEOLOGIST’S ECOLOGY OF PRACTICE: LEARNING &amp; CREATIVITY EMERGE</a:t>
            </a:r>
          </a:p>
        </p:txBody>
      </p:sp>
      <p:sp>
        <p:nvSpPr>
          <p:cNvPr id="2" name="Arrow: Left-Right 1">
            <a:extLst>
              <a:ext uri="{FF2B5EF4-FFF2-40B4-BE49-F238E27FC236}">
                <a16:creationId xmlns:a16="http://schemas.microsoft.com/office/drawing/2014/main" id="{F1DBB807-75A8-49E0-AA80-2A9E0CEF0AB0}"/>
              </a:ext>
            </a:extLst>
          </p:cNvPr>
          <p:cNvSpPr/>
          <p:nvPr/>
        </p:nvSpPr>
        <p:spPr>
          <a:xfrm rot="1526308">
            <a:off x="2222560" y="1589291"/>
            <a:ext cx="2281693" cy="525903"/>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623E8E-FD58-4ECF-9E64-CC7E05951255}"/>
              </a:ext>
            </a:extLst>
          </p:cNvPr>
          <p:cNvSpPr txBox="1"/>
          <p:nvPr/>
        </p:nvSpPr>
        <p:spPr>
          <a:xfrm rot="1571425">
            <a:off x="2693190" y="1593601"/>
            <a:ext cx="1340432" cy="400110"/>
          </a:xfrm>
          <a:prstGeom prst="rect">
            <a:avLst/>
          </a:prstGeom>
          <a:noFill/>
        </p:spPr>
        <p:txBody>
          <a:bodyPr wrap="none" rtlCol="0">
            <a:spAutoFit/>
          </a:bodyPr>
          <a:lstStyle/>
          <a:p>
            <a:r>
              <a:rPr lang="en-US" sz="2000" b="1" dirty="0">
                <a:latin typeface="Arial Narrow" panose="020B0606020202030204" pitchFamily="34" charset="0"/>
              </a:rPr>
              <a:t>information</a:t>
            </a:r>
          </a:p>
        </p:txBody>
      </p:sp>
      <p:sp>
        <p:nvSpPr>
          <p:cNvPr id="9" name="Arrow: Left-Right 8">
            <a:extLst>
              <a:ext uri="{FF2B5EF4-FFF2-40B4-BE49-F238E27FC236}">
                <a16:creationId xmlns:a16="http://schemas.microsoft.com/office/drawing/2014/main" id="{84E5AA90-A734-4C06-9A6A-B4DA1B7BF7AC}"/>
              </a:ext>
            </a:extLst>
          </p:cNvPr>
          <p:cNvSpPr/>
          <p:nvPr/>
        </p:nvSpPr>
        <p:spPr>
          <a:xfrm rot="1526308">
            <a:off x="5362762" y="3523079"/>
            <a:ext cx="901232" cy="358457"/>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EB480E-E129-4743-B742-BD5DF5F0EEFD}"/>
              </a:ext>
            </a:extLst>
          </p:cNvPr>
          <p:cNvSpPr txBox="1"/>
          <p:nvPr/>
        </p:nvSpPr>
        <p:spPr>
          <a:xfrm rot="1571425">
            <a:off x="5346185" y="3545637"/>
            <a:ext cx="997389" cy="307777"/>
          </a:xfrm>
          <a:prstGeom prst="rect">
            <a:avLst/>
          </a:prstGeom>
          <a:noFill/>
        </p:spPr>
        <p:txBody>
          <a:bodyPr wrap="none" rtlCol="0">
            <a:spAutoFit/>
          </a:bodyPr>
          <a:lstStyle/>
          <a:p>
            <a:r>
              <a:rPr lang="en-US" sz="1400" b="1" dirty="0">
                <a:latin typeface="Arial Narrow" panose="020B0606020202030204" pitchFamily="34" charset="0"/>
              </a:rPr>
              <a:t>information</a:t>
            </a:r>
          </a:p>
        </p:txBody>
      </p:sp>
      <p:sp>
        <p:nvSpPr>
          <p:cNvPr id="11" name="TextBox 10">
            <a:extLst>
              <a:ext uri="{FF2B5EF4-FFF2-40B4-BE49-F238E27FC236}">
                <a16:creationId xmlns:a16="http://schemas.microsoft.com/office/drawing/2014/main" id="{36FEF0B9-974F-40E8-83F2-03D8E11B38BF}"/>
              </a:ext>
            </a:extLst>
          </p:cNvPr>
          <p:cNvSpPr txBox="1"/>
          <p:nvPr/>
        </p:nvSpPr>
        <p:spPr>
          <a:xfrm>
            <a:off x="2457838" y="4502082"/>
            <a:ext cx="905569" cy="400110"/>
          </a:xfrm>
          <a:prstGeom prst="rect">
            <a:avLst/>
          </a:prstGeom>
          <a:noFill/>
        </p:spPr>
        <p:txBody>
          <a:bodyPr wrap="none" rtlCol="0">
            <a:spAutoFit/>
          </a:bodyPr>
          <a:lstStyle/>
          <a:p>
            <a:r>
              <a:rPr lang="en-US" sz="2000" b="1" dirty="0">
                <a:latin typeface="Arial Narrow" panose="020B0606020202030204" pitchFamily="34" charset="0"/>
              </a:rPr>
              <a:t>TOOLS</a:t>
            </a:r>
          </a:p>
        </p:txBody>
      </p:sp>
      <p:sp>
        <p:nvSpPr>
          <p:cNvPr id="12" name="TextBox 11">
            <a:extLst>
              <a:ext uri="{FF2B5EF4-FFF2-40B4-BE49-F238E27FC236}">
                <a16:creationId xmlns:a16="http://schemas.microsoft.com/office/drawing/2014/main" id="{C1A3D45F-EE52-499F-912A-64768AAED7F9}"/>
              </a:ext>
            </a:extLst>
          </p:cNvPr>
          <p:cNvSpPr txBox="1"/>
          <p:nvPr/>
        </p:nvSpPr>
        <p:spPr>
          <a:xfrm>
            <a:off x="7824192" y="3090446"/>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6" name="TextBox 15">
            <a:extLst>
              <a:ext uri="{FF2B5EF4-FFF2-40B4-BE49-F238E27FC236}">
                <a16:creationId xmlns:a16="http://schemas.microsoft.com/office/drawing/2014/main" id="{CC967C92-577A-475C-B6DE-49CEF2EE0D23}"/>
              </a:ext>
            </a:extLst>
          </p:cNvPr>
          <p:cNvSpPr txBox="1"/>
          <p:nvPr/>
        </p:nvSpPr>
        <p:spPr>
          <a:xfrm>
            <a:off x="1384498" y="6191505"/>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7" name="TextBox 16">
            <a:extLst>
              <a:ext uri="{FF2B5EF4-FFF2-40B4-BE49-F238E27FC236}">
                <a16:creationId xmlns:a16="http://schemas.microsoft.com/office/drawing/2014/main" id="{CB049E51-C45E-455D-B880-55605F0F1F00}"/>
              </a:ext>
            </a:extLst>
          </p:cNvPr>
          <p:cNvSpPr txBox="1"/>
          <p:nvPr/>
        </p:nvSpPr>
        <p:spPr>
          <a:xfrm>
            <a:off x="4724873" y="6191505"/>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
        <p:nvSpPr>
          <p:cNvPr id="18" name="TextBox 17">
            <a:extLst>
              <a:ext uri="{FF2B5EF4-FFF2-40B4-BE49-F238E27FC236}">
                <a16:creationId xmlns:a16="http://schemas.microsoft.com/office/drawing/2014/main" id="{ACFB71DD-E448-498C-8A5A-C8BF03889E30}"/>
              </a:ext>
            </a:extLst>
          </p:cNvPr>
          <p:cNvSpPr txBox="1"/>
          <p:nvPr/>
        </p:nvSpPr>
        <p:spPr>
          <a:xfrm>
            <a:off x="7896200" y="6258799"/>
            <a:ext cx="234711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PRODUCT</a:t>
            </a:r>
          </a:p>
        </p:txBody>
      </p:sp>
    </p:spTree>
    <p:extLst>
      <p:ext uri="{BB962C8B-B14F-4D97-AF65-F5344CB8AC3E}">
        <p14:creationId xmlns:p14="http://schemas.microsoft.com/office/powerpoint/2010/main" val="23116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E697A7-AC6B-97A3-6962-D7B4A47DEC5D}"/>
              </a:ext>
            </a:extLst>
          </p:cNvPr>
          <p:cNvSpPr txBox="1"/>
          <p:nvPr/>
        </p:nvSpPr>
        <p:spPr>
          <a:xfrm>
            <a:off x="1271464" y="181661"/>
            <a:ext cx="9983823" cy="523220"/>
          </a:xfrm>
          <a:prstGeom prst="rect">
            <a:avLst/>
          </a:prstGeom>
          <a:noFill/>
        </p:spPr>
        <p:txBody>
          <a:bodyPr wrap="none" rtlCol="0">
            <a:spAutoFit/>
          </a:bodyPr>
          <a:lstStyle/>
          <a:p>
            <a:r>
              <a:rPr lang="en-US" sz="2800" b="1" dirty="0">
                <a:latin typeface="Modern Love Caps" panose="04070805081001020A01" pitchFamily="82" charset="0"/>
                <a:cs typeface="Arial" panose="020B0604020202020204" pitchFamily="34" charset="0"/>
              </a:rPr>
              <a:t>GEOLOGIST’S ECOLOGY OF PRACTICE: LEARNING &amp; CREATIVITY EMERGE</a:t>
            </a:r>
          </a:p>
        </p:txBody>
      </p:sp>
      <p:pic>
        <p:nvPicPr>
          <p:cNvPr id="5124" name="Picture 4">
            <a:extLst>
              <a:ext uri="{FF2B5EF4-FFF2-40B4-BE49-F238E27FC236}">
                <a16:creationId xmlns:a16="http://schemas.microsoft.com/office/drawing/2014/main" id="{9DE781E3-FC1E-8AD8-BBA1-4DD1C6260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3" y="704881"/>
            <a:ext cx="9983823" cy="597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1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8C01E51-B1EF-8F64-74E3-A38C974DB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836712"/>
            <a:ext cx="979308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156997-E66E-23EC-7D48-268AC9E5FCEB}"/>
              </a:ext>
            </a:extLst>
          </p:cNvPr>
          <p:cNvSpPr txBox="1"/>
          <p:nvPr/>
        </p:nvSpPr>
        <p:spPr>
          <a:xfrm>
            <a:off x="2711099" y="174249"/>
            <a:ext cx="6769802" cy="584775"/>
          </a:xfrm>
          <a:prstGeom prst="rect">
            <a:avLst/>
          </a:prstGeom>
          <a:noFill/>
        </p:spPr>
        <p:txBody>
          <a:bodyPr wrap="none" rtlCol="0">
            <a:spAutoFit/>
          </a:bodyPr>
          <a:lstStyle/>
          <a:p>
            <a:r>
              <a:rPr lang="en-GB" sz="3200" dirty="0">
                <a:latin typeface="Modern Love Caps" panose="04070805081001020A01" pitchFamily="82" charset="0"/>
              </a:rPr>
              <a:t>Situated cognition, learning &amp; creativity</a:t>
            </a:r>
          </a:p>
        </p:txBody>
      </p:sp>
    </p:spTree>
    <p:extLst>
      <p:ext uri="{BB962C8B-B14F-4D97-AF65-F5344CB8AC3E}">
        <p14:creationId xmlns:p14="http://schemas.microsoft.com/office/powerpoint/2010/main" val="73618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2A11-07B5-D5E8-E1C1-3537288E41DC}"/>
              </a:ext>
            </a:extLst>
          </p:cNvPr>
          <p:cNvPicPr>
            <a:picLocks noChangeAspect="1"/>
          </p:cNvPicPr>
          <p:nvPr/>
        </p:nvPicPr>
        <p:blipFill>
          <a:blip r:embed="rId2"/>
          <a:stretch>
            <a:fillRect/>
          </a:stretch>
        </p:blipFill>
        <p:spPr>
          <a:xfrm>
            <a:off x="1487488" y="1013127"/>
            <a:ext cx="9793088" cy="5571324"/>
          </a:xfrm>
          <a:prstGeom prst="rect">
            <a:avLst/>
          </a:prstGeom>
        </p:spPr>
      </p:pic>
      <p:sp>
        <p:nvSpPr>
          <p:cNvPr id="6" name="TextBox 5">
            <a:extLst>
              <a:ext uri="{FF2B5EF4-FFF2-40B4-BE49-F238E27FC236}">
                <a16:creationId xmlns:a16="http://schemas.microsoft.com/office/drawing/2014/main" id="{20E5A1DB-9998-B0A3-D6C5-9640FA5CF957}"/>
              </a:ext>
            </a:extLst>
          </p:cNvPr>
          <p:cNvSpPr txBox="1"/>
          <p:nvPr/>
        </p:nvSpPr>
        <p:spPr>
          <a:xfrm rot="16200000">
            <a:off x="-1045246" y="3248334"/>
            <a:ext cx="4706738" cy="707886"/>
          </a:xfrm>
          <a:prstGeom prst="rect">
            <a:avLst/>
          </a:prstGeom>
          <a:noFill/>
        </p:spPr>
        <p:txBody>
          <a:bodyPr wrap="none" rtlCol="0">
            <a:spAutoFit/>
          </a:bodyPr>
          <a:lstStyle/>
          <a:p>
            <a:r>
              <a:rPr lang="en-GB" sz="4000" dirty="0">
                <a:latin typeface="Modern Love Caps" panose="04070805081001020A01" pitchFamily="82" charset="0"/>
              </a:rPr>
              <a:t>What is our potential?</a:t>
            </a:r>
          </a:p>
        </p:txBody>
      </p:sp>
      <p:sp>
        <p:nvSpPr>
          <p:cNvPr id="7" name="TextBox 6">
            <a:extLst>
              <a:ext uri="{FF2B5EF4-FFF2-40B4-BE49-F238E27FC236}">
                <a16:creationId xmlns:a16="http://schemas.microsoft.com/office/drawing/2014/main" id="{6B2A7AA4-4D26-77B0-189B-460494345108}"/>
              </a:ext>
            </a:extLst>
          </p:cNvPr>
          <p:cNvSpPr txBox="1"/>
          <p:nvPr/>
        </p:nvSpPr>
        <p:spPr>
          <a:xfrm>
            <a:off x="1631504" y="366796"/>
            <a:ext cx="9342622" cy="646331"/>
          </a:xfrm>
          <a:prstGeom prst="rect">
            <a:avLst/>
          </a:prstGeom>
          <a:noFill/>
        </p:spPr>
        <p:txBody>
          <a:bodyPr wrap="none" rtlCol="0">
            <a:spAutoFit/>
          </a:bodyPr>
          <a:lstStyle/>
          <a:p>
            <a:r>
              <a:rPr lang="en-GB" sz="3600" dirty="0">
                <a:latin typeface="Modern Love Caps" panose="04070805081001020A01" pitchFamily="82" charset="0"/>
              </a:rPr>
              <a:t> lifelong dimension of participating &amp; developing </a:t>
            </a:r>
          </a:p>
        </p:txBody>
      </p:sp>
    </p:spTree>
    <p:extLst>
      <p:ext uri="{BB962C8B-B14F-4D97-AF65-F5344CB8AC3E}">
        <p14:creationId xmlns:p14="http://schemas.microsoft.com/office/powerpoint/2010/main" val="168127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FC37211-44F6-47FD-BE70-F27836C63D26}"/>
              </a:ext>
            </a:extLst>
          </p:cNvPr>
          <p:cNvSpPr/>
          <p:nvPr/>
        </p:nvSpPr>
        <p:spPr>
          <a:xfrm>
            <a:off x="3754120" y="1084810"/>
            <a:ext cx="4990286" cy="4315586"/>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66712B36-4207-40A1-B5B5-0FEBE1DD8F9E}"/>
              </a:ext>
            </a:extLst>
          </p:cNvPr>
          <p:cNvSpPr/>
          <p:nvPr/>
        </p:nvSpPr>
        <p:spPr>
          <a:xfrm>
            <a:off x="3728721" y="4597457"/>
            <a:ext cx="1018227" cy="80293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57" name="Rectangle 56">
            <a:extLst>
              <a:ext uri="{FF2B5EF4-FFF2-40B4-BE49-F238E27FC236}">
                <a16:creationId xmlns:a16="http://schemas.microsoft.com/office/drawing/2014/main" id="{0F6992F1-DF39-43E9-B170-C4C12F6A4A9C}"/>
              </a:ext>
            </a:extLst>
          </p:cNvPr>
          <p:cNvSpPr/>
          <p:nvPr/>
        </p:nvSpPr>
        <p:spPr>
          <a:xfrm>
            <a:off x="3754120" y="4129455"/>
            <a:ext cx="2019989" cy="1283639"/>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61" name="Rectangle 60">
            <a:extLst>
              <a:ext uri="{FF2B5EF4-FFF2-40B4-BE49-F238E27FC236}">
                <a16:creationId xmlns:a16="http://schemas.microsoft.com/office/drawing/2014/main" id="{A912F78C-A3B2-4E7A-9EBF-3D83FBE224AB}"/>
              </a:ext>
            </a:extLst>
          </p:cNvPr>
          <p:cNvSpPr/>
          <p:nvPr/>
        </p:nvSpPr>
        <p:spPr>
          <a:xfrm>
            <a:off x="3754121" y="3668288"/>
            <a:ext cx="2954392" cy="1744807"/>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64" name="Rectangle 63">
            <a:extLst>
              <a:ext uri="{FF2B5EF4-FFF2-40B4-BE49-F238E27FC236}">
                <a16:creationId xmlns:a16="http://schemas.microsoft.com/office/drawing/2014/main" id="{79FD4C03-C07A-4CE8-B402-2536DB627945}"/>
              </a:ext>
            </a:extLst>
          </p:cNvPr>
          <p:cNvSpPr/>
          <p:nvPr/>
        </p:nvSpPr>
        <p:spPr>
          <a:xfrm>
            <a:off x="3743326" y="1820721"/>
            <a:ext cx="4029075" cy="3600820"/>
          </a:xfrm>
          <a:prstGeom prst="rect">
            <a:avLst/>
          </a:prstGeom>
          <a:no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69" name="Rectangle 68">
            <a:extLst>
              <a:ext uri="{FF2B5EF4-FFF2-40B4-BE49-F238E27FC236}">
                <a16:creationId xmlns:a16="http://schemas.microsoft.com/office/drawing/2014/main" id="{A905C9D1-1169-4765-AC51-B3E0CF60A7D0}"/>
              </a:ext>
            </a:extLst>
          </p:cNvPr>
          <p:cNvSpPr/>
          <p:nvPr/>
        </p:nvSpPr>
        <p:spPr>
          <a:xfrm>
            <a:off x="3730626" y="1084808"/>
            <a:ext cx="5008341" cy="4315587"/>
          </a:xfrm>
          <a:prstGeom prst="rect">
            <a:avLst/>
          </a:prstGeom>
          <a:noFill/>
          <a:ln w="539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defRPr/>
            </a:pPr>
            <a:endParaRPr lang="en-US">
              <a:solidFill>
                <a:prstClr val="black"/>
              </a:solidFill>
              <a:latin typeface="Calibri" panose="020F0502020204030204"/>
            </a:endParaRPr>
          </a:p>
        </p:txBody>
      </p:sp>
      <p:sp>
        <p:nvSpPr>
          <p:cNvPr id="83" name="Rectangle 104">
            <a:extLst>
              <a:ext uri="{FF2B5EF4-FFF2-40B4-BE49-F238E27FC236}">
                <a16:creationId xmlns:a16="http://schemas.microsoft.com/office/drawing/2014/main" id="{9E720159-8C91-40BF-855F-4ED5FCD2F850}"/>
              </a:ext>
            </a:extLst>
          </p:cNvPr>
          <p:cNvSpPr>
            <a:spLocks noChangeArrowheads="1"/>
          </p:cNvSpPr>
          <p:nvPr/>
        </p:nvSpPr>
        <p:spPr bwMode="auto">
          <a:xfrm>
            <a:off x="1638301" y="-77359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defRPr/>
            </a:pPr>
            <a:endParaRPr lang="en-US">
              <a:solidFill>
                <a:prstClr val="black"/>
              </a:solidFill>
              <a:latin typeface="Calibri" panose="020F0502020204030204"/>
            </a:endParaRPr>
          </a:p>
        </p:txBody>
      </p:sp>
      <p:sp>
        <p:nvSpPr>
          <p:cNvPr id="84" name="Rectangle 106">
            <a:extLst>
              <a:ext uri="{FF2B5EF4-FFF2-40B4-BE49-F238E27FC236}">
                <a16:creationId xmlns:a16="http://schemas.microsoft.com/office/drawing/2014/main" id="{D9ECF13F-BD26-4D0B-91AA-B88084E17E68}"/>
              </a:ext>
            </a:extLst>
          </p:cNvPr>
          <p:cNvSpPr>
            <a:spLocks noChangeArrowheads="1"/>
          </p:cNvSpPr>
          <p:nvPr/>
        </p:nvSpPr>
        <p:spPr bwMode="auto">
          <a:xfrm>
            <a:off x="1638301" y="-77359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defRPr/>
            </a:pPr>
            <a:endParaRPr lang="en-US">
              <a:solidFill>
                <a:prstClr val="black"/>
              </a:solidFill>
              <a:latin typeface="Calibri" panose="020F0502020204030204"/>
            </a:endParaRPr>
          </a:p>
        </p:txBody>
      </p:sp>
      <p:sp>
        <p:nvSpPr>
          <p:cNvPr id="85" name="Rectangle 107">
            <a:extLst>
              <a:ext uri="{FF2B5EF4-FFF2-40B4-BE49-F238E27FC236}">
                <a16:creationId xmlns:a16="http://schemas.microsoft.com/office/drawing/2014/main" id="{CB5D746D-1752-4FC2-8EA7-BB817BA9B0C6}"/>
              </a:ext>
            </a:extLst>
          </p:cNvPr>
          <p:cNvSpPr>
            <a:spLocks noChangeArrowheads="1"/>
          </p:cNvSpPr>
          <p:nvPr/>
        </p:nvSpPr>
        <p:spPr bwMode="auto">
          <a:xfrm>
            <a:off x="1638301" y="-1050589"/>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6" name="Rectangle 110">
            <a:extLst>
              <a:ext uri="{FF2B5EF4-FFF2-40B4-BE49-F238E27FC236}">
                <a16:creationId xmlns:a16="http://schemas.microsoft.com/office/drawing/2014/main" id="{4A447351-A071-41D6-8091-429AA3CA98CF}"/>
              </a:ext>
            </a:extLst>
          </p:cNvPr>
          <p:cNvSpPr>
            <a:spLocks noChangeArrowheads="1"/>
          </p:cNvSpPr>
          <p:nvPr/>
        </p:nvSpPr>
        <p:spPr bwMode="auto">
          <a:xfrm>
            <a:off x="1638301" y="-91208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7" name="Rectangle 111">
            <a:extLst>
              <a:ext uri="{FF2B5EF4-FFF2-40B4-BE49-F238E27FC236}">
                <a16:creationId xmlns:a16="http://schemas.microsoft.com/office/drawing/2014/main" id="{BEC78D47-0772-433F-A99A-98B566D096BC}"/>
              </a:ext>
            </a:extLst>
          </p:cNvPr>
          <p:cNvSpPr>
            <a:spLocks noChangeArrowheads="1"/>
          </p:cNvSpPr>
          <p:nvPr/>
        </p:nvSpPr>
        <p:spPr bwMode="auto">
          <a:xfrm>
            <a:off x="1638301" y="-1050589"/>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8" name="Rectangle 114">
            <a:extLst>
              <a:ext uri="{FF2B5EF4-FFF2-40B4-BE49-F238E27FC236}">
                <a16:creationId xmlns:a16="http://schemas.microsoft.com/office/drawing/2014/main" id="{BD56C11E-CB71-4C9C-AA00-760777869AA7}"/>
              </a:ext>
            </a:extLst>
          </p:cNvPr>
          <p:cNvSpPr>
            <a:spLocks noChangeArrowheads="1"/>
          </p:cNvSpPr>
          <p:nvPr/>
        </p:nvSpPr>
        <p:spPr bwMode="auto">
          <a:xfrm>
            <a:off x="1638301" y="-81975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89" name="Rectangle 115">
            <a:extLst>
              <a:ext uri="{FF2B5EF4-FFF2-40B4-BE49-F238E27FC236}">
                <a16:creationId xmlns:a16="http://schemas.microsoft.com/office/drawing/2014/main" id="{851D91FF-910A-4295-82D0-FF0D6EE7E309}"/>
              </a:ext>
            </a:extLst>
          </p:cNvPr>
          <p:cNvSpPr>
            <a:spLocks noChangeArrowheads="1"/>
          </p:cNvSpPr>
          <p:nvPr/>
        </p:nvSpPr>
        <p:spPr bwMode="auto">
          <a:xfrm>
            <a:off x="1638301" y="-1189088"/>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a:solidFill>
                <a:prstClr val="black"/>
              </a:solidFill>
              <a:latin typeface="Arial" panose="020B0604020202020204" pitchFamily="34" charset="0"/>
            </a:endParaRPr>
          </a:p>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0" name="Rectangle 118">
            <a:extLst>
              <a:ext uri="{FF2B5EF4-FFF2-40B4-BE49-F238E27FC236}">
                <a16:creationId xmlns:a16="http://schemas.microsoft.com/office/drawing/2014/main" id="{6BE97E1F-2E9E-45C4-A45E-62E4EE86E9B4}"/>
              </a:ext>
            </a:extLst>
          </p:cNvPr>
          <p:cNvSpPr>
            <a:spLocks noChangeArrowheads="1"/>
          </p:cNvSpPr>
          <p:nvPr/>
        </p:nvSpPr>
        <p:spPr bwMode="auto">
          <a:xfrm>
            <a:off x="1638301" y="-81975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1" name="Rectangle 119">
            <a:extLst>
              <a:ext uri="{FF2B5EF4-FFF2-40B4-BE49-F238E27FC236}">
                <a16:creationId xmlns:a16="http://schemas.microsoft.com/office/drawing/2014/main" id="{A304CF5B-67DA-430A-8844-D474096821D7}"/>
              </a:ext>
            </a:extLst>
          </p:cNvPr>
          <p:cNvSpPr>
            <a:spLocks noChangeArrowheads="1"/>
          </p:cNvSpPr>
          <p:nvPr/>
        </p:nvSpPr>
        <p:spPr bwMode="auto">
          <a:xfrm>
            <a:off x="1638301" y="-1189088"/>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a:solidFill>
                <a:prstClr val="black"/>
              </a:solidFill>
              <a:latin typeface="Arial" panose="020B0604020202020204" pitchFamily="34" charset="0"/>
            </a:endParaRPr>
          </a:p>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2" name="Rectangle 121">
            <a:extLst>
              <a:ext uri="{FF2B5EF4-FFF2-40B4-BE49-F238E27FC236}">
                <a16:creationId xmlns:a16="http://schemas.microsoft.com/office/drawing/2014/main" id="{20FF7D8C-A691-44AA-9790-B254531EE5F6}"/>
              </a:ext>
            </a:extLst>
          </p:cNvPr>
          <p:cNvSpPr>
            <a:spLocks noChangeArrowheads="1"/>
          </p:cNvSpPr>
          <p:nvPr/>
        </p:nvSpPr>
        <p:spPr bwMode="auto">
          <a:xfrm>
            <a:off x="1638301" y="-109675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3" name="Rectangle 123">
            <a:extLst>
              <a:ext uri="{FF2B5EF4-FFF2-40B4-BE49-F238E27FC236}">
                <a16:creationId xmlns:a16="http://schemas.microsoft.com/office/drawing/2014/main" id="{575A3848-9D43-40C4-87D4-3AB0B1ADFE8B}"/>
              </a:ext>
            </a:extLst>
          </p:cNvPr>
          <p:cNvSpPr>
            <a:spLocks noChangeArrowheads="1"/>
          </p:cNvSpPr>
          <p:nvPr/>
        </p:nvSpPr>
        <p:spPr bwMode="auto">
          <a:xfrm>
            <a:off x="1638301" y="-81975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4" name="Rectangle 124">
            <a:extLst>
              <a:ext uri="{FF2B5EF4-FFF2-40B4-BE49-F238E27FC236}">
                <a16:creationId xmlns:a16="http://schemas.microsoft.com/office/drawing/2014/main" id="{271C0ABA-3145-4C82-88CB-99E17471E667}"/>
              </a:ext>
            </a:extLst>
          </p:cNvPr>
          <p:cNvSpPr>
            <a:spLocks noChangeArrowheads="1"/>
          </p:cNvSpPr>
          <p:nvPr/>
        </p:nvSpPr>
        <p:spPr bwMode="auto">
          <a:xfrm>
            <a:off x="1638301" y="-1189088"/>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a:solidFill>
                <a:prstClr val="black"/>
              </a:solidFill>
              <a:latin typeface="Arial" panose="020B0604020202020204" pitchFamily="34" charset="0"/>
            </a:endParaRPr>
          </a:p>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95" name="Rectangle 127">
            <a:extLst>
              <a:ext uri="{FF2B5EF4-FFF2-40B4-BE49-F238E27FC236}">
                <a16:creationId xmlns:a16="http://schemas.microsoft.com/office/drawing/2014/main" id="{2CB0DC2C-4A43-4D00-A00E-00D00E239CA4}"/>
              </a:ext>
            </a:extLst>
          </p:cNvPr>
          <p:cNvSpPr>
            <a:spLocks noChangeArrowheads="1"/>
          </p:cNvSpPr>
          <p:nvPr/>
        </p:nvSpPr>
        <p:spPr bwMode="auto">
          <a:xfrm>
            <a:off x="1638301" y="-109675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n-US" altLang="en-US" sz="600">
              <a:solidFill>
                <a:prstClr val="black"/>
              </a:solidFill>
              <a:latin typeface="Calibri" panose="020F0502020204030204"/>
            </a:endParaRPr>
          </a:p>
          <a:p>
            <a:pPr eaLnBrk="0" fontAlgn="base" hangingPunct="0">
              <a:spcBef>
                <a:spcPct val="0"/>
              </a:spcBef>
              <a:spcAft>
                <a:spcPct val="0"/>
              </a:spcAft>
              <a:defRPr/>
            </a:pP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a:p>
            <a:pPr eaLnBrk="0" fontAlgn="base" hangingPunct="0">
              <a:spcBef>
                <a:spcPct val="0"/>
              </a:spcBef>
              <a:spcAft>
                <a:spcPct val="0"/>
              </a:spcAft>
              <a:defRPr/>
            </a:pPr>
            <a:endParaRPr lang="en-US" altLang="en-US">
              <a:solidFill>
                <a:prstClr val="black"/>
              </a:solidFill>
              <a:latin typeface="Arial" panose="020B0604020202020204" pitchFamily="34" charset="0"/>
            </a:endParaRPr>
          </a:p>
        </p:txBody>
      </p:sp>
      <p:sp>
        <p:nvSpPr>
          <p:cNvPr id="103" name="Text Box 77">
            <a:extLst>
              <a:ext uri="{FF2B5EF4-FFF2-40B4-BE49-F238E27FC236}">
                <a16:creationId xmlns:a16="http://schemas.microsoft.com/office/drawing/2014/main" id="{2624D19A-8721-4669-9021-49F2A30D91AF}"/>
              </a:ext>
            </a:extLst>
          </p:cNvPr>
          <p:cNvSpPr txBox="1">
            <a:spLocks noChangeArrowheads="1"/>
          </p:cNvSpPr>
          <p:nvPr/>
        </p:nvSpPr>
        <p:spPr bwMode="auto">
          <a:xfrm rot="16200000">
            <a:off x="752852" y="3051362"/>
            <a:ext cx="5159585" cy="400110"/>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000" b="1" dirty="0">
                <a:solidFill>
                  <a:srgbClr val="FF0000"/>
                </a:solidFill>
                <a:latin typeface="Arial Narrow" panose="020B0606020202030204" pitchFamily="34" charset="0"/>
              </a:rPr>
              <a:t>GEOLOGIST MAKING A GEOLOGICAL MAP</a:t>
            </a:r>
            <a:endParaRPr lang="en-GB" altLang="en-US" sz="2000" dirty="0">
              <a:solidFill>
                <a:srgbClr val="FF0000"/>
              </a:solidFill>
              <a:latin typeface="Arial" panose="020B0604020202020204" pitchFamily="34" charset="0"/>
            </a:endParaRPr>
          </a:p>
        </p:txBody>
      </p:sp>
      <p:sp>
        <p:nvSpPr>
          <p:cNvPr id="108" name="Rectangle 107">
            <a:extLst>
              <a:ext uri="{FF2B5EF4-FFF2-40B4-BE49-F238E27FC236}">
                <a16:creationId xmlns:a16="http://schemas.microsoft.com/office/drawing/2014/main" id="{8CA637C0-0202-4DE6-853C-3DDC29D48C4D}"/>
              </a:ext>
            </a:extLst>
          </p:cNvPr>
          <p:cNvSpPr/>
          <p:nvPr/>
        </p:nvSpPr>
        <p:spPr>
          <a:xfrm>
            <a:off x="2779227" y="266309"/>
            <a:ext cx="6633547" cy="584775"/>
          </a:xfrm>
          <a:prstGeom prst="rect">
            <a:avLst/>
          </a:prstGeom>
        </p:spPr>
        <p:txBody>
          <a:bodyPr wrap="none">
            <a:spAutoFit/>
          </a:bodyPr>
          <a:lstStyle/>
          <a:p>
            <a:pPr defTabSz="457200">
              <a:defRPr/>
            </a:pPr>
            <a:r>
              <a:rPr lang="en-GB" altLang="en-US" sz="3200" b="1" dirty="0">
                <a:solidFill>
                  <a:prstClr val="black"/>
                </a:solidFill>
                <a:latin typeface="Modern Love Caps" panose="04070805081001020A01" pitchFamily="82" charset="0"/>
                <a:ea typeface="Times New Roman" panose="02020603050405020304" pitchFamily="18" charset="0"/>
              </a:rPr>
              <a:t>Pro-c  - creativity involving expertise</a:t>
            </a:r>
            <a:r>
              <a:rPr lang="en-GB" altLang="en-US" sz="3200" dirty="0">
                <a:solidFill>
                  <a:prstClr val="black"/>
                </a:solidFill>
                <a:latin typeface="Modern Love Caps" panose="04070805081001020A01" pitchFamily="82" charset="0"/>
                <a:ea typeface="Times New Roman" panose="02020603050405020304" pitchFamily="18" charset="0"/>
              </a:rPr>
              <a:t> </a:t>
            </a:r>
            <a:endParaRPr lang="en-US" sz="3200" dirty="0">
              <a:solidFill>
                <a:prstClr val="black"/>
              </a:solidFill>
              <a:latin typeface="Modern Love Caps" panose="04070805081001020A01" pitchFamily="82" charset="0"/>
            </a:endParaRPr>
          </a:p>
        </p:txBody>
      </p:sp>
      <p:sp>
        <p:nvSpPr>
          <p:cNvPr id="38" name="Text Box 75">
            <a:extLst>
              <a:ext uri="{FF2B5EF4-FFF2-40B4-BE49-F238E27FC236}">
                <a16:creationId xmlns:a16="http://schemas.microsoft.com/office/drawing/2014/main" id="{A1838198-2B3E-42DA-87CC-1315A55F2AC4}"/>
              </a:ext>
            </a:extLst>
          </p:cNvPr>
          <p:cNvSpPr txBox="1">
            <a:spLocks noChangeArrowheads="1"/>
          </p:cNvSpPr>
          <p:nvPr/>
        </p:nvSpPr>
        <p:spPr bwMode="auto">
          <a:xfrm rot="16200000">
            <a:off x="614108" y="3032035"/>
            <a:ext cx="4737487" cy="520782"/>
          </a:xfrm>
          <a:prstGeom prst="rect">
            <a:avLst/>
          </a:prstGeom>
          <a:noFill/>
          <a:ln>
            <a:noFill/>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rPr>
              <a:t> CONTEXTS FOR CREATING &amp; USING</a:t>
            </a:r>
          </a:p>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ea typeface="Times New Roman" panose="02020603050405020304" pitchFamily="18" charset="0"/>
              </a:rPr>
              <a:t> </a:t>
            </a:r>
            <a:endParaRPr lang="en-GB" altLang="en-US" sz="2400" dirty="0">
              <a:solidFill>
                <a:prstClr val="black"/>
              </a:solidFill>
              <a:latin typeface="Arial Narrow" panose="020B0606020202030204" pitchFamily="34" charset="0"/>
            </a:endParaRPr>
          </a:p>
          <a:p>
            <a:pPr eaLnBrk="0" fontAlgn="base" hangingPunct="0">
              <a:spcBef>
                <a:spcPct val="0"/>
              </a:spcBef>
              <a:spcAft>
                <a:spcPct val="0"/>
              </a:spcAft>
              <a:defRPr/>
            </a:pPr>
            <a:endParaRPr lang="en-GB" altLang="en-US" sz="2400" dirty="0">
              <a:solidFill>
                <a:prstClr val="black"/>
              </a:solidFill>
              <a:latin typeface="Arial Narrow" panose="020B0606020202030204" pitchFamily="34" charset="0"/>
            </a:endParaRPr>
          </a:p>
        </p:txBody>
      </p:sp>
      <p:sp>
        <p:nvSpPr>
          <p:cNvPr id="39" name="Text Box 71">
            <a:extLst>
              <a:ext uri="{FF2B5EF4-FFF2-40B4-BE49-F238E27FC236}">
                <a16:creationId xmlns:a16="http://schemas.microsoft.com/office/drawing/2014/main" id="{FD38547A-0402-44E3-8B81-F81EC7B63024}"/>
              </a:ext>
            </a:extLst>
          </p:cNvPr>
          <p:cNvSpPr txBox="1">
            <a:spLocks noChangeArrowheads="1"/>
          </p:cNvSpPr>
          <p:nvPr/>
        </p:nvSpPr>
        <p:spPr bwMode="auto">
          <a:xfrm>
            <a:off x="2596288" y="5889544"/>
            <a:ext cx="7228024"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rPr>
              <a:t>NORMS FOR JUDGING &amp; VALUING CREATIVITY</a:t>
            </a:r>
          </a:p>
          <a:p>
            <a:pPr algn="ctr" eaLnBrk="0" fontAlgn="base" hangingPunct="0">
              <a:spcBef>
                <a:spcPct val="0"/>
              </a:spcBef>
              <a:spcAft>
                <a:spcPct val="0"/>
              </a:spcAft>
              <a:defRPr/>
            </a:pPr>
            <a:r>
              <a:rPr lang="en-GB" altLang="en-US" sz="2400" b="1" dirty="0">
                <a:solidFill>
                  <a:prstClr val="black"/>
                </a:solidFill>
                <a:latin typeface="Arial Narrow" panose="020B0606020202030204" pitchFamily="34" charset="0"/>
              </a:rPr>
              <a:t>AS THE PRODUCTS ARE USED</a:t>
            </a:r>
            <a:endParaRPr lang="en-GB" altLang="en-US" sz="2400" dirty="0">
              <a:solidFill>
                <a:prstClr val="black"/>
              </a:solidFill>
              <a:latin typeface="Arial Narrow" panose="020B0606020202030204" pitchFamily="34" charset="0"/>
            </a:endParaRPr>
          </a:p>
          <a:p>
            <a:pPr algn="ctr" eaLnBrk="0" fontAlgn="base" hangingPunct="0">
              <a:spcBef>
                <a:spcPct val="0"/>
              </a:spcBef>
              <a:spcAft>
                <a:spcPct val="0"/>
              </a:spcAft>
              <a:defRPr/>
            </a:pPr>
            <a:endParaRPr lang="en-GB" altLang="en-US" sz="2400" dirty="0">
              <a:solidFill>
                <a:prstClr val="black"/>
              </a:solidFill>
              <a:latin typeface="Arial Narrow" panose="020B0606020202030204" pitchFamily="34" charset="0"/>
            </a:endParaRPr>
          </a:p>
        </p:txBody>
      </p:sp>
      <p:sp>
        <p:nvSpPr>
          <p:cNvPr id="40" name="Text Box 77">
            <a:extLst>
              <a:ext uri="{FF2B5EF4-FFF2-40B4-BE49-F238E27FC236}">
                <a16:creationId xmlns:a16="http://schemas.microsoft.com/office/drawing/2014/main" id="{17A015F6-4819-4254-9459-B1A75875150C}"/>
              </a:ext>
            </a:extLst>
          </p:cNvPr>
          <p:cNvSpPr txBox="1">
            <a:spLocks noChangeArrowheads="1"/>
          </p:cNvSpPr>
          <p:nvPr/>
        </p:nvSpPr>
        <p:spPr bwMode="auto">
          <a:xfrm>
            <a:off x="3525913" y="5461114"/>
            <a:ext cx="1593905"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rPr>
              <a:t>INDIVIDUAL</a:t>
            </a:r>
            <a:endParaRPr lang="en-GB" altLang="en-US" sz="2000" dirty="0">
              <a:solidFill>
                <a:prstClr val="black"/>
              </a:solidFill>
              <a:latin typeface="Arial" panose="020B0604020202020204" pitchFamily="34" charset="0"/>
            </a:endParaRPr>
          </a:p>
        </p:txBody>
      </p:sp>
      <p:sp>
        <p:nvSpPr>
          <p:cNvPr id="43" name="Text Box 77">
            <a:extLst>
              <a:ext uri="{FF2B5EF4-FFF2-40B4-BE49-F238E27FC236}">
                <a16:creationId xmlns:a16="http://schemas.microsoft.com/office/drawing/2014/main" id="{59BF73B8-0AE1-44BC-9111-49993BAA1E6E}"/>
              </a:ext>
            </a:extLst>
          </p:cNvPr>
          <p:cNvSpPr txBox="1">
            <a:spLocks noChangeArrowheads="1"/>
          </p:cNvSpPr>
          <p:nvPr/>
        </p:nvSpPr>
        <p:spPr bwMode="auto">
          <a:xfrm>
            <a:off x="4886602" y="5431099"/>
            <a:ext cx="1035319"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rPr>
              <a:t>TEAM</a:t>
            </a:r>
            <a:endParaRPr lang="en-GB" altLang="en-US" sz="2000" dirty="0">
              <a:solidFill>
                <a:prstClr val="black"/>
              </a:solidFill>
              <a:latin typeface="Arial" panose="020B0604020202020204" pitchFamily="34" charset="0"/>
            </a:endParaRPr>
          </a:p>
        </p:txBody>
      </p:sp>
      <p:sp>
        <p:nvSpPr>
          <p:cNvPr id="44" name="Text Box 73">
            <a:extLst>
              <a:ext uri="{FF2B5EF4-FFF2-40B4-BE49-F238E27FC236}">
                <a16:creationId xmlns:a16="http://schemas.microsoft.com/office/drawing/2014/main" id="{DF6D22E5-5DA7-4459-BA67-265A9CE7324D}"/>
              </a:ext>
            </a:extLst>
          </p:cNvPr>
          <p:cNvSpPr txBox="1">
            <a:spLocks noChangeArrowheads="1"/>
          </p:cNvSpPr>
          <p:nvPr/>
        </p:nvSpPr>
        <p:spPr bwMode="auto">
          <a:xfrm>
            <a:off x="5810243" y="5436339"/>
            <a:ext cx="179654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rPr>
              <a:t>ORGANISATION</a:t>
            </a:r>
            <a:endParaRPr lang="en-GB" altLang="en-US" sz="2000" dirty="0">
              <a:solidFill>
                <a:prstClr val="black"/>
              </a:solidFill>
              <a:latin typeface="Arial Narrow" panose="020B0606020202030204" pitchFamily="34" charset="0"/>
            </a:endParaRPr>
          </a:p>
        </p:txBody>
      </p:sp>
      <p:sp>
        <p:nvSpPr>
          <p:cNvPr id="45" name="Text Box 73">
            <a:extLst>
              <a:ext uri="{FF2B5EF4-FFF2-40B4-BE49-F238E27FC236}">
                <a16:creationId xmlns:a16="http://schemas.microsoft.com/office/drawing/2014/main" id="{F28BA58C-BCE7-44F6-8363-EFEECE984E85}"/>
              </a:ext>
            </a:extLst>
          </p:cNvPr>
          <p:cNvSpPr txBox="1">
            <a:spLocks noChangeArrowheads="1"/>
          </p:cNvSpPr>
          <p:nvPr/>
        </p:nvSpPr>
        <p:spPr bwMode="auto">
          <a:xfrm>
            <a:off x="7686017" y="5205863"/>
            <a:ext cx="1035318" cy="707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rPr>
              <a:t>FIELD/</a:t>
            </a:r>
          </a:p>
          <a:p>
            <a:pPr algn="ctr" eaLnBrk="0" fontAlgn="base" hangingPunct="0">
              <a:spcBef>
                <a:spcPct val="0"/>
              </a:spcBef>
              <a:spcAft>
                <a:spcPct val="0"/>
              </a:spcAft>
              <a:defRPr/>
            </a:pPr>
            <a:r>
              <a:rPr lang="en-GB" altLang="en-US" sz="2000" b="1" dirty="0">
                <a:solidFill>
                  <a:prstClr val="black"/>
                </a:solidFill>
                <a:latin typeface="Arial Narrow" panose="020B0606020202030204" pitchFamily="34" charset="0"/>
              </a:rPr>
              <a:t>DOMAIN</a:t>
            </a:r>
            <a:endParaRPr lang="en-GB" altLang="en-US" sz="2000" dirty="0">
              <a:solidFill>
                <a:prstClr val="black"/>
              </a:solidFill>
              <a:latin typeface="Arial Narrow" panose="020B0606020202030204" pitchFamily="34" charset="0"/>
            </a:endParaRPr>
          </a:p>
        </p:txBody>
      </p:sp>
      <p:pic>
        <p:nvPicPr>
          <p:cNvPr id="47" name="Picture 46">
            <a:extLst>
              <a:ext uri="{FF2B5EF4-FFF2-40B4-BE49-F238E27FC236}">
                <a16:creationId xmlns:a16="http://schemas.microsoft.com/office/drawing/2014/main" id="{C1A66D83-4BD6-40FD-8BEF-352537FAAA1D}"/>
              </a:ext>
            </a:extLst>
          </p:cNvPr>
          <p:cNvPicPr>
            <a:picLocks noChangeAspect="1"/>
          </p:cNvPicPr>
          <p:nvPr/>
        </p:nvPicPr>
        <p:blipFill>
          <a:blip r:embed="rId3"/>
          <a:stretch>
            <a:fillRect/>
          </a:stretch>
        </p:blipFill>
        <p:spPr>
          <a:xfrm>
            <a:off x="4053596" y="1572350"/>
            <a:ext cx="4667740" cy="3233403"/>
          </a:xfrm>
          <a:prstGeom prst="rect">
            <a:avLst/>
          </a:prstGeom>
        </p:spPr>
      </p:pic>
      <p:cxnSp>
        <p:nvCxnSpPr>
          <p:cNvPr id="3" name="Straight Arrow Connector 2">
            <a:extLst>
              <a:ext uri="{FF2B5EF4-FFF2-40B4-BE49-F238E27FC236}">
                <a16:creationId xmlns:a16="http://schemas.microsoft.com/office/drawing/2014/main" id="{6CEB3F55-331B-408E-B5CD-B1A63559A955}"/>
              </a:ext>
            </a:extLst>
          </p:cNvPr>
          <p:cNvCxnSpPr>
            <a:cxnSpLocks/>
          </p:cNvCxnSpPr>
          <p:nvPr/>
        </p:nvCxnSpPr>
        <p:spPr>
          <a:xfrm>
            <a:off x="4742695" y="4710492"/>
            <a:ext cx="21418" cy="727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E45FE5A-AD77-45F7-B274-E401C5880784}"/>
              </a:ext>
            </a:extLst>
          </p:cNvPr>
          <p:cNvCxnSpPr>
            <a:cxnSpLocks/>
          </p:cNvCxnSpPr>
          <p:nvPr/>
        </p:nvCxnSpPr>
        <p:spPr>
          <a:xfrm>
            <a:off x="5763483" y="4710492"/>
            <a:ext cx="21418" cy="760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4A242D2-C316-4325-8F3A-B4D6843086F1}"/>
              </a:ext>
            </a:extLst>
          </p:cNvPr>
          <p:cNvCxnSpPr>
            <a:cxnSpLocks/>
            <a:endCxn id="44" idx="0"/>
          </p:cNvCxnSpPr>
          <p:nvPr/>
        </p:nvCxnSpPr>
        <p:spPr>
          <a:xfrm>
            <a:off x="6687095" y="4822625"/>
            <a:ext cx="21418" cy="6137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8340942-D49F-499F-894E-85719109769E}"/>
              </a:ext>
            </a:extLst>
          </p:cNvPr>
          <p:cNvCxnSpPr>
            <a:cxnSpLocks/>
          </p:cNvCxnSpPr>
          <p:nvPr/>
        </p:nvCxnSpPr>
        <p:spPr>
          <a:xfrm>
            <a:off x="7774305" y="4771274"/>
            <a:ext cx="23425" cy="7285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8F18C0F-AD4D-4AE5-8916-4781F6045478}"/>
              </a:ext>
            </a:extLst>
          </p:cNvPr>
          <p:cNvCxnSpPr>
            <a:cxnSpLocks/>
          </p:cNvCxnSpPr>
          <p:nvPr/>
        </p:nvCxnSpPr>
        <p:spPr>
          <a:xfrm>
            <a:off x="8746310" y="4710492"/>
            <a:ext cx="5440" cy="8230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FC855DB9-D972-4794-9509-BD48F6B548F7}"/>
              </a:ext>
            </a:extLst>
          </p:cNvPr>
          <p:cNvSpPr/>
          <p:nvPr/>
        </p:nvSpPr>
        <p:spPr>
          <a:xfrm>
            <a:off x="3509509" y="2569781"/>
            <a:ext cx="994175" cy="584775"/>
          </a:xfrm>
          <a:custGeom>
            <a:avLst/>
            <a:gdLst>
              <a:gd name="connsiteX0" fmla="*/ 0 w 630621"/>
              <a:gd name="connsiteY0" fmla="*/ 2128345 h 2128345"/>
              <a:gd name="connsiteX1" fmla="*/ 331076 w 630621"/>
              <a:gd name="connsiteY1" fmla="*/ 756745 h 2128345"/>
              <a:gd name="connsiteX2" fmla="*/ 630621 w 630621"/>
              <a:gd name="connsiteY2" fmla="*/ 0 h 2128345"/>
              <a:gd name="connsiteX3" fmla="*/ 630621 w 630621"/>
              <a:gd name="connsiteY3" fmla="*/ 0 h 2128345"/>
            </a:gdLst>
            <a:ahLst/>
            <a:cxnLst>
              <a:cxn ang="0">
                <a:pos x="connsiteX0" y="connsiteY0"/>
              </a:cxn>
              <a:cxn ang="0">
                <a:pos x="connsiteX1" y="connsiteY1"/>
              </a:cxn>
              <a:cxn ang="0">
                <a:pos x="connsiteX2" y="connsiteY2"/>
              </a:cxn>
              <a:cxn ang="0">
                <a:pos x="connsiteX3" y="connsiteY3"/>
              </a:cxn>
            </a:cxnLst>
            <a:rect l="l" t="t" r="r" b="b"/>
            <a:pathLst>
              <a:path w="630621" h="2128345">
                <a:moveTo>
                  <a:pt x="0" y="2128345"/>
                </a:moveTo>
                <a:cubicBezTo>
                  <a:pt x="112986" y="1619907"/>
                  <a:pt x="225973" y="1111469"/>
                  <a:pt x="331076" y="756745"/>
                </a:cubicBezTo>
                <a:cubicBezTo>
                  <a:pt x="436179" y="402021"/>
                  <a:pt x="630621" y="0"/>
                  <a:pt x="630621" y="0"/>
                </a:cubicBezTo>
                <a:lnTo>
                  <a:pt x="630621" y="0"/>
                </a:lnTo>
              </a:path>
            </a:pathLst>
          </a:custGeom>
          <a:noFill/>
          <a:ln w="381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61BFBF-C94E-4DA2-A4D8-1E16E706A334}"/>
              </a:ext>
            </a:extLst>
          </p:cNvPr>
          <p:cNvSpPr txBox="1"/>
          <p:nvPr/>
        </p:nvSpPr>
        <p:spPr>
          <a:xfrm rot="19049442">
            <a:off x="5128596" y="2593355"/>
            <a:ext cx="3159839" cy="1015663"/>
          </a:xfrm>
          <a:prstGeom prst="rect">
            <a:avLst/>
          </a:prstGeom>
          <a:solidFill>
            <a:schemeClr val="bg1"/>
          </a:solidFill>
        </p:spPr>
        <p:txBody>
          <a:bodyPr wrap="none" rtlCol="0">
            <a:spAutoFit/>
          </a:bodyPr>
          <a:lstStyle/>
          <a:p>
            <a:r>
              <a:rPr lang="en-US" sz="2000" b="1" dirty="0">
                <a:solidFill>
                  <a:srgbClr val="FF0000"/>
                </a:solidFill>
                <a:latin typeface="Arial Narrow" panose="020B0606020202030204" pitchFamily="34" charset="0"/>
              </a:rPr>
              <a:t>The creative outputs are field </a:t>
            </a:r>
          </a:p>
          <a:p>
            <a:r>
              <a:rPr lang="en-US" sz="2000" b="1" dirty="0">
                <a:solidFill>
                  <a:srgbClr val="FF0000"/>
                </a:solidFill>
                <a:latin typeface="Arial Narrow" panose="020B0606020202030204" pitchFamily="34" charset="0"/>
              </a:rPr>
              <a:t>specific knowledge artefacts</a:t>
            </a:r>
          </a:p>
          <a:p>
            <a:r>
              <a:rPr lang="en-US" sz="2000" b="1" dirty="0">
                <a:solidFill>
                  <a:srgbClr val="FF0000"/>
                </a:solidFill>
                <a:latin typeface="Arial Narrow" panose="020B0606020202030204" pitchFamily="34" charset="0"/>
              </a:rPr>
              <a:t>and new understanding</a:t>
            </a:r>
          </a:p>
        </p:txBody>
      </p:sp>
    </p:spTree>
    <p:extLst>
      <p:ext uri="{BB962C8B-B14F-4D97-AF65-F5344CB8AC3E}">
        <p14:creationId xmlns:p14="http://schemas.microsoft.com/office/powerpoint/2010/main" val="36636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83684-2696-420D-9987-9F9510BE885C}"/>
              </a:ext>
            </a:extLst>
          </p:cNvPr>
          <p:cNvPicPr>
            <a:picLocks noChangeAspect="1"/>
          </p:cNvPicPr>
          <p:nvPr/>
        </p:nvPicPr>
        <p:blipFill>
          <a:blip r:embed="rId2"/>
          <a:stretch>
            <a:fillRect/>
          </a:stretch>
        </p:blipFill>
        <p:spPr>
          <a:xfrm>
            <a:off x="1559496" y="1052737"/>
            <a:ext cx="9145016" cy="5706633"/>
          </a:xfrm>
          <a:prstGeom prst="rect">
            <a:avLst/>
          </a:prstGeom>
        </p:spPr>
      </p:pic>
      <p:sp>
        <p:nvSpPr>
          <p:cNvPr id="4" name="TextBox 3">
            <a:extLst>
              <a:ext uri="{FF2B5EF4-FFF2-40B4-BE49-F238E27FC236}">
                <a16:creationId xmlns:a16="http://schemas.microsoft.com/office/drawing/2014/main" id="{75E61D81-BFB6-4452-949E-1135E82245A1}"/>
              </a:ext>
            </a:extLst>
          </p:cNvPr>
          <p:cNvSpPr txBox="1"/>
          <p:nvPr/>
        </p:nvSpPr>
        <p:spPr>
          <a:xfrm>
            <a:off x="2732739" y="98630"/>
            <a:ext cx="6726521" cy="954107"/>
          </a:xfrm>
          <a:prstGeom prst="rect">
            <a:avLst/>
          </a:prstGeom>
          <a:noFill/>
        </p:spPr>
        <p:txBody>
          <a:bodyPr wrap="none" rtlCol="0">
            <a:spAutoFit/>
          </a:bodyPr>
          <a:lstStyle/>
          <a:p>
            <a:pPr algn="ctr"/>
            <a:r>
              <a:rPr lang="en-GB" sz="2800" b="1" dirty="0">
                <a:latin typeface="Modern Love Caps" panose="04070805081001020A01" pitchFamily="82" charset="0"/>
              </a:rPr>
              <a:t>How do we learn how to create an ecology for </a:t>
            </a:r>
          </a:p>
          <a:p>
            <a:pPr algn="ctr"/>
            <a:r>
              <a:rPr lang="en-GB" sz="2800" b="1" dirty="0">
                <a:latin typeface="Modern Love Caps" panose="04070805081001020A01" pitchFamily="82" charset="0"/>
              </a:rPr>
              <a:t>practice within which creativity is embedded? </a:t>
            </a:r>
          </a:p>
        </p:txBody>
      </p:sp>
    </p:spTree>
    <p:extLst>
      <p:ext uri="{BB962C8B-B14F-4D97-AF65-F5344CB8AC3E}">
        <p14:creationId xmlns:p14="http://schemas.microsoft.com/office/powerpoint/2010/main" val="65054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ED8E98-1B59-43C0-86D8-E27CA18FF831}"/>
              </a:ext>
            </a:extLst>
          </p:cNvPr>
          <p:cNvSpPr txBox="1"/>
          <p:nvPr/>
        </p:nvSpPr>
        <p:spPr>
          <a:xfrm>
            <a:off x="2855641" y="6119458"/>
            <a:ext cx="6909264" cy="707886"/>
          </a:xfrm>
          <a:prstGeom prst="rect">
            <a:avLst/>
          </a:prstGeom>
          <a:noFill/>
        </p:spPr>
        <p:txBody>
          <a:bodyPr wrap="none" rtlCol="0">
            <a:spAutoFit/>
          </a:bodyPr>
          <a:lstStyle/>
          <a:p>
            <a:pPr algn="ctr"/>
            <a:r>
              <a:rPr lang="en-GB" sz="2000" dirty="0">
                <a:latin typeface="Arial" panose="020B0604020202020204" pitchFamily="34" charset="0"/>
                <a:cs typeface="Arial" panose="020B0604020202020204" pitchFamily="34" charset="0"/>
              </a:rPr>
              <a:t>5C Model of Creativity (Jackson &amp; Lassig 2020) developed </a:t>
            </a:r>
          </a:p>
          <a:p>
            <a:pPr algn="ctr"/>
            <a:r>
              <a:rPr lang="en-GB" sz="2000" dirty="0">
                <a:latin typeface="Arial" panose="020B0604020202020204" pitchFamily="34" charset="0"/>
                <a:cs typeface="Arial" panose="020B0604020202020204" pitchFamily="34" charset="0"/>
              </a:rPr>
              <a:t>from the 4C model (Kaufman &amp; Beghetto 2008) </a:t>
            </a:r>
          </a:p>
        </p:txBody>
      </p:sp>
      <p:sp>
        <p:nvSpPr>
          <p:cNvPr id="7" name="TextBox 6">
            <a:extLst>
              <a:ext uri="{FF2B5EF4-FFF2-40B4-BE49-F238E27FC236}">
                <a16:creationId xmlns:a16="http://schemas.microsoft.com/office/drawing/2014/main" id="{F390E71D-B832-4456-9C99-1F23FE010571}"/>
              </a:ext>
            </a:extLst>
          </p:cNvPr>
          <p:cNvSpPr txBox="1"/>
          <p:nvPr/>
        </p:nvSpPr>
        <p:spPr>
          <a:xfrm>
            <a:off x="2349833" y="407601"/>
            <a:ext cx="7920880" cy="646331"/>
          </a:xfrm>
          <a:prstGeom prst="rect">
            <a:avLst/>
          </a:prstGeom>
          <a:noFill/>
        </p:spPr>
        <p:txBody>
          <a:bodyPr wrap="square">
            <a:spAutoFit/>
          </a:bodyPr>
          <a:lstStyle/>
          <a:p>
            <a:r>
              <a:rPr lang="en-US" sz="3600" b="1" dirty="0">
                <a:latin typeface="Modern Love Caps" panose="04070805081001020A01" pitchFamily="82" charset="0"/>
              </a:rPr>
              <a:t>The argument for an educational domain </a:t>
            </a:r>
            <a:endParaRPr lang="en-GB" sz="3600" dirty="0">
              <a:latin typeface="Modern Love Caps" panose="04070805081001020A01" pitchFamily="82" charset="0"/>
            </a:endParaRPr>
          </a:p>
        </p:txBody>
      </p:sp>
      <p:pic>
        <p:nvPicPr>
          <p:cNvPr id="3074" name="Picture 2">
            <a:extLst>
              <a:ext uri="{FF2B5EF4-FFF2-40B4-BE49-F238E27FC236}">
                <a16:creationId xmlns:a16="http://schemas.microsoft.com/office/drawing/2014/main" id="{3CC3F642-B08C-DDD2-BCFF-DFE14DBDB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980728"/>
            <a:ext cx="7485328" cy="514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25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Left-Right Arrow 1">
            <a:extLst>
              <a:ext uri="{FF2B5EF4-FFF2-40B4-BE49-F238E27FC236}">
                <a16:creationId xmlns:a16="http://schemas.microsoft.com/office/drawing/2014/main" id="{2B609D5C-0A96-4B4F-AB1B-8A6B0C3BF5E1}"/>
              </a:ext>
            </a:extLst>
          </p:cNvPr>
          <p:cNvSpPr/>
          <p:nvPr/>
        </p:nvSpPr>
        <p:spPr>
          <a:xfrm>
            <a:off x="3937001" y="2851621"/>
            <a:ext cx="4175224" cy="649288"/>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Calibri"/>
            </a:endParaRPr>
          </a:p>
        </p:txBody>
      </p:sp>
      <p:sp>
        <p:nvSpPr>
          <p:cNvPr id="4" name="Left-Right Arrow 3">
            <a:extLst>
              <a:ext uri="{FF2B5EF4-FFF2-40B4-BE49-F238E27FC236}">
                <a16:creationId xmlns:a16="http://schemas.microsoft.com/office/drawing/2014/main" id="{A57A97BF-DEBE-416E-A5C0-06E5CCF137D1}"/>
              </a:ext>
            </a:extLst>
          </p:cNvPr>
          <p:cNvSpPr/>
          <p:nvPr/>
        </p:nvSpPr>
        <p:spPr>
          <a:xfrm rot="16200000">
            <a:off x="4397363" y="2872841"/>
            <a:ext cx="3279800" cy="647700"/>
          </a:xfrm>
          <a:prstGeom prst="lef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Calibri"/>
            </a:endParaRPr>
          </a:p>
        </p:txBody>
      </p:sp>
      <p:sp>
        <p:nvSpPr>
          <p:cNvPr id="114692" name="TextBox 4">
            <a:extLst>
              <a:ext uri="{FF2B5EF4-FFF2-40B4-BE49-F238E27FC236}">
                <a16:creationId xmlns:a16="http://schemas.microsoft.com/office/drawing/2014/main" id="{68F82CB4-A75C-48AA-B520-394576E31A7C}"/>
              </a:ext>
            </a:extLst>
          </p:cNvPr>
          <p:cNvSpPr txBox="1">
            <a:spLocks noChangeArrowheads="1"/>
          </p:cNvSpPr>
          <p:nvPr/>
        </p:nvSpPr>
        <p:spPr bwMode="auto">
          <a:xfrm>
            <a:off x="4556212" y="2991646"/>
            <a:ext cx="3384376" cy="369332"/>
          </a:xfrm>
          <a:prstGeom prst="rect">
            <a:avLst/>
          </a:prstGeom>
          <a:noFill/>
          <a:ln w="9525">
            <a:noFill/>
            <a:miter lim="800000"/>
            <a:headEnd/>
            <a:tailEnd/>
          </a:ln>
        </p:spPr>
        <p:txBody>
          <a:bodyPr wrap="square">
            <a:spAutoFit/>
          </a:bodyPr>
          <a:lstStyle/>
          <a:p>
            <a:pPr algn="ctr">
              <a:defRPr/>
            </a:pPr>
            <a:r>
              <a:rPr lang="en-GB" altLang="en-US" b="1" dirty="0">
                <a:solidFill>
                  <a:srgbClr val="000000"/>
                </a:solidFill>
                <a:latin typeface="Calibri"/>
                <a:cs typeface="Arial" charset="0"/>
              </a:rPr>
              <a:t>LEARNING          ENVIRONMENT</a:t>
            </a:r>
          </a:p>
        </p:txBody>
      </p:sp>
      <p:sp>
        <p:nvSpPr>
          <p:cNvPr id="114693" name="TextBox 5">
            <a:extLst>
              <a:ext uri="{FF2B5EF4-FFF2-40B4-BE49-F238E27FC236}">
                <a16:creationId xmlns:a16="http://schemas.microsoft.com/office/drawing/2014/main" id="{9E5B3AD3-219E-46E2-BEF4-F17816CEE5EF}"/>
              </a:ext>
            </a:extLst>
          </p:cNvPr>
          <p:cNvSpPr txBox="1">
            <a:spLocks noChangeArrowheads="1"/>
          </p:cNvSpPr>
          <p:nvPr/>
        </p:nvSpPr>
        <p:spPr bwMode="auto">
          <a:xfrm rot="-5400000">
            <a:off x="4895850" y="3000846"/>
            <a:ext cx="2336800" cy="368300"/>
          </a:xfrm>
          <a:prstGeom prst="rect">
            <a:avLst/>
          </a:prstGeom>
          <a:noFill/>
          <a:ln w="9525">
            <a:noFill/>
            <a:miter lim="800000"/>
            <a:headEnd/>
            <a:tailEnd/>
          </a:ln>
        </p:spPr>
        <p:txBody>
          <a:bodyPr wrap="none">
            <a:spAutoFit/>
          </a:bodyPr>
          <a:lstStyle/>
          <a:p>
            <a:pPr algn="ctr">
              <a:defRPr/>
            </a:pPr>
            <a:r>
              <a:rPr lang="en-GB" altLang="en-US" b="1" dirty="0">
                <a:solidFill>
                  <a:srgbClr val="000000"/>
                </a:solidFill>
                <a:latin typeface="Calibri"/>
                <a:cs typeface="Arial" charset="0"/>
              </a:rPr>
              <a:t>LEARNING     ECOLOGY</a:t>
            </a:r>
          </a:p>
        </p:txBody>
      </p:sp>
      <p:sp>
        <p:nvSpPr>
          <p:cNvPr id="114694" name="TextBox 6">
            <a:extLst>
              <a:ext uri="{FF2B5EF4-FFF2-40B4-BE49-F238E27FC236}">
                <a16:creationId xmlns:a16="http://schemas.microsoft.com/office/drawing/2014/main" id="{6F0F19CC-FAD5-4E0A-8AB9-B6584D403A53}"/>
              </a:ext>
            </a:extLst>
          </p:cNvPr>
          <p:cNvSpPr txBox="1">
            <a:spLocks noChangeArrowheads="1"/>
          </p:cNvSpPr>
          <p:nvPr/>
        </p:nvSpPr>
        <p:spPr bwMode="auto">
          <a:xfrm rot="16200000">
            <a:off x="2818769" y="3208549"/>
            <a:ext cx="1567160" cy="400110"/>
          </a:xfrm>
          <a:prstGeom prst="rect">
            <a:avLst/>
          </a:prstGeom>
          <a:noFill/>
          <a:ln w="9525">
            <a:noFill/>
            <a:miter lim="800000"/>
            <a:headEnd/>
            <a:tailEnd/>
          </a:ln>
        </p:spPr>
        <p:txBody>
          <a:bodyPr wrap="none">
            <a:spAutoFit/>
          </a:bodyPr>
          <a:lstStyle/>
          <a:p>
            <a:pPr algn="ctr">
              <a:defRPr/>
            </a:pPr>
            <a:r>
              <a:rPr lang="en-GB" altLang="en-US" sz="2000" b="1" dirty="0">
                <a:solidFill>
                  <a:srgbClr val="000000"/>
                </a:solidFill>
                <a:latin typeface="Calibri"/>
                <a:cs typeface="Arial" charset="0"/>
              </a:rPr>
              <a:t>INSTITUTION</a:t>
            </a:r>
          </a:p>
        </p:txBody>
      </p:sp>
      <p:sp>
        <p:nvSpPr>
          <p:cNvPr id="114695" name="TextBox 7">
            <a:extLst>
              <a:ext uri="{FF2B5EF4-FFF2-40B4-BE49-F238E27FC236}">
                <a16:creationId xmlns:a16="http://schemas.microsoft.com/office/drawing/2014/main" id="{8563E24E-A0C3-454A-BEA2-6B1C8894B11A}"/>
              </a:ext>
            </a:extLst>
          </p:cNvPr>
          <p:cNvSpPr txBox="1">
            <a:spLocks noChangeArrowheads="1"/>
          </p:cNvSpPr>
          <p:nvPr/>
        </p:nvSpPr>
        <p:spPr bwMode="auto">
          <a:xfrm rot="5400000">
            <a:off x="7755753" y="2911257"/>
            <a:ext cx="1567160" cy="707886"/>
          </a:xfrm>
          <a:prstGeom prst="rect">
            <a:avLst/>
          </a:prstGeom>
          <a:noFill/>
          <a:ln w="9525">
            <a:noFill/>
            <a:miter lim="800000"/>
            <a:headEnd/>
            <a:tailEnd/>
          </a:ln>
        </p:spPr>
        <p:txBody>
          <a:bodyPr wrap="none">
            <a:spAutoFit/>
          </a:bodyPr>
          <a:lstStyle/>
          <a:p>
            <a:pPr algn="ctr">
              <a:defRPr/>
            </a:pPr>
            <a:r>
              <a:rPr lang="en-GB" altLang="en-US" sz="2000" b="1" dirty="0">
                <a:solidFill>
                  <a:srgbClr val="000000"/>
                </a:solidFill>
                <a:latin typeface="Calibri"/>
                <a:cs typeface="Arial" charset="0"/>
              </a:rPr>
              <a:t>OUTSIDE</a:t>
            </a:r>
          </a:p>
          <a:p>
            <a:pPr algn="ctr">
              <a:defRPr/>
            </a:pPr>
            <a:r>
              <a:rPr lang="en-GB" altLang="en-US" sz="2000" b="1" dirty="0">
                <a:solidFill>
                  <a:srgbClr val="000000"/>
                </a:solidFill>
                <a:latin typeface="Calibri"/>
                <a:cs typeface="Arial" charset="0"/>
              </a:rPr>
              <a:t>INSTITUTION</a:t>
            </a:r>
          </a:p>
        </p:txBody>
      </p:sp>
      <p:sp>
        <p:nvSpPr>
          <p:cNvPr id="114696" name="TextBox 9">
            <a:extLst>
              <a:ext uri="{FF2B5EF4-FFF2-40B4-BE49-F238E27FC236}">
                <a16:creationId xmlns:a16="http://schemas.microsoft.com/office/drawing/2014/main" id="{F024E593-4D01-4716-A78E-28D20C783529}"/>
              </a:ext>
            </a:extLst>
          </p:cNvPr>
          <p:cNvSpPr txBox="1">
            <a:spLocks noChangeArrowheads="1"/>
          </p:cNvSpPr>
          <p:nvPr/>
        </p:nvSpPr>
        <p:spPr bwMode="auto">
          <a:xfrm>
            <a:off x="2755900" y="4882855"/>
            <a:ext cx="6985000" cy="708025"/>
          </a:xfrm>
          <a:prstGeom prst="rect">
            <a:avLst/>
          </a:prstGeom>
          <a:noFill/>
          <a:ln w="9525">
            <a:noFill/>
            <a:miter lim="800000"/>
            <a:headEnd/>
            <a:tailEnd/>
          </a:ln>
        </p:spPr>
        <p:txBody>
          <a:bodyPr>
            <a:spAutoFit/>
          </a:bodyPr>
          <a:lstStyle/>
          <a:p>
            <a:pPr algn="ctr">
              <a:defRPr/>
            </a:pPr>
            <a:r>
              <a:rPr lang="en-GB" altLang="en-US" sz="2000" i="1" dirty="0">
                <a:solidFill>
                  <a:srgbClr val="000000"/>
                </a:solidFill>
                <a:latin typeface="Calibri"/>
                <a:cs typeface="Arial" pitchFamily="34" charset="0"/>
              </a:rPr>
              <a:t>Determined by institution or other body </a:t>
            </a:r>
          </a:p>
          <a:p>
            <a:pPr algn="ctr">
              <a:defRPr/>
            </a:pPr>
            <a:r>
              <a:rPr lang="en-GB" altLang="en-US" sz="2000" i="1" dirty="0">
                <a:solidFill>
                  <a:srgbClr val="000000"/>
                </a:solidFill>
                <a:latin typeface="Calibri"/>
                <a:cs typeface="Arial" pitchFamily="34" charset="0"/>
              </a:rPr>
              <a:t>e.g. work placement or volunteering </a:t>
            </a:r>
          </a:p>
        </p:txBody>
      </p:sp>
      <p:sp>
        <p:nvSpPr>
          <p:cNvPr id="114697" name="TextBox 10">
            <a:extLst>
              <a:ext uri="{FF2B5EF4-FFF2-40B4-BE49-F238E27FC236}">
                <a16:creationId xmlns:a16="http://schemas.microsoft.com/office/drawing/2014/main" id="{73F7D7B4-5BEE-41B8-9FB0-3A2E73CA43D2}"/>
              </a:ext>
            </a:extLst>
          </p:cNvPr>
          <p:cNvSpPr txBox="1">
            <a:spLocks noChangeArrowheads="1"/>
          </p:cNvSpPr>
          <p:nvPr/>
        </p:nvSpPr>
        <p:spPr bwMode="auto">
          <a:xfrm>
            <a:off x="4795837" y="1152057"/>
            <a:ext cx="2600325" cy="400050"/>
          </a:xfrm>
          <a:prstGeom prst="rect">
            <a:avLst/>
          </a:prstGeom>
          <a:noFill/>
          <a:ln w="9525">
            <a:noFill/>
            <a:miter lim="800000"/>
            <a:headEnd/>
            <a:tailEnd/>
          </a:ln>
        </p:spPr>
        <p:txBody>
          <a:bodyPr wrap="none">
            <a:spAutoFit/>
          </a:bodyPr>
          <a:lstStyle/>
          <a:p>
            <a:pPr algn="ctr">
              <a:defRPr/>
            </a:pPr>
            <a:r>
              <a:rPr lang="en-GB" altLang="en-US" sz="2000" i="1" dirty="0">
                <a:solidFill>
                  <a:srgbClr val="000000"/>
                </a:solidFill>
                <a:latin typeface="Calibri"/>
                <a:cs typeface="Arial" charset="0"/>
              </a:rPr>
              <a:t>Determined by learner</a:t>
            </a:r>
          </a:p>
        </p:txBody>
      </p:sp>
      <p:sp>
        <p:nvSpPr>
          <p:cNvPr id="114698" name="TextBox 11">
            <a:extLst>
              <a:ext uri="{FF2B5EF4-FFF2-40B4-BE49-F238E27FC236}">
                <a16:creationId xmlns:a16="http://schemas.microsoft.com/office/drawing/2014/main" id="{DEAFCB70-9EE7-4F56-A02C-33CCE95156C0}"/>
              </a:ext>
            </a:extLst>
          </p:cNvPr>
          <p:cNvSpPr txBox="1">
            <a:spLocks noChangeArrowheads="1"/>
          </p:cNvSpPr>
          <p:nvPr/>
        </p:nvSpPr>
        <p:spPr bwMode="auto">
          <a:xfrm>
            <a:off x="6090905" y="1639419"/>
            <a:ext cx="2808287" cy="922337"/>
          </a:xfrm>
          <a:prstGeom prst="rect">
            <a:avLst/>
          </a:prstGeom>
          <a:noFill/>
          <a:ln w="9525">
            <a:noFill/>
            <a:miter lim="800000"/>
            <a:headEnd/>
            <a:tailEnd/>
          </a:ln>
        </p:spPr>
        <p:txBody>
          <a:bodyPr>
            <a:spAutoFit/>
          </a:bodyPr>
          <a:lstStyle/>
          <a:p>
            <a:pPr algn="ctr">
              <a:defRPr/>
            </a:pPr>
            <a:r>
              <a:rPr lang="en-GB" altLang="en-US" dirty="0">
                <a:solidFill>
                  <a:srgbClr val="000000"/>
                </a:solidFill>
                <a:latin typeface="Aharoni" pitchFamily="2" charset="-79"/>
              </a:rPr>
              <a:t>D Completely</a:t>
            </a:r>
          </a:p>
          <a:p>
            <a:pPr algn="ctr">
              <a:defRPr/>
            </a:pPr>
            <a:r>
              <a:rPr lang="en-GB" altLang="en-US" dirty="0">
                <a:solidFill>
                  <a:srgbClr val="000000"/>
                </a:solidFill>
                <a:latin typeface="Aharoni" pitchFamily="2" charset="-79"/>
              </a:rPr>
              <a:t> determined </a:t>
            </a:r>
          </a:p>
          <a:p>
            <a:pPr algn="ctr">
              <a:defRPr/>
            </a:pPr>
            <a:r>
              <a:rPr lang="en-GB" altLang="en-US" dirty="0">
                <a:solidFill>
                  <a:srgbClr val="000000"/>
                </a:solidFill>
                <a:latin typeface="Aharoni" pitchFamily="2" charset="-79"/>
              </a:rPr>
              <a:t>by learners</a:t>
            </a:r>
          </a:p>
        </p:txBody>
      </p:sp>
      <p:sp>
        <p:nvSpPr>
          <p:cNvPr id="114699" name="TextBox 12">
            <a:extLst>
              <a:ext uri="{FF2B5EF4-FFF2-40B4-BE49-F238E27FC236}">
                <a16:creationId xmlns:a16="http://schemas.microsoft.com/office/drawing/2014/main" id="{9C78B2B4-1541-486E-AFCC-173E7B5BB12D}"/>
              </a:ext>
            </a:extLst>
          </p:cNvPr>
          <p:cNvSpPr txBox="1">
            <a:spLocks noChangeArrowheads="1"/>
          </p:cNvSpPr>
          <p:nvPr/>
        </p:nvSpPr>
        <p:spPr bwMode="auto">
          <a:xfrm>
            <a:off x="6510338" y="3588221"/>
            <a:ext cx="1871663" cy="1200150"/>
          </a:xfrm>
          <a:prstGeom prst="rect">
            <a:avLst/>
          </a:prstGeom>
          <a:noFill/>
          <a:ln w="9525">
            <a:noFill/>
            <a:miter lim="800000"/>
            <a:headEnd/>
            <a:tailEnd/>
          </a:ln>
        </p:spPr>
        <p:txBody>
          <a:bodyPr>
            <a:spAutoFit/>
          </a:bodyPr>
          <a:lstStyle/>
          <a:p>
            <a:pPr algn="ctr">
              <a:defRPr/>
            </a:pPr>
            <a:r>
              <a:rPr lang="en-GB" altLang="en-US" dirty="0">
                <a:solidFill>
                  <a:srgbClr val="000000"/>
                </a:solidFill>
                <a:latin typeface="Aharoni" pitchFamily="2" charset="-79"/>
              </a:rPr>
              <a:t>Partly to </a:t>
            </a:r>
          </a:p>
          <a:p>
            <a:pPr algn="ctr">
              <a:defRPr/>
            </a:pPr>
            <a:r>
              <a:rPr lang="en-GB" altLang="en-US" dirty="0">
                <a:solidFill>
                  <a:srgbClr val="000000"/>
                </a:solidFill>
                <a:latin typeface="Aharoni" pitchFamily="2" charset="-79"/>
              </a:rPr>
              <a:t>significantly </a:t>
            </a:r>
          </a:p>
          <a:p>
            <a:pPr algn="ctr">
              <a:defRPr/>
            </a:pPr>
            <a:r>
              <a:rPr lang="en-GB" altLang="en-US" dirty="0">
                <a:solidFill>
                  <a:srgbClr val="000000"/>
                </a:solidFill>
                <a:latin typeface="Aharoni" pitchFamily="2" charset="-79"/>
              </a:rPr>
              <a:t>determined </a:t>
            </a:r>
          </a:p>
          <a:p>
            <a:pPr algn="ctr">
              <a:defRPr/>
            </a:pPr>
            <a:r>
              <a:rPr lang="en-GB" altLang="en-US" dirty="0">
                <a:solidFill>
                  <a:srgbClr val="000000"/>
                </a:solidFill>
                <a:latin typeface="Aharoni" pitchFamily="2" charset="-79"/>
              </a:rPr>
              <a:t>by learners</a:t>
            </a:r>
          </a:p>
        </p:txBody>
      </p:sp>
      <p:sp>
        <p:nvSpPr>
          <p:cNvPr id="114700" name="TextBox 13">
            <a:extLst>
              <a:ext uri="{FF2B5EF4-FFF2-40B4-BE49-F238E27FC236}">
                <a16:creationId xmlns:a16="http://schemas.microsoft.com/office/drawing/2014/main" id="{44D89573-861E-4682-B139-6EFEB16F7071}"/>
              </a:ext>
            </a:extLst>
          </p:cNvPr>
          <p:cNvSpPr txBox="1">
            <a:spLocks noChangeArrowheads="1"/>
          </p:cNvSpPr>
          <p:nvPr/>
        </p:nvSpPr>
        <p:spPr bwMode="auto">
          <a:xfrm>
            <a:off x="3435517" y="1585979"/>
            <a:ext cx="2089150" cy="1200150"/>
          </a:xfrm>
          <a:prstGeom prst="rect">
            <a:avLst/>
          </a:prstGeom>
          <a:noFill/>
          <a:ln w="9525">
            <a:noFill/>
            <a:miter lim="800000"/>
            <a:headEnd/>
            <a:tailEnd/>
          </a:ln>
        </p:spPr>
        <p:txBody>
          <a:bodyPr>
            <a:spAutoFit/>
          </a:bodyPr>
          <a:lstStyle/>
          <a:p>
            <a:pPr algn="ctr">
              <a:defRPr/>
            </a:pPr>
            <a:r>
              <a:rPr lang="en-GB" altLang="en-US" dirty="0">
                <a:solidFill>
                  <a:srgbClr val="000000"/>
                </a:solidFill>
                <a:latin typeface="Aharoni" pitchFamily="2" charset="-79"/>
              </a:rPr>
              <a:t>Partly to significantly determined </a:t>
            </a:r>
          </a:p>
          <a:p>
            <a:pPr algn="ctr">
              <a:defRPr/>
            </a:pPr>
            <a:r>
              <a:rPr lang="en-GB" altLang="en-US" dirty="0">
                <a:solidFill>
                  <a:srgbClr val="000000"/>
                </a:solidFill>
                <a:latin typeface="Aharoni" pitchFamily="2" charset="-79"/>
              </a:rPr>
              <a:t>by learners</a:t>
            </a:r>
          </a:p>
        </p:txBody>
      </p:sp>
      <p:sp>
        <p:nvSpPr>
          <p:cNvPr id="114701" name="TextBox 14">
            <a:extLst>
              <a:ext uri="{FF2B5EF4-FFF2-40B4-BE49-F238E27FC236}">
                <a16:creationId xmlns:a16="http://schemas.microsoft.com/office/drawing/2014/main" id="{4B489FC4-B6CB-4C4D-A343-4AFD15335973}"/>
              </a:ext>
            </a:extLst>
          </p:cNvPr>
          <p:cNvSpPr txBox="1">
            <a:spLocks noChangeArrowheads="1"/>
          </p:cNvSpPr>
          <p:nvPr/>
        </p:nvSpPr>
        <p:spPr bwMode="auto">
          <a:xfrm>
            <a:off x="3475491" y="3824785"/>
            <a:ext cx="2376487" cy="922337"/>
          </a:xfrm>
          <a:prstGeom prst="rect">
            <a:avLst/>
          </a:prstGeom>
          <a:noFill/>
          <a:ln w="9525">
            <a:noFill/>
            <a:miter lim="800000"/>
            <a:headEnd/>
            <a:tailEnd/>
          </a:ln>
        </p:spPr>
        <p:txBody>
          <a:bodyPr>
            <a:spAutoFit/>
          </a:bodyPr>
          <a:lstStyle/>
          <a:p>
            <a:pPr algn="ctr">
              <a:defRPr/>
            </a:pPr>
            <a:r>
              <a:rPr lang="en-GB" altLang="en-US" dirty="0">
                <a:solidFill>
                  <a:srgbClr val="000000"/>
                </a:solidFill>
                <a:latin typeface="Aharoni" pitchFamily="2" charset="-79"/>
              </a:rPr>
              <a:t>Completely determined </a:t>
            </a:r>
          </a:p>
          <a:p>
            <a:pPr algn="ctr">
              <a:defRPr/>
            </a:pPr>
            <a:r>
              <a:rPr lang="en-GB" altLang="en-US" dirty="0">
                <a:solidFill>
                  <a:srgbClr val="000000"/>
                </a:solidFill>
                <a:latin typeface="Aharoni" pitchFamily="2" charset="-79"/>
              </a:rPr>
              <a:t>by teachers</a:t>
            </a:r>
          </a:p>
        </p:txBody>
      </p:sp>
      <p:sp>
        <p:nvSpPr>
          <p:cNvPr id="114703" name="Rectangle 16">
            <a:extLst>
              <a:ext uri="{FF2B5EF4-FFF2-40B4-BE49-F238E27FC236}">
                <a16:creationId xmlns:a16="http://schemas.microsoft.com/office/drawing/2014/main" id="{D2F69465-B90F-4E70-A284-D6FAD9A3F437}"/>
              </a:ext>
            </a:extLst>
          </p:cNvPr>
          <p:cNvSpPr>
            <a:spLocks noChangeArrowheads="1"/>
          </p:cNvSpPr>
          <p:nvPr/>
        </p:nvSpPr>
        <p:spPr bwMode="auto">
          <a:xfrm>
            <a:off x="1487488" y="5705943"/>
            <a:ext cx="9892208" cy="830997"/>
          </a:xfrm>
          <a:prstGeom prst="rect">
            <a:avLst/>
          </a:prstGeom>
          <a:noFill/>
          <a:ln w="9525">
            <a:noFill/>
            <a:miter lim="800000"/>
            <a:headEnd/>
            <a:tailEnd/>
          </a:ln>
        </p:spPr>
        <p:txBody>
          <a:bodyPr wrap="square">
            <a:spAutoFit/>
          </a:bodyPr>
          <a:lstStyle/>
          <a:p>
            <a:pPr algn="ctr">
              <a:defRPr/>
            </a:pPr>
            <a:r>
              <a:rPr lang="en-GB" altLang="en-US" sz="2400" dirty="0">
                <a:solidFill>
                  <a:srgbClr val="000000"/>
                </a:solidFill>
                <a:latin typeface="Arial Narrow" pitchFamily="34" charset="0"/>
              </a:rPr>
              <a:t>Learning ecology includes contexts, goals/problems, affordances, processes,  </a:t>
            </a:r>
          </a:p>
          <a:p>
            <a:pPr algn="ctr">
              <a:defRPr/>
            </a:pPr>
            <a:r>
              <a:rPr lang="en-GB" altLang="en-US" sz="2400" dirty="0">
                <a:solidFill>
                  <a:srgbClr val="000000"/>
                </a:solidFill>
                <a:latin typeface="Arial Narrow" pitchFamily="34" charset="0"/>
              </a:rPr>
              <a:t>spaces, relationships, resources (knowledge, tools, technologies, artefacts) </a:t>
            </a:r>
            <a:endParaRPr lang="en-GB" altLang="en-US" sz="2400" dirty="0">
              <a:solidFill>
                <a:srgbClr val="000000"/>
              </a:solidFill>
              <a:latin typeface="Calibri"/>
            </a:endParaRPr>
          </a:p>
        </p:txBody>
      </p:sp>
      <p:sp>
        <p:nvSpPr>
          <p:cNvPr id="18" name="Text Box 23">
            <a:extLst>
              <a:ext uri="{FF2B5EF4-FFF2-40B4-BE49-F238E27FC236}">
                <a16:creationId xmlns:a16="http://schemas.microsoft.com/office/drawing/2014/main" id="{5822766D-77B7-4A16-BA4C-13087FBFF26D}"/>
              </a:ext>
            </a:extLst>
          </p:cNvPr>
          <p:cNvSpPr txBox="1">
            <a:spLocks noChangeArrowheads="1"/>
          </p:cNvSpPr>
          <p:nvPr/>
        </p:nvSpPr>
        <p:spPr bwMode="auto">
          <a:xfrm>
            <a:off x="5192380" y="3277577"/>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A</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19" name="Text Box 23">
            <a:extLst>
              <a:ext uri="{FF2B5EF4-FFF2-40B4-BE49-F238E27FC236}">
                <a16:creationId xmlns:a16="http://schemas.microsoft.com/office/drawing/2014/main" id="{A523D716-75E8-49F8-975D-9FA938E2E4C7}"/>
              </a:ext>
            </a:extLst>
          </p:cNvPr>
          <p:cNvSpPr txBox="1">
            <a:spLocks noChangeArrowheads="1"/>
          </p:cNvSpPr>
          <p:nvPr/>
        </p:nvSpPr>
        <p:spPr bwMode="auto">
          <a:xfrm>
            <a:off x="5192380" y="2221890"/>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B</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20" name="Text Box 23">
            <a:extLst>
              <a:ext uri="{FF2B5EF4-FFF2-40B4-BE49-F238E27FC236}">
                <a16:creationId xmlns:a16="http://schemas.microsoft.com/office/drawing/2014/main" id="{D899F4AD-EF47-4C18-8CC6-6BADDC4B9FA6}"/>
              </a:ext>
            </a:extLst>
          </p:cNvPr>
          <p:cNvSpPr txBox="1">
            <a:spLocks noChangeArrowheads="1"/>
          </p:cNvSpPr>
          <p:nvPr/>
        </p:nvSpPr>
        <p:spPr bwMode="auto">
          <a:xfrm>
            <a:off x="6325853" y="3323615"/>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21" name="Text Box 23">
            <a:extLst>
              <a:ext uri="{FF2B5EF4-FFF2-40B4-BE49-F238E27FC236}">
                <a16:creationId xmlns:a16="http://schemas.microsoft.com/office/drawing/2014/main" id="{EC5C70BC-57E0-4137-A087-3DA68D8F64F3}"/>
              </a:ext>
            </a:extLst>
          </p:cNvPr>
          <p:cNvSpPr txBox="1">
            <a:spLocks noChangeArrowheads="1"/>
          </p:cNvSpPr>
          <p:nvPr/>
        </p:nvSpPr>
        <p:spPr bwMode="auto">
          <a:xfrm>
            <a:off x="6343483" y="2238509"/>
            <a:ext cx="494046" cy="7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4000" b="1"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D</a:t>
            </a:r>
            <a:endParaRPr lang="en-US" altLang="en-US" sz="4000" b="1" dirty="0">
              <a:solidFill>
                <a:srgbClr val="FF0000"/>
              </a:solidFill>
              <a:latin typeface="Arial Narrow" panose="020B060602020203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B88AC03-E03D-DD49-82FA-3B31A6853ADA}"/>
              </a:ext>
            </a:extLst>
          </p:cNvPr>
          <p:cNvSpPr txBox="1"/>
          <p:nvPr/>
        </p:nvSpPr>
        <p:spPr>
          <a:xfrm>
            <a:off x="2618840" y="-361727"/>
            <a:ext cx="7782996" cy="1569660"/>
          </a:xfrm>
          <a:prstGeom prst="rect">
            <a:avLst/>
          </a:prstGeom>
          <a:noFill/>
        </p:spPr>
        <p:txBody>
          <a:bodyPr wrap="square" rtlCol="0">
            <a:spAutoFit/>
          </a:bodyPr>
          <a:lstStyle/>
          <a:p>
            <a:endParaRPr lang="en-GB" sz="3200" dirty="0">
              <a:latin typeface="Modern Love Caps" panose="04070805081001020A01" pitchFamily="82" charset="0"/>
            </a:endParaRPr>
          </a:p>
          <a:p>
            <a:r>
              <a:rPr lang="en-GB" sz="3200" dirty="0">
                <a:latin typeface="Modern Love Caps" panose="04070805081001020A01" pitchFamily="82" charset="0"/>
              </a:rPr>
              <a:t>enable learners to create own ecologies for </a:t>
            </a:r>
          </a:p>
          <a:p>
            <a:r>
              <a:rPr lang="en-GB" sz="3200" dirty="0">
                <a:latin typeface="Modern Love Caps" panose="04070805081001020A01" pitchFamily="82" charset="0"/>
              </a:rPr>
              <a:t>   Practice in which creativity is embedded </a:t>
            </a:r>
          </a:p>
        </p:txBody>
      </p:sp>
    </p:spTree>
    <p:extLst>
      <p:ext uri="{BB962C8B-B14F-4D97-AF65-F5344CB8AC3E}">
        <p14:creationId xmlns:p14="http://schemas.microsoft.com/office/powerpoint/2010/main" val="18150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4871864" y="1484784"/>
            <a:ext cx="2808312" cy="3960440"/>
          </a:xfrm>
          <a:prstGeom prst="rect">
            <a:avLst/>
          </a:prstGeom>
          <a:solidFill>
            <a:srgbClr val="FFFF00">
              <a:alpha val="68000"/>
            </a:srgbClr>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IMPORTANT FEATURES OF CREATIVITY IN DISCIPLINES</a:t>
            </a:r>
          </a:p>
          <a:p>
            <a:pPr marR="50800" fontAlgn="base">
              <a:spcBef>
                <a:spcPct val="0"/>
              </a:spcBef>
            </a:pPr>
            <a:endParaRPr lang="en-GB" sz="1000" b="1" dirty="0">
              <a:solidFill>
                <a:srgbClr val="000000"/>
              </a:solidFill>
              <a:latin typeface="Microsoft Sans Serif" pitchFamily="34" charset="0"/>
              <a:ea typeface="Arial" pitchFamily="34" charset="0"/>
              <a:cs typeface="Arial" pitchFamily="34" charset="0"/>
            </a:endParaRP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Using imagination</a:t>
            </a:r>
          </a:p>
          <a:p>
            <a:pPr marR="50800" fontAlgn="base">
              <a:spcBef>
                <a:spcPct val="0"/>
              </a:spcBef>
              <a:buFont typeface="Arial" pitchFamily="34" charset="0"/>
              <a:buChar char="•"/>
            </a:pPr>
            <a:r>
              <a:rPr lang="en-GB" sz="1400" b="1" dirty="0">
                <a:solidFill>
                  <a:srgbClr val="000000"/>
                </a:solidFill>
                <a:latin typeface="Microsoft Sans Serif" pitchFamily="34" charset="0"/>
                <a:ea typeface="Arial" pitchFamily="34" charset="0"/>
                <a:cs typeface="Arial" pitchFamily="34" charset="0"/>
              </a:rPr>
              <a:t> Being original  - new ideas / </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perspectives / things  /solutions                           * Being curious / inquiring /  </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find solutions                                * Being resourceful                      * Being able to combine, </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connect, synthesise etc               * Being able to think critically,</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analyse, evaluate                         * Being able to think reflectively /</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empathically</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*Being able to represent ideas </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and communicate meaning to</a:t>
            </a:r>
          </a:p>
          <a:p>
            <a:pPr marR="50800" fontAlgn="base">
              <a:spcBef>
                <a:spcPct val="0"/>
              </a:spcBef>
            </a:pPr>
            <a:r>
              <a:rPr lang="en-GB" sz="1400" b="1" dirty="0">
                <a:solidFill>
                  <a:srgbClr val="000000"/>
                </a:solidFill>
                <a:latin typeface="Microsoft Sans Serif" pitchFamily="34" charset="0"/>
                <a:ea typeface="Arial" pitchFamily="34" charset="0"/>
                <a:cs typeface="Arial" pitchFamily="34" charset="0"/>
              </a:rPr>
              <a:t> others &amp; form / tell stories</a:t>
            </a:r>
            <a:endParaRPr lang="en-GB" sz="1400" b="1" dirty="0">
              <a:latin typeface="Arial" pitchFamily="34" charset="0"/>
              <a:ea typeface="Arial" pitchFamily="34" charset="0"/>
              <a:cs typeface="Arial" pitchFamily="34" charset="0"/>
            </a:endParaRPr>
          </a:p>
          <a:p>
            <a:pPr fontAlgn="base">
              <a:spcBef>
                <a:spcPct val="0"/>
              </a:spcBef>
              <a:spcAft>
                <a:spcPts val="1000"/>
              </a:spcAft>
            </a:pPr>
            <a:endParaRPr lang="en-GB" sz="1400" dirty="0">
              <a:latin typeface="Arial" pitchFamily="34" charset="0"/>
              <a:ea typeface="Arial" pitchFamily="34" charset="0"/>
              <a:cs typeface="Arial" pitchFamily="34" charset="0"/>
            </a:endParaRPr>
          </a:p>
          <a:p>
            <a:pPr fontAlgn="base">
              <a:spcBef>
                <a:spcPct val="0"/>
              </a:spcBef>
              <a:spcAft>
                <a:spcPts val="1000"/>
              </a:spcAft>
            </a:pPr>
            <a:endParaRPr lang="en-GB" sz="1400" dirty="0">
              <a:latin typeface="Arial" pitchFamily="34" charset="0"/>
              <a:ea typeface="Arial" pitchFamily="34" charset="0"/>
              <a:cs typeface="Arial" pitchFamily="34" charset="0"/>
            </a:endParaRPr>
          </a:p>
          <a:p>
            <a:pPr fontAlgn="base">
              <a:spcBef>
                <a:spcPct val="0"/>
              </a:spcBef>
              <a:spcAft>
                <a:spcPct val="0"/>
              </a:spcAft>
            </a:pPr>
            <a:endParaRPr lang="en-US" sz="1400" dirty="0">
              <a:latin typeface="Arial" pitchFamily="34" charset="0"/>
              <a:cs typeface="Arial" pitchFamily="34" charset="0"/>
            </a:endParaRPr>
          </a:p>
        </p:txBody>
      </p:sp>
      <p:sp>
        <p:nvSpPr>
          <p:cNvPr id="5" name="TextBox 4"/>
          <p:cNvSpPr txBox="1"/>
          <p:nvPr/>
        </p:nvSpPr>
        <p:spPr>
          <a:xfrm>
            <a:off x="1990875" y="1816116"/>
            <a:ext cx="2232247" cy="923330"/>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INQUIRY- BASED </a:t>
            </a:r>
          </a:p>
          <a:p>
            <a:pPr algn="ctr"/>
            <a:r>
              <a:rPr lang="en-GB" dirty="0">
                <a:latin typeface="Aharoni" pitchFamily="2" charset="-79"/>
                <a:cs typeface="Aharoni" pitchFamily="2" charset="-79"/>
              </a:rPr>
              <a:t>PROBLEM-BASED</a:t>
            </a:r>
          </a:p>
          <a:p>
            <a:pPr algn="ctr"/>
            <a:r>
              <a:rPr lang="en-GB" dirty="0">
                <a:latin typeface="Aharoni" pitchFamily="2" charset="-79"/>
                <a:cs typeface="Aharoni" pitchFamily="2" charset="-79"/>
              </a:rPr>
              <a:t>LEARNING</a:t>
            </a:r>
          </a:p>
        </p:txBody>
      </p:sp>
      <p:sp>
        <p:nvSpPr>
          <p:cNvPr id="6" name="TextBox 5"/>
          <p:cNvSpPr txBox="1"/>
          <p:nvPr/>
        </p:nvSpPr>
        <p:spPr>
          <a:xfrm>
            <a:off x="8184232" y="1412777"/>
            <a:ext cx="1944216" cy="1200329"/>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GAMES</a:t>
            </a:r>
          </a:p>
          <a:p>
            <a:pPr algn="ctr"/>
            <a:r>
              <a:rPr lang="en-GB" dirty="0">
                <a:latin typeface="Aharoni" pitchFamily="2" charset="-79"/>
                <a:cs typeface="Aharoni" pitchFamily="2" charset="-79"/>
              </a:rPr>
              <a:t>SIMULATIONS</a:t>
            </a:r>
          </a:p>
          <a:p>
            <a:pPr algn="ctr"/>
            <a:r>
              <a:rPr lang="en-GB" dirty="0">
                <a:latin typeface="Aharoni" pitchFamily="2" charset="-79"/>
                <a:cs typeface="Aharoni" pitchFamily="2" charset="-79"/>
              </a:rPr>
              <a:t>CASE STUDIES</a:t>
            </a:r>
          </a:p>
          <a:p>
            <a:pPr algn="ctr"/>
            <a:r>
              <a:rPr lang="en-GB" dirty="0">
                <a:latin typeface="Aharoni" pitchFamily="2" charset="-79"/>
                <a:cs typeface="Aharoni" pitchFamily="2" charset="-79"/>
              </a:rPr>
              <a:t>ROLE PLAY</a:t>
            </a:r>
          </a:p>
        </p:txBody>
      </p:sp>
      <p:sp>
        <p:nvSpPr>
          <p:cNvPr id="7" name="TextBox 6"/>
          <p:cNvSpPr txBox="1"/>
          <p:nvPr/>
        </p:nvSpPr>
        <p:spPr>
          <a:xfrm>
            <a:off x="2737102" y="4203875"/>
            <a:ext cx="1321196" cy="646331"/>
          </a:xfrm>
          <a:prstGeom prst="rect">
            <a:avLst/>
          </a:prstGeom>
          <a:noFill/>
          <a:ln w="25400">
            <a:solidFill>
              <a:schemeClr val="tx1"/>
            </a:solidFill>
          </a:ln>
        </p:spPr>
        <p:txBody>
          <a:bodyPr wrap="none" rtlCol="0">
            <a:spAutoFit/>
          </a:bodyPr>
          <a:lstStyle/>
          <a:p>
            <a:pPr algn="ctr"/>
            <a:r>
              <a:rPr lang="en-GB" dirty="0">
                <a:latin typeface="Aharoni" pitchFamily="2" charset="-79"/>
                <a:cs typeface="Aharoni" pitchFamily="2" charset="-79"/>
              </a:rPr>
              <a:t>DESIGN</a:t>
            </a:r>
          </a:p>
          <a:p>
            <a:pPr algn="ctr"/>
            <a:r>
              <a:rPr lang="en-GB" dirty="0">
                <a:latin typeface="Aharoni" pitchFamily="2" charset="-79"/>
                <a:cs typeface="Aharoni" pitchFamily="2" charset="-79"/>
              </a:rPr>
              <a:t>THINKING</a:t>
            </a:r>
          </a:p>
        </p:txBody>
      </p:sp>
      <p:sp>
        <p:nvSpPr>
          <p:cNvPr id="8" name="TextBox 7"/>
          <p:cNvSpPr txBox="1"/>
          <p:nvPr/>
        </p:nvSpPr>
        <p:spPr>
          <a:xfrm>
            <a:off x="8256240" y="5157192"/>
            <a:ext cx="1800200" cy="923330"/>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STORY &amp;</a:t>
            </a:r>
          </a:p>
          <a:p>
            <a:pPr algn="ctr"/>
            <a:r>
              <a:rPr lang="en-GB" dirty="0">
                <a:latin typeface="Aharoni" pitchFamily="2" charset="-79"/>
                <a:cs typeface="Aharoni" pitchFamily="2" charset="-79"/>
              </a:rPr>
              <a:t>REFLECTIVE</a:t>
            </a:r>
            <a:br>
              <a:rPr lang="en-GB" dirty="0">
                <a:latin typeface="Aharoni" pitchFamily="2" charset="-79"/>
                <a:cs typeface="Aharoni" pitchFamily="2" charset="-79"/>
              </a:rPr>
            </a:br>
            <a:r>
              <a:rPr lang="en-GB" dirty="0">
                <a:latin typeface="Aharoni" pitchFamily="2" charset="-79"/>
                <a:cs typeface="Aharoni" pitchFamily="2" charset="-79"/>
              </a:rPr>
              <a:t>NARRATIVE</a:t>
            </a:r>
          </a:p>
        </p:txBody>
      </p:sp>
      <p:cxnSp>
        <p:nvCxnSpPr>
          <p:cNvPr id="23" name="Straight Connector 22"/>
          <p:cNvCxnSpPr/>
          <p:nvPr/>
        </p:nvCxnSpPr>
        <p:spPr>
          <a:xfrm flipV="1">
            <a:off x="4079776" y="4149080"/>
            <a:ext cx="936104" cy="25289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079776" y="3573016"/>
            <a:ext cx="936104" cy="82896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079776" y="2924944"/>
            <a:ext cx="936104" cy="147703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079776" y="2492896"/>
            <a:ext cx="936104" cy="187220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6" idx="1"/>
          </p:cNvCxnSpPr>
          <p:nvPr/>
        </p:nvCxnSpPr>
        <p:spPr>
          <a:xfrm flipV="1">
            <a:off x="7032104" y="2012942"/>
            <a:ext cx="1152128" cy="26393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6" idx="1"/>
          </p:cNvCxnSpPr>
          <p:nvPr/>
        </p:nvCxnSpPr>
        <p:spPr>
          <a:xfrm flipV="1">
            <a:off x="7320136" y="2012942"/>
            <a:ext cx="864096" cy="4079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6" idx="1"/>
          </p:cNvCxnSpPr>
          <p:nvPr/>
        </p:nvCxnSpPr>
        <p:spPr>
          <a:xfrm flipV="1">
            <a:off x="7032104" y="2012942"/>
            <a:ext cx="1152128" cy="98401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6" idx="1"/>
          </p:cNvCxnSpPr>
          <p:nvPr/>
        </p:nvCxnSpPr>
        <p:spPr>
          <a:xfrm flipV="1">
            <a:off x="6816080" y="2012942"/>
            <a:ext cx="1368152" cy="134405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032104" y="1988840"/>
            <a:ext cx="1152128" cy="165618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256240" y="2924945"/>
            <a:ext cx="1800200" cy="646331"/>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MAKING</a:t>
            </a:r>
          </a:p>
          <a:p>
            <a:pPr algn="ctr"/>
            <a:r>
              <a:rPr lang="en-GB" dirty="0">
                <a:latin typeface="Aharoni" pitchFamily="2" charset="-79"/>
                <a:cs typeface="Aharoni" pitchFamily="2" charset="-79"/>
              </a:rPr>
              <a:t>SOMETHING </a:t>
            </a:r>
          </a:p>
        </p:txBody>
      </p:sp>
      <p:cxnSp>
        <p:nvCxnSpPr>
          <p:cNvPr id="68" name="Straight Connector 67"/>
          <p:cNvCxnSpPr/>
          <p:nvPr/>
        </p:nvCxnSpPr>
        <p:spPr>
          <a:xfrm flipV="1">
            <a:off x="4079776" y="2420888"/>
            <a:ext cx="864096" cy="6480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p:cNvCxnSpPr>
          <p:nvPr/>
        </p:nvCxnSpPr>
        <p:spPr>
          <a:xfrm flipV="1">
            <a:off x="4141802" y="2852332"/>
            <a:ext cx="658919" cy="2103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150672" y="3032749"/>
            <a:ext cx="792088" cy="1440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1026" idx="1"/>
          </p:cNvCxnSpPr>
          <p:nvPr/>
        </p:nvCxnSpPr>
        <p:spPr>
          <a:xfrm>
            <a:off x="4079776" y="3068960"/>
            <a:ext cx="792088" cy="3960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079776" y="3068960"/>
            <a:ext cx="864096" cy="7920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cxnSpLocks/>
          </p:cNvCxnSpPr>
          <p:nvPr/>
        </p:nvCxnSpPr>
        <p:spPr>
          <a:xfrm>
            <a:off x="4107551" y="3037108"/>
            <a:ext cx="802935" cy="12298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320136" y="2492896"/>
            <a:ext cx="936104" cy="86409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7464152" y="2924944"/>
            <a:ext cx="792088" cy="4320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104112" y="2636913"/>
            <a:ext cx="1152128" cy="283241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cxnSpLocks/>
          </p:cNvCxnSpPr>
          <p:nvPr/>
        </p:nvCxnSpPr>
        <p:spPr>
          <a:xfrm>
            <a:off x="7176120" y="4437112"/>
            <a:ext cx="1080120" cy="103191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cxnSpLocks/>
          </p:cNvCxnSpPr>
          <p:nvPr/>
        </p:nvCxnSpPr>
        <p:spPr>
          <a:xfrm>
            <a:off x="7464152" y="5061085"/>
            <a:ext cx="792088" cy="42011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7032104" y="3284984"/>
            <a:ext cx="1224136" cy="7200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6744072" y="3356992"/>
            <a:ext cx="1440160" cy="14401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7320136" y="3356992"/>
            <a:ext cx="936104" cy="7920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7464152" y="3429000"/>
            <a:ext cx="792088" cy="11521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8256240" y="3789041"/>
            <a:ext cx="1800200" cy="1200329"/>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MAKING</a:t>
            </a:r>
          </a:p>
          <a:p>
            <a:pPr algn="ctr"/>
            <a:r>
              <a:rPr lang="en-GB" dirty="0">
                <a:latin typeface="Aharoni" pitchFamily="2" charset="-79"/>
                <a:cs typeface="Aharoni" pitchFamily="2" charset="-79"/>
              </a:rPr>
              <a:t>SOMETHING HAPPEN </a:t>
            </a:r>
          </a:p>
          <a:p>
            <a:pPr algn="ctr"/>
            <a:r>
              <a:rPr lang="en-GB" dirty="0">
                <a:latin typeface="Aharoni" pitchFamily="2" charset="-79"/>
                <a:cs typeface="Aharoni" pitchFamily="2" charset="-79"/>
              </a:rPr>
              <a:t>‘ENTERPRISE’</a:t>
            </a:r>
          </a:p>
        </p:txBody>
      </p:sp>
      <p:cxnSp>
        <p:nvCxnSpPr>
          <p:cNvPr id="151" name="Straight Connector 150"/>
          <p:cNvCxnSpPr/>
          <p:nvPr/>
        </p:nvCxnSpPr>
        <p:spPr>
          <a:xfrm>
            <a:off x="4079776" y="4437112"/>
            <a:ext cx="864096" cy="36004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endCxn id="136" idx="1"/>
          </p:cNvCxnSpPr>
          <p:nvPr/>
        </p:nvCxnSpPr>
        <p:spPr>
          <a:xfrm>
            <a:off x="7176120" y="2204865"/>
            <a:ext cx="1080120" cy="2184341"/>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endCxn id="136" idx="1"/>
          </p:cNvCxnSpPr>
          <p:nvPr/>
        </p:nvCxnSpPr>
        <p:spPr>
          <a:xfrm>
            <a:off x="6960096" y="2420889"/>
            <a:ext cx="1296144" cy="1968317"/>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endCxn id="136" idx="1"/>
          </p:cNvCxnSpPr>
          <p:nvPr/>
        </p:nvCxnSpPr>
        <p:spPr>
          <a:xfrm>
            <a:off x="6600056" y="3284985"/>
            <a:ext cx="1656184" cy="1104221"/>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136" idx="1"/>
          </p:cNvCxnSpPr>
          <p:nvPr/>
        </p:nvCxnSpPr>
        <p:spPr>
          <a:xfrm flipV="1">
            <a:off x="7320136" y="4389205"/>
            <a:ext cx="936104" cy="551964"/>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endCxn id="6" idx="1"/>
          </p:cNvCxnSpPr>
          <p:nvPr/>
        </p:nvCxnSpPr>
        <p:spPr>
          <a:xfrm flipV="1">
            <a:off x="7032104" y="2012942"/>
            <a:ext cx="1152128" cy="213613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6" idx="1"/>
          </p:cNvCxnSpPr>
          <p:nvPr/>
        </p:nvCxnSpPr>
        <p:spPr>
          <a:xfrm flipV="1">
            <a:off x="7248128" y="2012942"/>
            <a:ext cx="936104" cy="290412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1"/>
          </p:cNvCxnSpPr>
          <p:nvPr/>
        </p:nvCxnSpPr>
        <p:spPr>
          <a:xfrm flipV="1">
            <a:off x="7184504" y="2012941"/>
            <a:ext cx="999728" cy="228854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049009" y="2210150"/>
            <a:ext cx="864096" cy="216024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616248" y="5200734"/>
            <a:ext cx="1912703" cy="646331"/>
          </a:xfrm>
          <a:prstGeom prst="rect">
            <a:avLst/>
          </a:prstGeom>
          <a:noFill/>
          <a:ln w="25400">
            <a:solidFill>
              <a:schemeClr val="tx1"/>
            </a:solidFill>
          </a:ln>
        </p:spPr>
        <p:txBody>
          <a:bodyPr wrap="none" rtlCol="0">
            <a:spAutoFit/>
          </a:bodyPr>
          <a:lstStyle/>
          <a:p>
            <a:pPr algn="ctr"/>
            <a:r>
              <a:rPr lang="en-GB" dirty="0">
                <a:latin typeface="Aharoni" pitchFamily="2" charset="-79"/>
                <a:cs typeface="Aharoni" pitchFamily="2" charset="-79"/>
              </a:rPr>
              <a:t>VISUALISATION</a:t>
            </a:r>
          </a:p>
          <a:p>
            <a:pPr algn="ctr"/>
            <a:r>
              <a:rPr lang="en-GB" dirty="0">
                <a:latin typeface="Aharoni" pitchFamily="2" charset="-79"/>
                <a:cs typeface="Aharoni" pitchFamily="2" charset="-79"/>
              </a:rPr>
              <a:t>TECHNIQUES</a:t>
            </a:r>
          </a:p>
        </p:txBody>
      </p:sp>
      <p:cxnSp>
        <p:nvCxnSpPr>
          <p:cNvPr id="49" name="Straight Connector 48"/>
          <p:cNvCxnSpPr/>
          <p:nvPr/>
        </p:nvCxnSpPr>
        <p:spPr>
          <a:xfrm flipV="1">
            <a:off x="4439816" y="5013176"/>
            <a:ext cx="576064" cy="50405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485154" y="4485314"/>
            <a:ext cx="576064" cy="100811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4439816" y="4077072"/>
            <a:ext cx="504056" cy="144016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439816" y="3573016"/>
            <a:ext cx="576064" cy="194421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a:stCxn id="47" idx="3"/>
          </p:cNvCxnSpPr>
          <p:nvPr/>
        </p:nvCxnSpPr>
        <p:spPr>
          <a:xfrm flipV="1">
            <a:off x="4528951" y="2385695"/>
            <a:ext cx="416638" cy="3138205"/>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059407" y="224990"/>
            <a:ext cx="8648521" cy="892552"/>
          </a:xfrm>
          <a:prstGeom prst="rect">
            <a:avLst/>
          </a:prstGeom>
          <a:noFill/>
        </p:spPr>
        <p:txBody>
          <a:bodyPr wrap="none" rtlCol="0">
            <a:spAutoFit/>
          </a:bodyPr>
          <a:lstStyle/>
          <a:p>
            <a:r>
              <a:rPr lang="en-GB" sz="2800" b="1" dirty="0">
                <a:latin typeface="Modern Love Caps" panose="04070805081001020A01" pitchFamily="82" charset="0"/>
                <a:cs typeface="Microsoft Sans Serif" pitchFamily="34" charset="0"/>
              </a:rPr>
              <a:t>Pedagogical practices that encourage </a:t>
            </a:r>
            <a:r>
              <a:rPr lang="en-GB" sz="2800" b="1" dirty="0" err="1">
                <a:latin typeface="Modern Love Caps" panose="04070805081001020A01" pitchFamily="82" charset="0"/>
                <a:cs typeface="Microsoft Sans Serif" pitchFamily="34" charset="0"/>
              </a:rPr>
              <a:t>students’creativity</a:t>
            </a:r>
            <a:endParaRPr lang="en-GB" sz="2800" b="1" dirty="0">
              <a:latin typeface="Modern Love Caps" panose="04070805081001020A01" pitchFamily="82" charset="0"/>
              <a:cs typeface="Microsoft Sans Serif" pitchFamily="34" charset="0"/>
            </a:endParaRPr>
          </a:p>
          <a:p>
            <a:r>
              <a:rPr lang="en-GB" sz="2400" dirty="0">
                <a:latin typeface="Arial Narrow" panose="020B0606020202030204" pitchFamily="34" charset="0"/>
                <a:cs typeface="Microsoft Sans Serif" pitchFamily="34" charset="0"/>
              </a:rPr>
              <a:t>Many of these approaches can form the basis for an ecology for practice </a:t>
            </a:r>
          </a:p>
        </p:txBody>
      </p:sp>
      <p:sp>
        <p:nvSpPr>
          <p:cNvPr id="60" name="TextBox 59"/>
          <p:cNvSpPr txBox="1"/>
          <p:nvPr/>
        </p:nvSpPr>
        <p:spPr>
          <a:xfrm>
            <a:off x="1758653" y="2739466"/>
            <a:ext cx="2232247" cy="646331"/>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PROJECT- BASED </a:t>
            </a:r>
          </a:p>
          <a:p>
            <a:pPr algn="ctr"/>
            <a:r>
              <a:rPr lang="en-GB" dirty="0">
                <a:latin typeface="Aharoni" pitchFamily="2" charset="-79"/>
                <a:cs typeface="Aharoni" pitchFamily="2" charset="-79"/>
              </a:rPr>
              <a:t>LEARNING</a:t>
            </a:r>
          </a:p>
        </p:txBody>
      </p:sp>
      <p:cxnSp>
        <p:nvCxnSpPr>
          <p:cNvPr id="52" name="Straight Connector 51">
            <a:extLst>
              <a:ext uri="{FF2B5EF4-FFF2-40B4-BE49-F238E27FC236}">
                <a16:creationId xmlns:a16="http://schemas.microsoft.com/office/drawing/2014/main" id="{6B2BA688-6401-A19A-DEE2-04E648B55A7F}"/>
              </a:ext>
            </a:extLst>
          </p:cNvPr>
          <p:cNvCxnSpPr>
            <a:cxnSpLocks/>
          </p:cNvCxnSpPr>
          <p:nvPr/>
        </p:nvCxnSpPr>
        <p:spPr>
          <a:xfrm flipV="1">
            <a:off x="4115591" y="2156082"/>
            <a:ext cx="860093" cy="8703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81FE425-04D2-D185-4895-A6988BC15226}"/>
              </a:ext>
            </a:extLst>
          </p:cNvPr>
          <p:cNvCxnSpPr>
            <a:cxnSpLocks/>
          </p:cNvCxnSpPr>
          <p:nvPr/>
        </p:nvCxnSpPr>
        <p:spPr>
          <a:xfrm>
            <a:off x="4117683" y="3039136"/>
            <a:ext cx="824472" cy="17948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20CC010-8AE6-EF99-422D-D2D4AA9B8EEF}"/>
              </a:ext>
            </a:extLst>
          </p:cNvPr>
          <p:cNvSpPr txBox="1"/>
          <p:nvPr/>
        </p:nvSpPr>
        <p:spPr>
          <a:xfrm>
            <a:off x="1991544" y="3376868"/>
            <a:ext cx="2232247" cy="369332"/>
          </a:xfrm>
          <a:prstGeom prst="rect">
            <a:avLst/>
          </a:prstGeom>
          <a:noFill/>
          <a:ln w="25400">
            <a:solidFill>
              <a:schemeClr val="tx1"/>
            </a:solidFill>
          </a:ln>
        </p:spPr>
        <p:txBody>
          <a:bodyPr wrap="square" rtlCol="0">
            <a:spAutoFit/>
          </a:bodyPr>
          <a:lstStyle/>
          <a:p>
            <a:pPr algn="ctr"/>
            <a:r>
              <a:rPr lang="en-GB" dirty="0">
                <a:latin typeface="Aharoni" pitchFamily="2" charset="-79"/>
                <a:cs typeface="Aharoni" pitchFamily="2" charset="-79"/>
              </a:rPr>
              <a:t>FIELD STUDIES</a:t>
            </a:r>
          </a:p>
        </p:txBody>
      </p:sp>
      <p:cxnSp>
        <p:nvCxnSpPr>
          <p:cNvPr id="65" name="Straight Connector 64">
            <a:extLst>
              <a:ext uri="{FF2B5EF4-FFF2-40B4-BE49-F238E27FC236}">
                <a16:creationId xmlns:a16="http://schemas.microsoft.com/office/drawing/2014/main" id="{1EEE7B37-ABC3-1200-9D81-31E537ECC2D5}"/>
              </a:ext>
            </a:extLst>
          </p:cNvPr>
          <p:cNvCxnSpPr>
            <a:cxnSpLocks/>
            <a:endCxn id="136" idx="1"/>
          </p:cNvCxnSpPr>
          <p:nvPr/>
        </p:nvCxnSpPr>
        <p:spPr>
          <a:xfrm>
            <a:off x="6600056" y="2985015"/>
            <a:ext cx="1656184" cy="1404191"/>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BA303F2-4E4F-080E-0B46-E3FA03B3F7FE}"/>
              </a:ext>
            </a:extLst>
          </p:cNvPr>
          <p:cNvCxnSpPr>
            <a:cxnSpLocks/>
            <a:endCxn id="136" idx="1"/>
          </p:cNvCxnSpPr>
          <p:nvPr/>
        </p:nvCxnSpPr>
        <p:spPr>
          <a:xfrm>
            <a:off x="6672064" y="4067928"/>
            <a:ext cx="1584176" cy="321278"/>
          </a:xfrm>
          <a:prstGeom prst="line">
            <a:avLst/>
          </a:prstGeom>
          <a:ln w="19050">
            <a:solidFill>
              <a:srgbClr val="CC00C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text, queen, toy&#10;&#10;Description automatically generated">
            <a:extLst>
              <a:ext uri="{FF2B5EF4-FFF2-40B4-BE49-F238E27FC236}">
                <a16:creationId xmlns:a16="http://schemas.microsoft.com/office/drawing/2014/main" id="{3046079C-7810-E63D-CCD0-D7CC8BFEF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823" y="904597"/>
            <a:ext cx="9134354" cy="5544616"/>
          </a:xfrm>
          <a:prstGeom prst="rect">
            <a:avLst/>
          </a:prstGeom>
        </p:spPr>
      </p:pic>
      <p:sp>
        <p:nvSpPr>
          <p:cNvPr id="5" name="TextBox 4">
            <a:extLst>
              <a:ext uri="{FF2B5EF4-FFF2-40B4-BE49-F238E27FC236}">
                <a16:creationId xmlns:a16="http://schemas.microsoft.com/office/drawing/2014/main" id="{E9405F6C-3797-4338-2D50-0BB02CAF7D70}"/>
              </a:ext>
            </a:extLst>
          </p:cNvPr>
          <p:cNvSpPr txBox="1"/>
          <p:nvPr/>
        </p:nvSpPr>
        <p:spPr>
          <a:xfrm>
            <a:off x="1708482" y="408787"/>
            <a:ext cx="8954695" cy="584775"/>
          </a:xfrm>
          <a:prstGeom prst="rect">
            <a:avLst/>
          </a:prstGeom>
          <a:noFill/>
        </p:spPr>
        <p:txBody>
          <a:bodyPr wrap="none" rtlCol="0">
            <a:spAutoFit/>
          </a:bodyPr>
          <a:lstStyle/>
          <a:p>
            <a:r>
              <a:rPr lang="en-GB" sz="3200" dirty="0">
                <a:latin typeface="Modern Love Caps" panose="04070805081001020A01" pitchFamily="82" charset="0"/>
              </a:rPr>
              <a:t>Signature pedagogies &amp; signature learning experiences</a:t>
            </a:r>
          </a:p>
        </p:txBody>
      </p:sp>
      <p:sp>
        <p:nvSpPr>
          <p:cNvPr id="6" name="TextBox 5">
            <a:extLst>
              <a:ext uri="{FF2B5EF4-FFF2-40B4-BE49-F238E27FC236}">
                <a16:creationId xmlns:a16="http://schemas.microsoft.com/office/drawing/2014/main" id="{BBBFF25C-55DD-83FD-E817-C9823FECD84E}"/>
              </a:ext>
            </a:extLst>
          </p:cNvPr>
          <p:cNvSpPr txBox="1"/>
          <p:nvPr/>
        </p:nvSpPr>
        <p:spPr>
          <a:xfrm>
            <a:off x="802047" y="5805264"/>
            <a:ext cx="10767563" cy="523220"/>
          </a:xfrm>
          <a:prstGeom prst="rect">
            <a:avLst/>
          </a:prstGeom>
          <a:noFill/>
        </p:spPr>
        <p:txBody>
          <a:bodyPr wrap="none" rtlCol="0">
            <a:spAutoFit/>
          </a:bodyPr>
          <a:lstStyle/>
          <a:p>
            <a:r>
              <a:rPr lang="en-GB" sz="2800" dirty="0">
                <a:latin typeface="Arial Narrow" panose="020B0606020202030204" pitchFamily="34" charset="0"/>
              </a:rPr>
              <a:t>Learning to practice and be creative as an architect, engineer, surgeon, lawyer….</a:t>
            </a:r>
          </a:p>
        </p:txBody>
      </p:sp>
      <p:pic>
        <p:nvPicPr>
          <p:cNvPr id="3" name="Picture 2">
            <a:extLst>
              <a:ext uri="{FF2B5EF4-FFF2-40B4-BE49-F238E27FC236}">
                <a16:creationId xmlns:a16="http://schemas.microsoft.com/office/drawing/2014/main" id="{9270495B-3805-6CFE-2C4C-8ABBBD235A1E}"/>
              </a:ext>
            </a:extLst>
          </p:cNvPr>
          <p:cNvPicPr>
            <a:picLocks noChangeAspect="1"/>
          </p:cNvPicPr>
          <p:nvPr/>
        </p:nvPicPr>
        <p:blipFill>
          <a:blip r:embed="rId3"/>
          <a:stretch>
            <a:fillRect/>
          </a:stretch>
        </p:blipFill>
        <p:spPr>
          <a:xfrm>
            <a:off x="8472263" y="1772816"/>
            <a:ext cx="2827951" cy="2592288"/>
          </a:xfrm>
          <a:prstGeom prst="rect">
            <a:avLst/>
          </a:prstGeom>
        </p:spPr>
      </p:pic>
    </p:spTree>
    <p:extLst>
      <p:ext uri="{BB962C8B-B14F-4D97-AF65-F5344CB8AC3E}">
        <p14:creationId xmlns:p14="http://schemas.microsoft.com/office/powerpoint/2010/main" val="168530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5651" name="Picture 5" descr="C:\Users\norman\Documents\CHALKMOUNTAIN KEY INFORMATION\CARTOONS\ANDRES\jpgs\classroom.jpg">
            <a:extLst>
              <a:ext uri="{FF2B5EF4-FFF2-40B4-BE49-F238E27FC236}">
                <a16:creationId xmlns:a16="http://schemas.microsoft.com/office/drawing/2014/main" id="{20AB40C7-6DAF-459F-B565-E7F7950BA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849407"/>
            <a:ext cx="3896776" cy="26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7" descr="C:\Users\norman\Documents\CHALKMOUNTAIN KEY INFORMATION\CARTOONS\ANDRES\jpgs\collaborative design.jpg">
            <a:extLst>
              <a:ext uri="{FF2B5EF4-FFF2-40B4-BE49-F238E27FC236}">
                <a16:creationId xmlns:a16="http://schemas.microsoft.com/office/drawing/2014/main" id="{5B7705F5-1B00-4C5D-B98C-05A71B7C2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23" y="1463993"/>
            <a:ext cx="3168650" cy="229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TextBox 7">
            <a:extLst>
              <a:ext uri="{FF2B5EF4-FFF2-40B4-BE49-F238E27FC236}">
                <a16:creationId xmlns:a16="http://schemas.microsoft.com/office/drawing/2014/main" id="{D426AA0B-0BFB-47C7-AD79-1ABCC54A84B8}"/>
              </a:ext>
            </a:extLst>
          </p:cNvPr>
          <p:cNvSpPr txBox="1">
            <a:spLocks noChangeArrowheads="1"/>
          </p:cNvSpPr>
          <p:nvPr/>
        </p:nvSpPr>
        <p:spPr bwMode="auto">
          <a:xfrm>
            <a:off x="5439241" y="1425472"/>
            <a:ext cx="9925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b="1" dirty="0">
                <a:solidFill>
                  <a:srgbClr val="000000"/>
                </a:solidFill>
                <a:latin typeface="Arial Narrow" panose="020B0606020202030204" pitchFamily="34" charset="0"/>
              </a:rPr>
              <a:t>DESIGN</a:t>
            </a:r>
          </a:p>
        </p:txBody>
      </p:sp>
      <p:sp>
        <p:nvSpPr>
          <p:cNvPr id="155654" name="TextBox 8">
            <a:extLst>
              <a:ext uri="{FF2B5EF4-FFF2-40B4-BE49-F238E27FC236}">
                <a16:creationId xmlns:a16="http://schemas.microsoft.com/office/drawing/2014/main" id="{7D48B5AE-FA48-4B9D-992C-03A2716110A4}"/>
              </a:ext>
            </a:extLst>
          </p:cNvPr>
          <p:cNvSpPr txBox="1">
            <a:spLocks noChangeArrowheads="1"/>
          </p:cNvSpPr>
          <p:nvPr/>
        </p:nvSpPr>
        <p:spPr bwMode="auto">
          <a:xfrm>
            <a:off x="1628394" y="816221"/>
            <a:ext cx="3168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800" b="1" dirty="0">
                <a:solidFill>
                  <a:srgbClr val="000000"/>
                </a:solidFill>
                <a:latin typeface="Arial Narrow" panose="020B0606020202030204" pitchFamily="34" charset="0"/>
              </a:rPr>
              <a:t>FROM LECTURES </a:t>
            </a:r>
          </a:p>
        </p:txBody>
      </p:sp>
      <p:sp>
        <p:nvSpPr>
          <p:cNvPr id="155655" name="TextBox 9">
            <a:extLst>
              <a:ext uri="{FF2B5EF4-FFF2-40B4-BE49-F238E27FC236}">
                <a16:creationId xmlns:a16="http://schemas.microsoft.com/office/drawing/2014/main" id="{01D32F5C-026D-4B63-BB21-D01837CFD787}"/>
              </a:ext>
            </a:extLst>
          </p:cNvPr>
          <p:cNvSpPr txBox="1">
            <a:spLocks noChangeArrowheads="1"/>
          </p:cNvSpPr>
          <p:nvPr/>
        </p:nvSpPr>
        <p:spPr bwMode="auto">
          <a:xfrm>
            <a:off x="4918148" y="932469"/>
            <a:ext cx="6768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800" b="1" dirty="0">
                <a:solidFill>
                  <a:srgbClr val="000000"/>
                </a:solidFill>
                <a:latin typeface="Arial Narrow" panose="020B0606020202030204" pitchFamily="34" charset="0"/>
              </a:rPr>
              <a:t>TO PRACTICE</a:t>
            </a:r>
          </a:p>
        </p:txBody>
      </p:sp>
      <p:pic>
        <p:nvPicPr>
          <p:cNvPr id="155656" name="Picture 8" descr="C:\Users\norman\Documents\CHALKMOUNTAIN KEY INFORMATION\CARTOONS\ANDRES\jpgs\MAKE.jpg">
            <a:extLst>
              <a:ext uri="{FF2B5EF4-FFF2-40B4-BE49-F238E27FC236}">
                <a16:creationId xmlns:a16="http://schemas.microsoft.com/office/drawing/2014/main" id="{F6254020-F96E-4C31-98F4-5D099BD6A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867" y="1264971"/>
            <a:ext cx="3168650" cy="250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7" name="TextBox 11">
            <a:extLst>
              <a:ext uri="{FF2B5EF4-FFF2-40B4-BE49-F238E27FC236}">
                <a16:creationId xmlns:a16="http://schemas.microsoft.com/office/drawing/2014/main" id="{5123F81A-A449-431B-A0B2-9F8C501E850A}"/>
              </a:ext>
            </a:extLst>
          </p:cNvPr>
          <p:cNvSpPr txBox="1">
            <a:spLocks noChangeArrowheads="1"/>
          </p:cNvSpPr>
          <p:nvPr/>
        </p:nvSpPr>
        <p:spPr bwMode="auto">
          <a:xfrm>
            <a:off x="7998765" y="3378580"/>
            <a:ext cx="1811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b="1" dirty="0">
                <a:solidFill>
                  <a:srgbClr val="000000"/>
                </a:solidFill>
                <a:latin typeface="Arial Narrow" panose="020B0606020202030204" pitchFamily="34" charset="0"/>
              </a:rPr>
              <a:t>MANUFACTURE</a:t>
            </a:r>
          </a:p>
        </p:txBody>
      </p:sp>
      <p:sp>
        <p:nvSpPr>
          <p:cNvPr id="13" name="Right Arrow 12">
            <a:extLst>
              <a:ext uri="{FF2B5EF4-FFF2-40B4-BE49-F238E27FC236}">
                <a16:creationId xmlns:a16="http://schemas.microsoft.com/office/drawing/2014/main" id="{C716056B-DDDD-4F65-AFC8-5C89B25D3ABD}"/>
              </a:ext>
            </a:extLst>
          </p:cNvPr>
          <p:cNvSpPr/>
          <p:nvPr/>
        </p:nvSpPr>
        <p:spPr>
          <a:xfrm rot="171690">
            <a:off x="4329436" y="1118606"/>
            <a:ext cx="621396" cy="27349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latin typeface="Calibri"/>
            </a:endParaRPr>
          </a:p>
        </p:txBody>
      </p:sp>
      <p:pic>
        <p:nvPicPr>
          <p:cNvPr id="155659" name="Picture 9" descr="C:\Users\norman\Documents\CHALKMOUNTAIN KEY INFORMATION\CARTOONS\ANDRES\jpgs\pop up shop.jpg">
            <a:extLst>
              <a:ext uri="{FF2B5EF4-FFF2-40B4-BE49-F238E27FC236}">
                <a16:creationId xmlns:a16="http://schemas.microsoft.com/office/drawing/2014/main" id="{1F353728-BB06-4469-8A42-CFFE67CF1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090" y="4071613"/>
            <a:ext cx="3087901" cy="218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TextBox 14">
            <a:extLst>
              <a:ext uri="{FF2B5EF4-FFF2-40B4-BE49-F238E27FC236}">
                <a16:creationId xmlns:a16="http://schemas.microsoft.com/office/drawing/2014/main" id="{8983C11D-5C66-4335-B680-49CE8152565F}"/>
              </a:ext>
            </a:extLst>
          </p:cNvPr>
          <p:cNvSpPr txBox="1">
            <a:spLocks noChangeArrowheads="1"/>
          </p:cNvSpPr>
          <p:nvPr/>
        </p:nvSpPr>
        <p:spPr bwMode="auto">
          <a:xfrm>
            <a:off x="6699330" y="5853835"/>
            <a:ext cx="72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b="1" dirty="0">
                <a:solidFill>
                  <a:srgbClr val="000000"/>
                </a:solidFill>
                <a:latin typeface="Arial Narrow" panose="020B0606020202030204" pitchFamily="34" charset="0"/>
              </a:rPr>
              <a:t>SELL</a:t>
            </a:r>
          </a:p>
        </p:txBody>
      </p:sp>
      <p:pic>
        <p:nvPicPr>
          <p:cNvPr id="155661" name="Picture 10" descr="C:\Users\norman\Documents\CHALKMOUNTAIN KEY INFORMATION\CARTOONS\ANDRES\jpgs\MARKET.jpg">
            <a:extLst>
              <a:ext uri="{FF2B5EF4-FFF2-40B4-BE49-F238E27FC236}">
                <a16:creationId xmlns:a16="http://schemas.microsoft.com/office/drawing/2014/main" id="{7F4B455F-6CC3-4264-8312-C7AD62846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1684" y="3897629"/>
            <a:ext cx="2874962" cy="235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2" name="TextBox 16">
            <a:extLst>
              <a:ext uri="{FF2B5EF4-FFF2-40B4-BE49-F238E27FC236}">
                <a16:creationId xmlns:a16="http://schemas.microsoft.com/office/drawing/2014/main" id="{DE8A4C30-D1BA-4384-AA76-368B8AF5FCAB}"/>
              </a:ext>
            </a:extLst>
          </p:cNvPr>
          <p:cNvSpPr txBox="1">
            <a:spLocks noChangeArrowheads="1"/>
          </p:cNvSpPr>
          <p:nvPr/>
        </p:nvSpPr>
        <p:spPr bwMode="auto">
          <a:xfrm>
            <a:off x="9824128" y="4223096"/>
            <a:ext cx="1085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b="1" dirty="0">
                <a:solidFill>
                  <a:srgbClr val="000000"/>
                </a:solidFill>
                <a:latin typeface="Arial Narrow" panose="020B0606020202030204" pitchFamily="34" charset="0"/>
              </a:rPr>
              <a:t>MARKET</a:t>
            </a:r>
          </a:p>
        </p:txBody>
      </p:sp>
      <p:pic>
        <p:nvPicPr>
          <p:cNvPr id="155663" name="Picture 11" descr="C:\Users\norman\Documents\CHALKMOUNTAIN KEY INFORMATION\CARTOONS\ANDRES\jpgs\REFLECTIONS.jpg">
            <a:extLst>
              <a:ext uri="{FF2B5EF4-FFF2-40B4-BE49-F238E27FC236}">
                <a16:creationId xmlns:a16="http://schemas.microsoft.com/office/drawing/2014/main" id="{FABEEDE9-5390-4565-A5BE-A0DD15A798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427" y="3862524"/>
            <a:ext cx="3674953" cy="215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4" name="TextBox 18">
            <a:extLst>
              <a:ext uri="{FF2B5EF4-FFF2-40B4-BE49-F238E27FC236}">
                <a16:creationId xmlns:a16="http://schemas.microsoft.com/office/drawing/2014/main" id="{D882F5E1-CD36-49C5-8086-F53B301CA03E}"/>
              </a:ext>
            </a:extLst>
          </p:cNvPr>
          <p:cNvSpPr txBox="1">
            <a:spLocks noChangeArrowheads="1"/>
          </p:cNvSpPr>
          <p:nvPr/>
        </p:nvSpPr>
        <p:spPr bwMode="auto">
          <a:xfrm>
            <a:off x="508708" y="6041779"/>
            <a:ext cx="47089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2000" b="1" dirty="0">
                <a:solidFill>
                  <a:srgbClr val="000000"/>
                </a:solidFill>
                <a:latin typeface="Arial Narrow" panose="020B0606020202030204" pitchFamily="34" charset="0"/>
              </a:rPr>
              <a:t>REFLECT ON/LEARN FROM  EXPERIENCE </a:t>
            </a:r>
          </a:p>
        </p:txBody>
      </p:sp>
      <p:sp>
        <p:nvSpPr>
          <p:cNvPr id="20" name="Right Arrow 19">
            <a:extLst>
              <a:ext uri="{FF2B5EF4-FFF2-40B4-BE49-F238E27FC236}">
                <a16:creationId xmlns:a16="http://schemas.microsoft.com/office/drawing/2014/main" id="{F9D2E798-BE37-4E98-9697-8F386ADB720D}"/>
              </a:ext>
            </a:extLst>
          </p:cNvPr>
          <p:cNvSpPr/>
          <p:nvPr/>
        </p:nvSpPr>
        <p:spPr>
          <a:xfrm>
            <a:off x="7741798" y="1871535"/>
            <a:ext cx="352425" cy="42386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latin typeface="Calibri"/>
            </a:endParaRPr>
          </a:p>
        </p:txBody>
      </p:sp>
      <p:sp>
        <p:nvSpPr>
          <p:cNvPr id="21" name="Right Arrow 20">
            <a:extLst>
              <a:ext uri="{FF2B5EF4-FFF2-40B4-BE49-F238E27FC236}">
                <a16:creationId xmlns:a16="http://schemas.microsoft.com/office/drawing/2014/main" id="{36393812-8487-41C4-9695-F45E1C64360D}"/>
              </a:ext>
            </a:extLst>
          </p:cNvPr>
          <p:cNvSpPr/>
          <p:nvPr/>
        </p:nvSpPr>
        <p:spPr>
          <a:xfrm rot="5400000">
            <a:off x="9733217" y="3361823"/>
            <a:ext cx="577539"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latin typeface="Calibri"/>
            </a:endParaRPr>
          </a:p>
        </p:txBody>
      </p:sp>
      <p:sp>
        <p:nvSpPr>
          <p:cNvPr id="22" name="Right Arrow 21">
            <a:extLst>
              <a:ext uri="{FF2B5EF4-FFF2-40B4-BE49-F238E27FC236}">
                <a16:creationId xmlns:a16="http://schemas.microsoft.com/office/drawing/2014/main" id="{A68C0793-5E31-4229-B9B4-4FCA13DAB2D7}"/>
              </a:ext>
            </a:extLst>
          </p:cNvPr>
          <p:cNvSpPr/>
          <p:nvPr/>
        </p:nvSpPr>
        <p:spPr>
          <a:xfrm rot="10800000">
            <a:off x="8094223" y="4781605"/>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latin typeface="Calibri"/>
            </a:endParaRPr>
          </a:p>
        </p:txBody>
      </p:sp>
      <p:sp>
        <p:nvSpPr>
          <p:cNvPr id="23" name="Right Arrow 22">
            <a:extLst>
              <a:ext uri="{FF2B5EF4-FFF2-40B4-BE49-F238E27FC236}">
                <a16:creationId xmlns:a16="http://schemas.microsoft.com/office/drawing/2014/main" id="{698476EA-EF2F-459D-9E90-5D2FD89507DA}"/>
              </a:ext>
            </a:extLst>
          </p:cNvPr>
          <p:cNvSpPr/>
          <p:nvPr/>
        </p:nvSpPr>
        <p:spPr>
          <a:xfrm rot="10800000">
            <a:off x="4730245" y="4781606"/>
            <a:ext cx="40084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latin typeface="Calibri"/>
            </a:endParaRPr>
          </a:p>
        </p:txBody>
      </p:sp>
      <p:pic>
        <p:nvPicPr>
          <p:cNvPr id="155669" name="Picture 14" descr="C:\Users\norman\Pictures\CREATIVITY\FASHION.jpg">
            <a:extLst>
              <a:ext uri="{FF2B5EF4-FFF2-40B4-BE49-F238E27FC236}">
                <a16:creationId xmlns:a16="http://schemas.microsoft.com/office/drawing/2014/main" id="{0D7E113F-747F-45BA-B96B-6AE38FF55E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7292" y="4083366"/>
            <a:ext cx="4318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D19AF76-73D1-352D-9279-13385417CC98}"/>
              </a:ext>
            </a:extLst>
          </p:cNvPr>
          <p:cNvSpPr txBox="1"/>
          <p:nvPr/>
        </p:nvSpPr>
        <p:spPr>
          <a:xfrm>
            <a:off x="954841" y="207260"/>
            <a:ext cx="9961381" cy="584775"/>
          </a:xfrm>
          <a:prstGeom prst="rect">
            <a:avLst/>
          </a:prstGeom>
          <a:noFill/>
        </p:spPr>
        <p:txBody>
          <a:bodyPr wrap="none" rtlCol="0">
            <a:spAutoFit/>
          </a:bodyPr>
          <a:lstStyle/>
          <a:p>
            <a:r>
              <a:rPr lang="en-GB" sz="3200" dirty="0">
                <a:latin typeface="Modern Love Caps" panose="04070805081001020A01" pitchFamily="82" charset="0"/>
              </a:rPr>
              <a:t>enabling learners to create their own ecologies for practice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5AE1D7A-6DDC-4DD3-B261-99881D9F0558}"/>
              </a:ext>
            </a:extLst>
          </p:cNvPr>
          <p:cNvSpPr/>
          <p:nvPr/>
        </p:nvSpPr>
        <p:spPr>
          <a:xfrm>
            <a:off x="1127449" y="1484784"/>
            <a:ext cx="10153128" cy="5166766"/>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sp>
        <p:nvSpPr>
          <p:cNvPr id="146435" name="Rectangle 21">
            <a:extLst>
              <a:ext uri="{FF2B5EF4-FFF2-40B4-BE49-F238E27FC236}">
                <a16:creationId xmlns:a16="http://schemas.microsoft.com/office/drawing/2014/main" id="{37AADB57-5F78-4CB8-89C0-28A26E2302B1}"/>
              </a:ext>
            </a:extLst>
          </p:cNvPr>
          <p:cNvSpPr>
            <a:spLocks noChangeArrowheads="1"/>
          </p:cNvSpPr>
          <p:nvPr/>
        </p:nvSpPr>
        <p:spPr bwMode="auto">
          <a:xfrm>
            <a:off x="1699224" y="1653001"/>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endParaRPr lang="en-US" altLang="en-US" sz="1800" b="1">
              <a:solidFill>
                <a:srgbClr val="000000"/>
              </a:solidFill>
              <a:cs typeface="Arial" panose="020B0604020202020204" pitchFamily="34" charset="0"/>
            </a:endParaRPr>
          </a:p>
        </p:txBody>
      </p:sp>
      <p:sp>
        <p:nvSpPr>
          <p:cNvPr id="146436" name="Rectangle 22">
            <a:extLst>
              <a:ext uri="{FF2B5EF4-FFF2-40B4-BE49-F238E27FC236}">
                <a16:creationId xmlns:a16="http://schemas.microsoft.com/office/drawing/2014/main" id="{9E96A6C3-33A3-48CF-8102-D2CB1E914BF2}"/>
              </a:ext>
            </a:extLst>
          </p:cNvPr>
          <p:cNvSpPr>
            <a:spLocks noChangeArrowheads="1"/>
          </p:cNvSpPr>
          <p:nvPr/>
        </p:nvSpPr>
        <p:spPr bwMode="auto">
          <a:xfrm>
            <a:off x="1699140" y="3078468"/>
            <a:ext cx="31290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en-US" sz="1800" b="1">
                <a:solidFill>
                  <a:srgbClr val="000000"/>
                </a:solidFill>
                <a:cs typeface="Times New Roman" panose="02020603050405020304" pitchFamily="18" charset="0"/>
              </a:rPr>
              <a:t>  </a:t>
            </a:r>
            <a:endParaRPr lang="en-US" altLang="en-US" sz="1800" b="1">
              <a:solidFill>
                <a:srgbClr val="000000"/>
              </a:solidFill>
              <a:cs typeface="Arial" panose="020B0604020202020204" pitchFamily="34" charset="0"/>
            </a:endParaRPr>
          </a:p>
          <a:p>
            <a:pPr algn="ctr" eaLnBrk="0" fontAlgn="base" hangingPunct="0">
              <a:spcBef>
                <a:spcPct val="0"/>
              </a:spcBef>
              <a:spcAft>
                <a:spcPct val="0"/>
              </a:spcAft>
              <a:buNone/>
              <a:defRPr/>
            </a:pPr>
            <a:endParaRPr lang="en-US" altLang="en-US" sz="1800" b="1">
              <a:solidFill>
                <a:srgbClr val="000000"/>
              </a:solidFill>
              <a:cs typeface="Arial" panose="020B0604020202020204" pitchFamily="34" charset="0"/>
            </a:endParaRPr>
          </a:p>
        </p:txBody>
      </p:sp>
      <p:sp>
        <p:nvSpPr>
          <p:cNvPr id="146437" name="Text Box 32">
            <a:extLst>
              <a:ext uri="{FF2B5EF4-FFF2-40B4-BE49-F238E27FC236}">
                <a16:creationId xmlns:a16="http://schemas.microsoft.com/office/drawing/2014/main" id="{9C5C69BF-A459-4DFE-8941-E44808210235}"/>
              </a:ext>
            </a:extLst>
          </p:cNvPr>
          <p:cNvSpPr txBox="1">
            <a:spLocks noChangeArrowheads="1"/>
          </p:cNvSpPr>
          <p:nvPr/>
        </p:nvSpPr>
        <p:spPr bwMode="auto">
          <a:xfrm>
            <a:off x="2939061" y="4991513"/>
            <a:ext cx="11001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None/>
              <a:defRPr/>
            </a:pPr>
            <a:endParaRPr lang="en-US" altLang="en-US" sz="1600" b="1">
              <a:solidFill>
                <a:srgbClr val="000000"/>
              </a:solidFill>
            </a:endParaRPr>
          </a:p>
        </p:txBody>
      </p:sp>
      <p:sp>
        <p:nvSpPr>
          <p:cNvPr id="11" name="AutoShape 16">
            <a:extLst>
              <a:ext uri="{FF2B5EF4-FFF2-40B4-BE49-F238E27FC236}">
                <a16:creationId xmlns:a16="http://schemas.microsoft.com/office/drawing/2014/main" id="{83B8E0FF-378E-41D6-9E69-94DEE92EFB14}"/>
              </a:ext>
            </a:extLst>
          </p:cNvPr>
          <p:cNvSpPr>
            <a:spLocks noChangeArrowheads="1"/>
          </p:cNvSpPr>
          <p:nvPr/>
        </p:nvSpPr>
        <p:spPr bwMode="auto">
          <a:xfrm>
            <a:off x="3399437" y="2429289"/>
            <a:ext cx="1503363" cy="3076575"/>
          </a:xfrm>
          <a:prstGeom prst="roundRect">
            <a:avLst>
              <a:gd name="adj" fmla="val 16667"/>
            </a:avLst>
          </a:prstGeom>
          <a:solidFill>
            <a:srgbClr val="F80ED7">
              <a:alpha val="68000"/>
            </a:srgbClr>
          </a:solidFill>
          <a:ln w="38100">
            <a:solidFill>
              <a:schemeClr val="tx1"/>
            </a:solidFill>
            <a:round/>
            <a:headEnd/>
            <a:tailEnd/>
          </a:ln>
        </p:spPr>
        <p:txBody>
          <a:bodyPr wrap="none" anchor="ctr"/>
          <a:lstStyle/>
          <a:p>
            <a:pPr algn="ctr" fontAlgn="base">
              <a:spcBef>
                <a:spcPct val="0"/>
              </a:spcBef>
              <a:spcAft>
                <a:spcPct val="0"/>
              </a:spcAft>
              <a:defRPr/>
            </a:pPr>
            <a:endParaRPr lang="en-US" altLang="en-US" b="1">
              <a:solidFill>
                <a:srgbClr val="92D050"/>
              </a:solidFill>
              <a:latin typeface="Arial" panose="020B0604020202020204" pitchFamily="34" charset="0"/>
              <a:ea typeface="MS PGothic" panose="020B0600070205080204" pitchFamily="34" charset="-128"/>
            </a:endParaRPr>
          </a:p>
        </p:txBody>
      </p:sp>
      <p:sp>
        <p:nvSpPr>
          <p:cNvPr id="146439" name="TextBox 34">
            <a:extLst>
              <a:ext uri="{FF2B5EF4-FFF2-40B4-BE49-F238E27FC236}">
                <a16:creationId xmlns:a16="http://schemas.microsoft.com/office/drawing/2014/main" id="{177FF524-A60C-4E9B-99FD-0CA0FCE2C133}"/>
              </a:ext>
            </a:extLst>
          </p:cNvPr>
          <p:cNvSpPr txBox="1">
            <a:spLocks noChangeArrowheads="1"/>
          </p:cNvSpPr>
          <p:nvPr/>
        </p:nvSpPr>
        <p:spPr bwMode="auto">
          <a:xfrm>
            <a:off x="3509299" y="2529302"/>
            <a:ext cx="13773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None/>
              <a:defRPr/>
            </a:pPr>
            <a:r>
              <a:rPr lang="en-GB" altLang="en-US" sz="1800" b="1">
                <a:solidFill>
                  <a:srgbClr val="000000"/>
                </a:solidFill>
              </a:rPr>
              <a:t>Academic</a:t>
            </a:r>
          </a:p>
          <a:p>
            <a:pPr algn="ctr" fontAlgn="base">
              <a:spcBef>
                <a:spcPct val="0"/>
              </a:spcBef>
              <a:spcAft>
                <a:spcPct val="0"/>
              </a:spcAft>
              <a:buNone/>
              <a:defRPr/>
            </a:pPr>
            <a:r>
              <a:rPr lang="en-GB" altLang="en-US" sz="1800" b="1">
                <a:solidFill>
                  <a:srgbClr val="000000"/>
                </a:solidFill>
              </a:rPr>
              <a:t>curriculum</a:t>
            </a:r>
          </a:p>
        </p:txBody>
      </p:sp>
      <p:sp>
        <p:nvSpPr>
          <p:cNvPr id="146440" name="AutoShape 20">
            <a:extLst>
              <a:ext uri="{FF2B5EF4-FFF2-40B4-BE49-F238E27FC236}">
                <a16:creationId xmlns:a16="http://schemas.microsoft.com/office/drawing/2014/main" id="{7BF22530-6D4C-4E2C-B87B-5F3DCF2E8AB2}"/>
              </a:ext>
            </a:extLst>
          </p:cNvPr>
          <p:cNvSpPr>
            <a:spLocks noChangeArrowheads="1"/>
          </p:cNvSpPr>
          <p:nvPr/>
        </p:nvSpPr>
        <p:spPr bwMode="auto">
          <a:xfrm>
            <a:off x="1904012" y="3275427"/>
            <a:ext cx="1382713" cy="1423987"/>
          </a:xfrm>
          <a:prstGeom prst="roundRect">
            <a:avLst>
              <a:gd name="adj" fmla="val 16667"/>
            </a:avLst>
          </a:prstGeom>
          <a:solidFill>
            <a:srgbClr val="FFFF00"/>
          </a:solidFill>
          <a:ln w="254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None/>
              <a:defRPr/>
            </a:pPr>
            <a:endParaRPr lang="en-US" altLang="en-US" sz="1800" b="1">
              <a:solidFill>
                <a:srgbClr val="FFFF00"/>
              </a:solidFill>
            </a:endParaRPr>
          </a:p>
        </p:txBody>
      </p:sp>
      <p:sp>
        <p:nvSpPr>
          <p:cNvPr id="146441" name="Text Box 5" descr="Wide upward diagonal">
            <a:extLst>
              <a:ext uri="{FF2B5EF4-FFF2-40B4-BE49-F238E27FC236}">
                <a16:creationId xmlns:a16="http://schemas.microsoft.com/office/drawing/2014/main" id="{1268AD3B-8C70-4ED8-BFCF-103CC04C02D9}"/>
              </a:ext>
            </a:extLst>
          </p:cNvPr>
          <p:cNvSpPr txBox="1">
            <a:spLocks noChangeArrowheads="1"/>
          </p:cNvSpPr>
          <p:nvPr/>
        </p:nvSpPr>
        <p:spPr bwMode="auto">
          <a:xfrm>
            <a:off x="1924650" y="3477038"/>
            <a:ext cx="1343025" cy="113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dirty="0">
                <a:solidFill>
                  <a:srgbClr val="000000"/>
                </a:solidFill>
                <a:cs typeface="Times New Roman" panose="02020603050405020304" pitchFamily="18" charset="0"/>
              </a:rPr>
              <a:t>Work-related  curriculum</a:t>
            </a:r>
            <a:endParaRPr lang="en-GB" altLang="en-US" sz="1400" b="1" dirty="0">
              <a:solidFill>
                <a:srgbClr val="000000"/>
              </a:solidFill>
              <a:cs typeface="Arial" panose="020B0604020202020204" pitchFamily="34" charset="0"/>
            </a:endParaRPr>
          </a:p>
          <a:p>
            <a:pPr algn="ctr" eaLnBrk="0" fontAlgn="base" hangingPunct="0">
              <a:spcBef>
                <a:spcPct val="0"/>
              </a:spcBef>
              <a:spcAft>
                <a:spcPct val="0"/>
              </a:spcAft>
              <a:buNone/>
              <a:defRPr/>
            </a:pPr>
            <a:r>
              <a:rPr lang="en-GB" altLang="en-US" sz="1200" b="1" dirty="0">
                <a:solidFill>
                  <a:srgbClr val="000000"/>
                </a:solidFill>
                <a:cs typeface="Times New Roman" panose="02020603050405020304" pitchFamily="18" charset="0"/>
              </a:rPr>
              <a:t> Placement Internship </a:t>
            </a:r>
          </a:p>
          <a:p>
            <a:pPr algn="ctr" eaLnBrk="0" fontAlgn="base" hangingPunct="0">
              <a:spcBef>
                <a:spcPct val="0"/>
              </a:spcBef>
              <a:spcAft>
                <a:spcPct val="0"/>
              </a:spcAft>
              <a:buNone/>
              <a:defRPr/>
            </a:pPr>
            <a:r>
              <a:rPr lang="en-GB" altLang="en-US" sz="1200" b="1" dirty="0">
                <a:solidFill>
                  <a:srgbClr val="000000"/>
                </a:solidFill>
                <a:cs typeface="Times New Roman" panose="02020603050405020304" pitchFamily="18" charset="0"/>
              </a:rPr>
              <a:t>Apprenticeship</a:t>
            </a:r>
          </a:p>
          <a:p>
            <a:pPr algn="ctr" eaLnBrk="0" fontAlgn="base" hangingPunct="0">
              <a:spcBef>
                <a:spcPct val="0"/>
              </a:spcBef>
              <a:spcAft>
                <a:spcPct val="0"/>
              </a:spcAft>
              <a:buNone/>
              <a:defRPr/>
            </a:pPr>
            <a:endParaRPr lang="en-GB" altLang="en-US" sz="1200" b="1" i="1" dirty="0">
              <a:solidFill>
                <a:srgbClr val="000000"/>
              </a:solidFill>
              <a:cs typeface="Times New Roman" panose="02020603050405020304" pitchFamily="18" charset="0"/>
            </a:endParaRPr>
          </a:p>
          <a:p>
            <a:pPr algn="ctr" eaLnBrk="0" fontAlgn="base" hangingPunct="0">
              <a:spcBef>
                <a:spcPct val="0"/>
              </a:spcBef>
              <a:spcAft>
                <a:spcPct val="0"/>
              </a:spcAft>
              <a:buNone/>
              <a:defRPr/>
            </a:pPr>
            <a:endParaRPr lang="en-GB" altLang="en-US" sz="1200" b="1" i="1" dirty="0">
              <a:solidFill>
                <a:srgbClr val="000000"/>
              </a:solidFill>
              <a:cs typeface="Times New Roman" panose="02020603050405020304" pitchFamily="18" charset="0"/>
            </a:endParaRPr>
          </a:p>
          <a:p>
            <a:pPr algn="ctr" eaLnBrk="0" fontAlgn="base" hangingPunct="0">
              <a:spcBef>
                <a:spcPct val="0"/>
              </a:spcBef>
              <a:spcAft>
                <a:spcPct val="0"/>
              </a:spcAft>
              <a:buNone/>
              <a:defRPr/>
            </a:pPr>
            <a:endParaRPr lang="en-GB" altLang="en-US" sz="1200" b="1" i="1" dirty="0">
              <a:solidFill>
                <a:srgbClr val="000000"/>
              </a:solidFill>
              <a:cs typeface="Times New Roman" panose="02020603050405020304" pitchFamily="18" charset="0"/>
            </a:endParaRPr>
          </a:p>
          <a:p>
            <a:pPr algn="ctr" eaLnBrk="0" fontAlgn="base" hangingPunct="0">
              <a:spcBef>
                <a:spcPct val="0"/>
              </a:spcBef>
              <a:spcAft>
                <a:spcPct val="0"/>
              </a:spcAft>
              <a:buNone/>
              <a:defRPr/>
            </a:pPr>
            <a:endParaRPr lang="en-GB" altLang="en-US" sz="1200" b="1" i="1" dirty="0">
              <a:solidFill>
                <a:srgbClr val="000000"/>
              </a:solidFill>
              <a:cs typeface="Times New Roman" panose="02020603050405020304" pitchFamily="18" charset="0"/>
            </a:endParaRPr>
          </a:p>
          <a:p>
            <a:pPr algn="ctr" eaLnBrk="0" fontAlgn="base" hangingPunct="0">
              <a:spcBef>
                <a:spcPct val="0"/>
              </a:spcBef>
              <a:spcAft>
                <a:spcPct val="0"/>
              </a:spcAft>
              <a:buNone/>
              <a:defRPr/>
            </a:pPr>
            <a:endParaRPr lang="en-GB" altLang="en-US" sz="1200" b="1" dirty="0">
              <a:solidFill>
                <a:srgbClr val="000000"/>
              </a:solidFill>
              <a:cs typeface="Arial" panose="020B0604020202020204" pitchFamily="34" charset="0"/>
            </a:endParaRPr>
          </a:p>
        </p:txBody>
      </p:sp>
      <p:sp>
        <p:nvSpPr>
          <p:cNvPr id="146442" name="AutoShape 24">
            <a:extLst>
              <a:ext uri="{FF2B5EF4-FFF2-40B4-BE49-F238E27FC236}">
                <a16:creationId xmlns:a16="http://schemas.microsoft.com/office/drawing/2014/main" id="{2D425165-0FD0-4CAC-987C-F1828A17C662}"/>
              </a:ext>
            </a:extLst>
          </p:cNvPr>
          <p:cNvSpPr>
            <a:spLocks noChangeArrowheads="1"/>
          </p:cNvSpPr>
          <p:nvPr/>
        </p:nvSpPr>
        <p:spPr bwMode="auto">
          <a:xfrm>
            <a:off x="4939992" y="3148426"/>
            <a:ext cx="1947863" cy="2303462"/>
          </a:xfrm>
          <a:prstGeom prst="roundRect">
            <a:avLst>
              <a:gd name="adj" fmla="val 16667"/>
            </a:avLst>
          </a:prstGeom>
          <a:solidFill>
            <a:srgbClr val="FF9933"/>
          </a:solidFill>
          <a:ln w="190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Co-curriculum</a:t>
            </a:r>
            <a:endParaRPr lang="en-GB" altLang="en-US" sz="1400" b="1">
              <a:solidFill>
                <a:srgbClr val="000000"/>
              </a:solidFill>
              <a:cs typeface="Arial" panose="020B0604020202020204" pitchFamily="34" charset="0"/>
            </a:endParaRP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Organised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learning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outside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formal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curriculum</a:t>
            </a:r>
            <a:endParaRPr lang="en-US" altLang="en-US" sz="1400" b="1">
              <a:solidFill>
                <a:srgbClr val="92D050"/>
              </a:solidFill>
              <a:cs typeface="Times New Roman" panose="02020603050405020304" pitchFamily="18" charset="0"/>
            </a:endParaRPr>
          </a:p>
        </p:txBody>
      </p:sp>
      <p:sp>
        <p:nvSpPr>
          <p:cNvPr id="146443" name="Rectangle 23">
            <a:extLst>
              <a:ext uri="{FF2B5EF4-FFF2-40B4-BE49-F238E27FC236}">
                <a16:creationId xmlns:a16="http://schemas.microsoft.com/office/drawing/2014/main" id="{BCA7F588-157D-4776-866E-CE3E7628305C}"/>
              </a:ext>
            </a:extLst>
          </p:cNvPr>
          <p:cNvSpPr>
            <a:spLocks noChangeArrowheads="1"/>
          </p:cNvSpPr>
          <p:nvPr/>
        </p:nvSpPr>
        <p:spPr bwMode="auto">
          <a:xfrm>
            <a:off x="3370861" y="3177001"/>
            <a:ext cx="14541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en-US" sz="1800" b="1" dirty="0">
                <a:solidFill>
                  <a:srgbClr val="000000"/>
                </a:solidFill>
                <a:cs typeface="Arial" panose="020B0604020202020204" pitchFamily="34" charset="0"/>
              </a:rPr>
              <a:t>Study </a:t>
            </a:r>
          </a:p>
          <a:p>
            <a:pPr algn="ctr" eaLnBrk="0" fontAlgn="base" hangingPunct="0">
              <a:spcBef>
                <a:spcPct val="0"/>
              </a:spcBef>
              <a:spcAft>
                <a:spcPct val="0"/>
              </a:spcAft>
              <a:buNone/>
              <a:defRPr/>
            </a:pPr>
            <a:r>
              <a:rPr lang="en-US" altLang="en-US" sz="1800" b="1" dirty="0">
                <a:solidFill>
                  <a:srgbClr val="000000"/>
                </a:solidFill>
                <a:cs typeface="Arial" panose="020B0604020202020204" pitchFamily="34" charset="0"/>
              </a:rPr>
              <a:t>programme</a:t>
            </a:r>
          </a:p>
          <a:p>
            <a:pPr algn="ctr" eaLnBrk="0" fontAlgn="base" hangingPunct="0">
              <a:spcBef>
                <a:spcPct val="0"/>
              </a:spcBef>
              <a:spcAft>
                <a:spcPct val="0"/>
              </a:spcAft>
              <a:buNone/>
              <a:defRPr/>
            </a:pPr>
            <a:r>
              <a:rPr lang="en-US" altLang="en-US" sz="1800" b="1" dirty="0">
                <a:solidFill>
                  <a:srgbClr val="000000"/>
                </a:solidFill>
                <a:cs typeface="Arial" panose="020B0604020202020204" pitchFamily="34" charset="0"/>
              </a:rPr>
              <a:t>/modules</a:t>
            </a:r>
          </a:p>
          <a:p>
            <a:pPr algn="ctr" eaLnBrk="0" fontAlgn="base" hangingPunct="0">
              <a:spcBef>
                <a:spcPct val="0"/>
              </a:spcBef>
              <a:spcAft>
                <a:spcPct val="0"/>
              </a:spcAft>
              <a:buNone/>
              <a:defRPr/>
            </a:pPr>
            <a:endParaRPr lang="en-US" altLang="en-US" sz="1800" b="1" dirty="0">
              <a:solidFill>
                <a:srgbClr val="000000"/>
              </a:solidFill>
              <a:cs typeface="Arial" panose="020B0604020202020204" pitchFamily="34" charset="0"/>
            </a:endParaRPr>
          </a:p>
        </p:txBody>
      </p:sp>
      <p:sp>
        <p:nvSpPr>
          <p:cNvPr id="18" name="Flowchart: Alternate Process 17">
            <a:extLst>
              <a:ext uri="{FF2B5EF4-FFF2-40B4-BE49-F238E27FC236}">
                <a16:creationId xmlns:a16="http://schemas.microsoft.com/office/drawing/2014/main" id="{23CB0FF3-CB4B-45F0-9C73-C7895BF9A23F}"/>
              </a:ext>
            </a:extLst>
          </p:cNvPr>
          <p:cNvSpPr/>
          <p:nvPr/>
        </p:nvSpPr>
        <p:spPr>
          <a:xfrm>
            <a:off x="6961786" y="2395951"/>
            <a:ext cx="3208338" cy="3268662"/>
          </a:xfrm>
          <a:prstGeom prst="flowChartAlternateProcess">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sp>
        <p:nvSpPr>
          <p:cNvPr id="146445" name="Text Box 23">
            <a:extLst>
              <a:ext uri="{FF2B5EF4-FFF2-40B4-BE49-F238E27FC236}">
                <a16:creationId xmlns:a16="http://schemas.microsoft.com/office/drawing/2014/main" id="{B1ADBA3E-BF09-42B0-9C26-680D9DFD864B}"/>
              </a:ext>
            </a:extLst>
          </p:cNvPr>
          <p:cNvSpPr txBox="1">
            <a:spLocks noChangeArrowheads="1"/>
          </p:cNvSpPr>
          <p:nvPr/>
        </p:nvSpPr>
        <p:spPr bwMode="auto">
          <a:xfrm>
            <a:off x="7633810" y="2429288"/>
            <a:ext cx="215956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None/>
              <a:defRPr/>
            </a:pPr>
            <a:r>
              <a:rPr lang="en-GB" altLang="en-US" sz="1800" b="1">
                <a:solidFill>
                  <a:srgbClr val="000000"/>
                </a:solidFill>
              </a:rPr>
              <a:t> Extra-curriculum </a:t>
            </a:r>
            <a:endParaRPr lang="en-US" altLang="en-US" sz="1800" b="1">
              <a:solidFill>
                <a:srgbClr val="000000"/>
              </a:solidFill>
            </a:endParaRPr>
          </a:p>
        </p:txBody>
      </p:sp>
      <p:sp>
        <p:nvSpPr>
          <p:cNvPr id="146446" name="Text Box 14">
            <a:extLst>
              <a:ext uri="{FF2B5EF4-FFF2-40B4-BE49-F238E27FC236}">
                <a16:creationId xmlns:a16="http://schemas.microsoft.com/office/drawing/2014/main" id="{CBD5E43C-D39E-4229-BDB2-E7B2726869AC}"/>
              </a:ext>
            </a:extLst>
          </p:cNvPr>
          <p:cNvSpPr txBox="1">
            <a:spLocks noChangeArrowheads="1"/>
          </p:cNvSpPr>
          <p:nvPr/>
        </p:nvSpPr>
        <p:spPr bwMode="auto">
          <a:xfrm>
            <a:off x="6596661" y="2810288"/>
            <a:ext cx="2376488"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Part-time work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and internships</a:t>
            </a:r>
            <a:endParaRPr lang="en-GB" altLang="en-US" sz="1400" b="1">
              <a:solidFill>
                <a:srgbClr val="000000"/>
              </a:solidFill>
              <a:cs typeface="Arial" panose="020B0604020202020204" pitchFamily="34" charset="0"/>
            </a:endParaRPr>
          </a:p>
        </p:txBody>
      </p:sp>
      <p:sp>
        <p:nvSpPr>
          <p:cNvPr id="146447" name="Text Box 13">
            <a:extLst>
              <a:ext uri="{FF2B5EF4-FFF2-40B4-BE49-F238E27FC236}">
                <a16:creationId xmlns:a16="http://schemas.microsoft.com/office/drawing/2014/main" id="{11895E10-3139-4EA9-AAD1-DD4B21A519C1}"/>
              </a:ext>
            </a:extLst>
          </p:cNvPr>
          <p:cNvSpPr txBox="1">
            <a:spLocks noChangeArrowheads="1"/>
          </p:cNvSpPr>
          <p:nvPr/>
        </p:nvSpPr>
        <p:spPr bwMode="auto">
          <a:xfrm>
            <a:off x="8282586" y="3142076"/>
            <a:ext cx="1944688"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Caring for others</a:t>
            </a:r>
            <a:endParaRPr lang="en-GB" altLang="en-US" sz="1400" b="1">
              <a:solidFill>
                <a:srgbClr val="000000"/>
              </a:solidFill>
              <a:cs typeface="Arial" panose="020B0604020202020204" pitchFamily="34" charset="0"/>
            </a:endParaRPr>
          </a:p>
        </p:txBody>
      </p:sp>
      <p:sp>
        <p:nvSpPr>
          <p:cNvPr id="146448" name="Text Box 9">
            <a:extLst>
              <a:ext uri="{FF2B5EF4-FFF2-40B4-BE49-F238E27FC236}">
                <a16:creationId xmlns:a16="http://schemas.microsoft.com/office/drawing/2014/main" id="{4156E0D9-C335-4CD1-8C5E-A3CBE4B8E296}"/>
              </a:ext>
            </a:extLst>
          </p:cNvPr>
          <p:cNvSpPr txBox="1">
            <a:spLocks noChangeArrowheads="1"/>
          </p:cNvSpPr>
          <p:nvPr/>
        </p:nvSpPr>
        <p:spPr bwMode="auto">
          <a:xfrm>
            <a:off x="8122249" y="5128038"/>
            <a:ext cx="21129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600" b="1">
                <a:solidFill>
                  <a:srgbClr val="000000"/>
                </a:solidFill>
                <a:cs typeface="Times New Roman" panose="02020603050405020304" pitchFamily="18" charset="0"/>
              </a:rPr>
              <a:t>AN MORE!!!</a:t>
            </a:r>
          </a:p>
        </p:txBody>
      </p:sp>
      <p:sp>
        <p:nvSpPr>
          <p:cNvPr id="146449" name="Text Box 11">
            <a:extLst>
              <a:ext uri="{FF2B5EF4-FFF2-40B4-BE49-F238E27FC236}">
                <a16:creationId xmlns:a16="http://schemas.microsoft.com/office/drawing/2014/main" id="{8CF9D49D-4B9E-45C0-A2CF-2312A4211354}"/>
              </a:ext>
            </a:extLst>
          </p:cNvPr>
          <p:cNvSpPr txBox="1">
            <a:spLocks noChangeArrowheads="1"/>
          </p:cNvSpPr>
          <p:nvPr/>
        </p:nvSpPr>
        <p:spPr bwMode="auto">
          <a:xfrm>
            <a:off x="8677874" y="4150138"/>
            <a:ext cx="863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Travel </a:t>
            </a:r>
            <a:endParaRPr lang="en-GB" altLang="en-US" sz="1400" b="1">
              <a:solidFill>
                <a:srgbClr val="000000"/>
              </a:solidFill>
              <a:cs typeface="Arial" panose="020B0604020202020204" pitchFamily="34" charset="0"/>
            </a:endParaRPr>
          </a:p>
        </p:txBody>
      </p:sp>
      <p:sp>
        <p:nvSpPr>
          <p:cNvPr id="146450" name="Text Box 11">
            <a:extLst>
              <a:ext uri="{FF2B5EF4-FFF2-40B4-BE49-F238E27FC236}">
                <a16:creationId xmlns:a16="http://schemas.microsoft.com/office/drawing/2014/main" id="{4F9D14B9-AD14-4744-8972-0A97A661942B}"/>
              </a:ext>
            </a:extLst>
          </p:cNvPr>
          <p:cNvSpPr txBox="1">
            <a:spLocks noChangeArrowheads="1"/>
          </p:cNvSpPr>
          <p:nvPr/>
        </p:nvSpPr>
        <p:spPr bwMode="auto">
          <a:xfrm>
            <a:off x="8384187" y="2821401"/>
            <a:ext cx="18653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Managing own life </a:t>
            </a:r>
            <a:endParaRPr lang="en-GB" altLang="en-US" sz="1400" b="1">
              <a:solidFill>
                <a:srgbClr val="000000"/>
              </a:solidFill>
              <a:cs typeface="Arial" panose="020B0604020202020204" pitchFamily="34" charset="0"/>
            </a:endParaRPr>
          </a:p>
        </p:txBody>
      </p:sp>
      <p:sp>
        <p:nvSpPr>
          <p:cNvPr id="146451" name="Text Box 11">
            <a:extLst>
              <a:ext uri="{FF2B5EF4-FFF2-40B4-BE49-F238E27FC236}">
                <a16:creationId xmlns:a16="http://schemas.microsoft.com/office/drawing/2014/main" id="{ADA6CEC7-7A27-4391-A488-7D3B1C7F8F16}"/>
              </a:ext>
            </a:extLst>
          </p:cNvPr>
          <p:cNvSpPr txBox="1">
            <a:spLocks noChangeArrowheads="1"/>
          </p:cNvSpPr>
          <p:nvPr/>
        </p:nvSpPr>
        <p:spPr bwMode="auto">
          <a:xfrm>
            <a:off x="8479437" y="3540538"/>
            <a:ext cx="14271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Participating in Sport </a:t>
            </a:r>
            <a:endParaRPr lang="en-GB" altLang="en-US" sz="1400" b="1">
              <a:solidFill>
                <a:srgbClr val="000000"/>
              </a:solidFill>
              <a:cs typeface="Arial" panose="020B0604020202020204" pitchFamily="34" charset="0"/>
            </a:endParaRPr>
          </a:p>
        </p:txBody>
      </p:sp>
      <p:sp>
        <p:nvSpPr>
          <p:cNvPr id="146452" name="Text Box 10">
            <a:extLst>
              <a:ext uri="{FF2B5EF4-FFF2-40B4-BE49-F238E27FC236}">
                <a16:creationId xmlns:a16="http://schemas.microsoft.com/office/drawing/2014/main" id="{92CEF1D7-BCB0-4F02-9B8B-EA4837C824AC}"/>
              </a:ext>
            </a:extLst>
          </p:cNvPr>
          <p:cNvSpPr txBox="1">
            <a:spLocks noChangeArrowheads="1"/>
          </p:cNvSpPr>
          <p:nvPr/>
        </p:nvSpPr>
        <p:spPr bwMode="auto">
          <a:xfrm>
            <a:off x="6958611" y="4659726"/>
            <a:ext cx="17272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Student Representation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&amp; Societies </a:t>
            </a:r>
            <a:endParaRPr lang="en-GB" altLang="en-US" sz="1400" b="1">
              <a:solidFill>
                <a:srgbClr val="000000"/>
              </a:solidFill>
              <a:cs typeface="Arial" panose="020B0604020202020204" pitchFamily="34" charset="0"/>
            </a:endParaRPr>
          </a:p>
        </p:txBody>
      </p:sp>
      <p:sp>
        <p:nvSpPr>
          <p:cNvPr id="146453" name="Text Box 9">
            <a:extLst>
              <a:ext uri="{FF2B5EF4-FFF2-40B4-BE49-F238E27FC236}">
                <a16:creationId xmlns:a16="http://schemas.microsoft.com/office/drawing/2014/main" id="{81767313-FABB-4251-A6B6-20014E0FCCA6}"/>
              </a:ext>
            </a:extLst>
          </p:cNvPr>
          <p:cNvSpPr txBox="1">
            <a:spLocks noChangeArrowheads="1"/>
          </p:cNvSpPr>
          <p:nvPr/>
        </p:nvSpPr>
        <p:spPr bwMode="auto">
          <a:xfrm>
            <a:off x="8254012" y="4453351"/>
            <a:ext cx="211296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Creative activity </a:t>
            </a:r>
          </a:p>
        </p:txBody>
      </p:sp>
      <p:sp>
        <p:nvSpPr>
          <p:cNvPr id="146454" name="Text Box 12">
            <a:extLst>
              <a:ext uri="{FF2B5EF4-FFF2-40B4-BE49-F238E27FC236}">
                <a16:creationId xmlns:a16="http://schemas.microsoft.com/office/drawing/2014/main" id="{C6D224F1-A60D-4718-B88C-F52BA8FD875C}"/>
              </a:ext>
            </a:extLst>
          </p:cNvPr>
          <p:cNvSpPr txBox="1">
            <a:spLocks noChangeArrowheads="1"/>
          </p:cNvSpPr>
          <p:nvPr/>
        </p:nvSpPr>
        <p:spPr bwMode="auto">
          <a:xfrm>
            <a:off x="7026874" y="3296064"/>
            <a:ext cx="1511300"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Running own     </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business</a:t>
            </a:r>
            <a:endParaRPr lang="en-GB" altLang="en-US" sz="1400" b="1">
              <a:solidFill>
                <a:srgbClr val="000000"/>
              </a:solidFill>
              <a:cs typeface="Arial" panose="020B0604020202020204" pitchFamily="34" charset="0"/>
            </a:endParaRPr>
          </a:p>
        </p:txBody>
      </p:sp>
      <p:sp>
        <p:nvSpPr>
          <p:cNvPr id="146455" name="Text Box 8">
            <a:extLst>
              <a:ext uri="{FF2B5EF4-FFF2-40B4-BE49-F238E27FC236}">
                <a16:creationId xmlns:a16="http://schemas.microsoft.com/office/drawing/2014/main" id="{E64A23B9-86D7-4EDB-88C6-BBAB03A16802}"/>
              </a:ext>
            </a:extLst>
          </p:cNvPr>
          <p:cNvSpPr txBox="1">
            <a:spLocks noChangeArrowheads="1"/>
          </p:cNvSpPr>
          <p:nvPr/>
        </p:nvSpPr>
        <p:spPr bwMode="auto">
          <a:xfrm>
            <a:off x="6644287" y="3804064"/>
            <a:ext cx="223202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Volunteering &amp;</a:t>
            </a:r>
          </a:p>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social enterprise</a:t>
            </a:r>
            <a:endParaRPr lang="en-GB" altLang="en-US" sz="1400" b="1">
              <a:solidFill>
                <a:srgbClr val="000000"/>
              </a:solidFill>
              <a:cs typeface="Arial" panose="020B0604020202020204" pitchFamily="34" charset="0"/>
            </a:endParaRPr>
          </a:p>
          <a:p>
            <a:pPr algn="ctr" eaLnBrk="0" fontAlgn="base" hangingPunct="0">
              <a:spcBef>
                <a:spcPct val="0"/>
              </a:spcBef>
              <a:spcAft>
                <a:spcPct val="0"/>
              </a:spcAft>
              <a:buNone/>
              <a:defRPr/>
            </a:pPr>
            <a:endParaRPr lang="en-GB" altLang="en-US" sz="1400" b="1">
              <a:solidFill>
                <a:srgbClr val="000000"/>
              </a:solidFill>
              <a:cs typeface="Arial" panose="020B0604020202020204" pitchFamily="34" charset="0"/>
            </a:endParaRPr>
          </a:p>
        </p:txBody>
      </p:sp>
      <p:sp>
        <p:nvSpPr>
          <p:cNvPr id="146456" name="Text Box 15">
            <a:extLst>
              <a:ext uri="{FF2B5EF4-FFF2-40B4-BE49-F238E27FC236}">
                <a16:creationId xmlns:a16="http://schemas.microsoft.com/office/drawing/2014/main" id="{E4114488-714F-4B22-A01B-63657F2A88C2}"/>
              </a:ext>
            </a:extLst>
          </p:cNvPr>
          <p:cNvSpPr txBox="1">
            <a:spLocks noChangeArrowheads="1"/>
          </p:cNvSpPr>
          <p:nvPr/>
        </p:nvSpPr>
        <p:spPr bwMode="auto">
          <a:xfrm>
            <a:off x="7115775" y="4353339"/>
            <a:ext cx="1216025"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200" b="1">
                <a:solidFill>
                  <a:srgbClr val="000000"/>
                </a:solidFill>
                <a:cs typeface="Times New Roman" panose="02020603050405020304" pitchFamily="18" charset="0"/>
              </a:rPr>
              <a:t>Mentoring</a:t>
            </a:r>
            <a:endParaRPr lang="en-GB" altLang="en-US" sz="1200" b="1">
              <a:solidFill>
                <a:srgbClr val="000000"/>
              </a:solidFill>
              <a:cs typeface="Arial" panose="020B0604020202020204" pitchFamily="34" charset="0"/>
            </a:endParaRPr>
          </a:p>
        </p:txBody>
      </p:sp>
      <p:sp>
        <p:nvSpPr>
          <p:cNvPr id="146457" name="Text Box 12">
            <a:extLst>
              <a:ext uri="{FF2B5EF4-FFF2-40B4-BE49-F238E27FC236}">
                <a16:creationId xmlns:a16="http://schemas.microsoft.com/office/drawing/2014/main" id="{B68E12CC-1A36-4699-8EC2-3CB21BBFA5E7}"/>
              </a:ext>
            </a:extLst>
          </p:cNvPr>
          <p:cNvSpPr txBox="1">
            <a:spLocks noChangeArrowheads="1"/>
          </p:cNvSpPr>
          <p:nvPr/>
        </p:nvSpPr>
        <p:spPr bwMode="auto">
          <a:xfrm>
            <a:off x="8573099" y="4807363"/>
            <a:ext cx="15113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GB" altLang="en-US" sz="1400" b="1">
                <a:solidFill>
                  <a:srgbClr val="000000"/>
                </a:solidFill>
                <a:cs typeface="Times New Roman" panose="02020603050405020304" pitchFamily="18" charset="0"/>
              </a:rPr>
              <a:t>Study abroad</a:t>
            </a:r>
          </a:p>
        </p:txBody>
      </p:sp>
      <p:sp>
        <p:nvSpPr>
          <p:cNvPr id="32" name="Rectangle 31">
            <a:extLst>
              <a:ext uri="{FF2B5EF4-FFF2-40B4-BE49-F238E27FC236}">
                <a16:creationId xmlns:a16="http://schemas.microsoft.com/office/drawing/2014/main" id="{D5798469-29AD-479D-93E0-0783D4993738}"/>
              </a:ext>
            </a:extLst>
          </p:cNvPr>
          <p:cNvSpPr/>
          <p:nvPr/>
        </p:nvSpPr>
        <p:spPr>
          <a:xfrm>
            <a:off x="3302600" y="2343563"/>
            <a:ext cx="3335337" cy="3321050"/>
          </a:xfrm>
          <a:prstGeom prst="rect">
            <a:avLst/>
          </a:prstGeom>
          <a:noFill/>
          <a:ln w="444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sp>
        <p:nvSpPr>
          <p:cNvPr id="146459" name="Text Box 23">
            <a:extLst>
              <a:ext uri="{FF2B5EF4-FFF2-40B4-BE49-F238E27FC236}">
                <a16:creationId xmlns:a16="http://schemas.microsoft.com/office/drawing/2014/main" id="{DD976990-BCC6-4DBA-AF42-9AA74AAFBB99}"/>
              </a:ext>
            </a:extLst>
          </p:cNvPr>
          <p:cNvSpPr txBox="1">
            <a:spLocks noChangeArrowheads="1"/>
          </p:cNvSpPr>
          <p:nvPr/>
        </p:nvSpPr>
        <p:spPr bwMode="auto">
          <a:xfrm>
            <a:off x="4978999" y="2473739"/>
            <a:ext cx="171450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None/>
              <a:defRPr/>
            </a:pPr>
            <a:r>
              <a:rPr lang="en-GB" altLang="en-US" sz="2400" b="1">
                <a:solidFill>
                  <a:srgbClr val="000000"/>
                </a:solidFill>
              </a:rPr>
              <a:t> </a:t>
            </a:r>
            <a:r>
              <a:rPr lang="en-GB" altLang="en-US" sz="1800" b="1">
                <a:solidFill>
                  <a:srgbClr val="000000"/>
                </a:solidFill>
              </a:rPr>
              <a:t>UNIVERSITY </a:t>
            </a:r>
          </a:p>
          <a:p>
            <a:pPr algn="ctr" fontAlgn="base">
              <a:spcBef>
                <a:spcPct val="0"/>
              </a:spcBef>
              <a:spcAft>
                <a:spcPct val="0"/>
              </a:spcAft>
              <a:buNone/>
              <a:defRPr/>
            </a:pPr>
            <a:r>
              <a:rPr lang="en-GB" altLang="en-US" sz="1800" b="1">
                <a:solidFill>
                  <a:srgbClr val="000000"/>
                </a:solidFill>
              </a:rPr>
              <a:t>ECOSYSTEM</a:t>
            </a:r>
            <a:endParaRPr lang="en-US" altLang="en-US" sz="1800" b="1">
              <a:solidFill>
                <a:srgbClr val="000000"/>
              </a:solidFill>
            </a:endParaRPr>
          </a:p>
        </p:txBody>
      </p:sp>
      <p:sp>
        <p:nvSpPr>
          <p:cNvPr id="146460" name="TextBox 33">
            <a:extLst>
              <a:ext uri="{FF2B5EF4-FFF2-40B4-BE49-F238E27FC236}">
                <a16:creationId xmlns:a16="http://schemas.microsoft.com/office/drawing/2014/main" id="{5297A96C-1FE0-414C-8DEC-6232FC41311F}"/>
              </a:ext>
            </a:extLst>
          </p:cNvPr>
          <p:cNvSpPr txBox="1">
            <a:spLocks noChangeArrowheads="1"/>
          </p:cNvSpPr>
          <p:nvPr/>
        </p:nvSpPr>
        <p:spPr bwMode="auto">
          <a:xfrm>
            <a:off x="3482110" y="4068167"/>
            <a:ext cx="1346200" cy="1384300"/>
          </a:xfrm>
          <a:prstGeom prst="rect">
            <a:avLst/>
          </a:prstGeom>
          <a:solidFill>
            <a:srgbClr val="FF99CC"/>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None/>
              <a:defRPr/>
            </a:pPr>
            <a:r>
              <a:rPr lang="en-US" altLang="en-US" sz="1200" b="1">
                <a:solidFill>
                  <a:srgbClr val="000000"/>
                </a:solidFill>
              </a:rPr>
              <a:t>May include fieldwork, </a:t>
            </a:r>
          </a:p>
          <a:p>
            <a:pPr algn="ctr" eaLnBrk="0" fontAlgn="base" hangingPunct="0">
              <a:spcBef>
                <a:spcPct val="0"/>
              </a:spcBef>
              <a:spcAft>
                <a:spcPct val="0"/>
              </a:spcAft>
              <a:buNone/>
              <a:defRPr/>
            </a:pPr>
            <a:r>
              <a:rPr lang="en-US" altLang="en-US" sz="1200" b="1">
                <a:solidFill>
                  <a:srgbClr val="000000"/>
                </a:solidFill>
              </a:rPr>
              <a:t>projects in </a:t>
            </a:r>
          </a:p>
          <a:p>
            <a:pPr algn="ctr" eaLnBrk="0" fontAlgn="base" hangingPunct="0">
              <a:spcBef>
                <a:spcPct val="0"/>
              </a:spcBef>
              <a:spcAft>
                <a:spcPct val="0"/>
              </a:spcAft>
              <a:buNone/>
              <a:defRPr/>
            </a:pPr>
            <a:r>
              <a:rPr lang="en-US" altLang="en-US" sz="1200" b="1">
                <a:solidFill>
                  <a:srgbClr val="000000"/>
                </a:solidFill>
              </a:rPr>
              <a:t>real world, </a:t>
            </a:r>
          </a:p>
          <a:p>
            <a:pPr algn="ctr" eaLnBrk="0" fontAlgn="base" hangingPunct="0">
              <a:spcBef>
                <a:spcPct val="0"/>
              </a:spcBef>
              <a:spcAft>
                <a:spcPct val="0"/>
              </a:spcAft>
              <a:buNone/>
              <a:defRPr/>
            </a:pPr>
            <a:r>
              <a:rPr lang="en-US" altLang="en-US" sz="1200" b="1">
                <a:solidFill>
                  <a:srgbClr val="000000"/>
                </a:solidFill>
              </a:rPr>
              <a:t>study abroad, community projects</a:t>
            </a:r>
          </a:p>
        </p:txBody>
      </p:sp>
      <p:sp>
        <p:nvSpPr>
          <p:cNvPr id="146461" name="Rectangle 34">
            <a:extLst>
              <a:ext uri="{FF2B5EF4-FFF2-40B4-BE49-F238E27FC236}">
                <a16:creationId xmlns:a16="http://schemas.microsoft.com/office/drawing/2014/main" id="{5E667348-457C-485E-A10F-2C910DC4F1DD}"/>
              </a:ext>
            </a:extLst>
          </p:cNvPr>
          <p:cNvSpPr>
            <a:spLocks noChangeArrowheads="1"/>
          </p:cNvSpPr>
          <p:nvPr/>
        </p:nvSpPr>
        <p:spPr bwMode="auto">
          <a:xfrm>
            <a:off x="3489131" y="5790654"/>
            <a:ext cx="51624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None/>
              <a:defRPr/>
            </a:pPr>
            <a:r>
              <a:rPr lang="en-US" altLang="en-US" sz="2400" b="1" dirty="0">
                <a:solidFill>
                  <a:srgbClr val="000000"/>
                </a:solidFill>
                <a:latin typeface="Arial Narrow" panose="020B0606020202030204" pitchFamily="34" charset="0"/>
                <a:cs typeface="Calibri" panose="020F0502020204030204" pitchFamily="34" charset="0"/>
              </a:rPr>
              <a:t>World of infinite possibilities for learning </a:t>
            </a:r>
          </a:p>
        </p:txBody>
      </p:sp>
      <p:pic>
        <p:nvPicPr>
          <p:cNvPr id="4" name="Picture 3" descr="A picture containing clipart&#10;&#10;Description automatically generated">
            <a:extLst>
              <a:ext uri="{FF2B5EF4-FFF2-40B4-BE49-F238E27FC236}">
                <a16:creationId xmlns:a16="http://schemas.microsoft.com/office/drawing/2014/main" id="{D4E65BDF-F977-4F7D-8234-9A9D7647A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449" y="1835563"/>
            <a:ext cx="3208338" cy="307341"/>
          </a:xfrm>
          <a:prstGeom prst="rect">
            <a:avLst/>
          </a:prstGeom>
        </p:spPr>
      </p:pic>
      <p:pic>
        <p:nvPicPr>
          <p:cNvPr id="33" name="Picture 17" descr="C:\Users\norman\Pictures\LIFEWIDE EDUCATION BOOK COVER FINAL.jpg">
            <a:extLst>
              <a:ext uri="{FF2B5EF4-FFF2-40B4-BE49-F238E27FC236}">
                <a16:creationId xmlns:a16="http://schemas.microsoft.com/office/drawing/2014/main" id="{1BDBAF89-8D1C-480F-B658-973BC8017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727" y="761338"/>
            <a:ext cx="1794187" cy="231713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F7B758-506E-4C27-88C8-1CD4AA40464E}"/>
              </a:ext>
            </a:extLst>
          </p:cNvPr>
          <p:cNvSpPr/>
          <p:nvPr/>
        </p:nvSpPr>
        <p:spPr>
          <a:xfrm>
            <a:off x="2752042" y="761338"/>
            <a:ext cx="7332357" cy="707886"/>
          </a:xfrm>
          <a:prstGeom prst="rect">
            <a:avLst/>
          </a:prstGeom>
        </p:spPr>
        <p:txBody>
          <a:bodyPr wrap="square">
            <a:spAutoFit/>
          </a:bodyPr>
          <a:lstStyle/>
          <a:p>
            <a:pPr>
              <a:spcBef>
                <a:spcPct val="0"/>
              </a:spcBef>
            </a:pPr>
            <a:r>
              <a:rPr lang="en-US" altLang="en-US" sz="2000" b="1" dirty="0">
                <a:solidFill>
                  <a:srgbClr val="000000"/>
                </a:solidFill>
                <a:latin typeface="Arial Narrow" panose="020B0606020202030204" pitchFamily="34" charset="0"/>
              </a:rPr>
              <a:t>The whole of life is learning therefore education can have no endings </a:t>
            </a:r>
          </a:p>
          <a:p>
            <a:pPr>
              <a:spcBef>
                <a:spcPct val="0"/>
              </a:spcBef>
            </a:pPr>
            <a:r>
              <a:rPr lang="en-US" altLang="en-US" sz="2000" b="1" i="1" dirty="0">
                <a:solidFill>
                  <a:srgbClr val="000000"/>
                </a:solidFill>
                <a:latin typeface="Arial Narrow" panose="020B0606020202030204" pitchFamily="34" charset="0"/>
              </a:rPr>
              <a:t>Eduard Lindeman</a:t>
            </a:r>
          </a:p>
        </p:txBody>
      </p:sp>
      <p:sp>
        <p:nvSpPr>
          <p:cNvPr id="5" name="TextBox 4">
            <a:extLst>
              <a:ext uri="{FF2B5EF4-FFF2-40B4-BE49-F238E27FC236}">
                <a16:creationId xmlns:a16="http://schemas.microsoft.com/office/drawing/2014/main" id="{F5251718-8845-460D-A9B0-D244468A5461}"/>
              </a:ext>
            </a:extLst>
          </p:cNvPr>
          <p:cNvSpPr txBox="1"/>
          <p:nvPr/>
        </p:nvSpPr>
        <p:spPr>
          <a:xfrm>
            <a:off x="693292" y="189283"/>
            <a:ext cx="10852651" cy="584775"/>
          </a:xfrm>
          <a:prstGeom prst="rect">
            <a:avLst/>
          </a:prstGeom>
          <a:noFill/>
        </p:spPr>
        <p:txBody>
          <a:bodyPr wrap="none" rtlCol="0">
            <a:spAutoFit/>
          </a:bodyPr>
          <a:lstStyle/>
          <a:p>
            <a:r>
              <a:rPr lang="en-GB" sz="3200" b="1" dirty="0">
                <a:solidFill>
                  <a:srgbClr val="000000"/>
                </a:solidFill>
                <a:latin typeface="Modern Love Caps" panose="04070805081001020A01" pitchFamily="82" charset="0"/>
              </a:rPr>
              <a:t>Embracing the lifewide dimension of learning in Higher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62819" name="Picture 3" descr="tanvir kaur's blog">
            <a:extLst>
              <a:ext uri="{FF2B5EF4-FFF2-40B4-BE49-F238E27FC236}">
                <a16:creationId xmlns:a16="http://schemas.microsoft.com/office/drawing/2014/main" id="{084C25DB-FDF4-4755-8BE0-C8ADDA420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212" r="7809"/>
          <a:stretch>
            <a:fillRect/>
          </a:stretch>
        </p:blipFill>
        <p:spPr bwMode="auto">
          <a:xfrm>
            <a:off x="2337112" y="2319650"/>
            <a:ext cx="1642637" cy="238670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2820" name="Text Box 4">
            <a:extLst>
              <a:ext uri="{FF2B5EF4-FFF2-40B4-BE49-F238E27FC236}">
                <a16:creationId xmlns:a16="http://schemas.microsoft.com/office/drawing/2014/main" id="{578CD14C-1D7A-4C51-B25B-59A3084598A7}"/>
              </a:ext>
            </a:extLst>
          </p:cNvPr>
          <p:cNvSpPr txBox="1">
            <a:spLocks noChangeArrowheads="1"/>
          </p:cNvSpPr>
          <p:nvPr/>
        </p:nvSpPr>
        <p:spPr bwMode="auto">
          <a:xfrm>
            <a:off x="507651" y="1296323"/>
            <a:ext cx="194468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en-GB" altLang="en-US" sz="2800" b="1" dirty="0">
                <a:solidFill>
                  <a:prstClr val="black"/>
                </a:solidFill>
                <a:latin typeface="Arial Narrow" panose="020B0606020202030204" pitchFamily="34" charset="0"/>
              </a:rPr>
              <a:t>CATCHING STORIES</a:t>
            </a:r>
            <a:endParaRPr lang="en-GB" altLang="en-US" sz="2400" b="1" dirty="0">
              <a:solidFill>
                <a:prstClr val="black"/>
              </a:solidFill>
              <a:latin typeface="Arial Narrow" panose="020B0606020202030204" pitchFamily="34" charset="0"/>
            </a:endParaRPr>
          </a:p>
          <a:p>
            <a:pPr algn="ctr">
              <a:spcBef>
                <a:spcPts val="0"/>
              </a:spcBef>
              <a:buNone/>
            </a:pPr>
            <a:r>
              <a:rPr lang="en-GB" altLang="en-US" sz="2400" b="1" dirty="0">
                <a:solidFill>
                  <a:prstClr val="black"/>
                </a:solidFill>
                <a:latin typeface="Arial Narrow" panose="020B0606020202030204" pitchFamily="34" charset="0"/>
              </a:rPr>
              <a:t>Shoe box</a:t>
            </a:r>
          </a:p>
          <a:p>
            <a:pPr algn="ctr">
              <a:spcBef>
                <a:spcPts val="0"/>
              </a:spcBef>
              <a:buNone/>
            </a:pPr>
            <a:r>
              <a:rPr lang="en-GB" altLang="en-US" sz="2400" b="1" dirty="0">
                <a:solidFill>
                  <a:prstClr val="black"/>
                </a:solidFill>
                <a:latin typeface="Arial Narrow" panose="020B0606020202030204" pitchFamily="34" charset="0"/>
              </a:rPr>
              <a:t>Blog</a:t>
            </a:r>
          </a:p>
          <a:p>
            <a:pPr algn="ctr">
              <a:spcBef>
                <a:spcPts val="0"/>
              </a:spcBef>
              <a:buNone/>
            </a:pPr>
            <a:r>
              <a:rPr lang="en-GB" altLang="en-US" sz="2400" b="1" dirty="0">
                <a:solidFill>
                  <a:prstClr val="black"/>
                </a:solidFill>
                <a:latin typeface="Arial Narrow" panose="020B0606020202030204" pitchFamily="34" charset="0"/>
              </a:rPr>
              <a:t>Scrapbook</a:t>
            </a:r>
          </a:p>
          <a:p>
            <a:pPr algn="ctr">
              <a:spcBef>
                <a:spcPts val="0"/>
              </a:spcBef>
              <a:buNone/>
            </a:pPr>
            <a:r>
              <a:rPr lang="en-GB" altLang="en-US" sz="2400" b="1" dirty="0">
                <a:solidFill>
                  <a:prstClr val="black"/>
                </a:solidFill>
                <a:latin typeface="Arial Narrow" panose="020B0606020202030204" pitchFamily="34" charset="0"/>
              </a:rPr>
              <a:t>E-portfolio</a:t>
            </a:r>
          </a:p>
          <a:p>
            <a:pPr algn="ctr">
              <a:spcBef>
                <a:spcPts val="0"/>
              </a:spcBef>
              <a:buNone/>
            </a:pPr>
            <a:r>
              <a:rPr lang="en-GB" altLang="en-US" sz="2400" b="1" dirty="0">
                <a:solidFill>
                  <a:prstClr val="black"/>
                </a:solidFill>
                <a:latin typeface="Arial Narrow" panose="020B0606020202030204" pitchFamily="34" charset="0"/>
              </a:rPr>
              <a:t>Video diary</a:t>
            </a:r>
          </a:p>
          <a:p>
            <a:pPr algn="ctr">
              <a:spcBef>
                <a:spcPts val="0"/>
              </a:spcBef>
              <a:buNone/>
            </a:pPr>
            <a:r>
              <a:rPr lang="en-GB" altLang="en-US" sz="2400" b="1" dirty="0">
                <a:solidFill>
                  <a:prstClr val="black"/>
                </a:solidFill>
                <a:latin typeface="Arial Narrow" panose="020B0606020202030204" pitchFamily="34" charset="0"/>
              </a:rPr>
              <a:t>Digital story</a:t>
            </a:r>
          </a:p>
          <a:p>
            <a:pPr algn="ctr">
              <a:spcBef>
                <a:spcPts val="0"/>
              </a:spcBef>
              <a:buNone/>
            </a:pPr>
            <a:r>
              <a:rPr lang="en-GB" altLang="en-US" sz="2400" b="1" dirty="0">
                <a:solidFill>
                  <a:prstClr val="black"/>
                </a:solidFill>
                <a:latin typeface="Arial Narrow" panose="020B0606020202030204" pitchFamily="34" charset="0"/>
              </a:rPr>
              <a:t>Movie</a:t>
            </a:r>
          </a:p>
          <a:p>
            <a:pPr algn="ctr">
              <a:spcBef>
                <a:spcPts val="0"/>
              </a:spcBef>
              <a:buNone/>
            </a:pPr>
            <a:r>
              <a:rPr lang="en-GB" altLang="en-US" sz="2400" b="1" dirty="0">
                <a:solidFill>
                  <a:prstClr val="black"/>
                </a:solidFill>
                <a:latin typeface="Arial Narrow" panose="020B0606020202030204" pitchFamily="34" charset="0"/>
              </a:rPr>
              <a:t>Slide show</a:t>
            </a:r>
          </a:p>
          <a:p>
            <a:pPr algn="ctr">
              <a:spcBef>
                <a:spcPts val="0"/>
              </a:spcBef>
              <a:buNone/>
            </a:pPr>
            <a:endParaRPr lang="en-GB" altLang="en-US" sz="2400" b="1" dirty="0">
              <a:solidFill>
                <a:prstClr val="black"/>
              </a:solidFill>
              <a:latin typeface="Arial Narrow" panose="020B0606020202030204" pitchFamily="34" charset="0"/>
            </a:endParaRPr>
          </a:p>
          <a:p>
            <a:pPr>
              <a:spcBef>
                <a:spcPct val="50000"/>
              </a:spcBef>
              <a:buNone/>
            </a:pPr>
            <a:endParaRPr lang="en-GB" altLang="en-US" sz="1800" dirty="0">
              <a:solidFill>
                <a:prstClr val="black"/>
              </a:solidFill>
              <a:latin typeface="Arial" panose="020B0604020202020204" pitchFamily="34" charset="0"/>
            </a:endParaRPr>
          </a:p>
        </p:txBody>
      </p:sp>
      <p:pic>
        <p:nvPicPr>
          <p:cNvPr id="162821" name="Picture 5" descr="DSC01150">
            <a:extLst>
              <a:ext uri="{FF2B5EF4-FFF2-40B4-BE49-F238E27FC236}">
                <a16:creationId xmlns:a16="http://schemas.microsoft.com/office/drawing/2014/main" id="{8C503594-0317-4331-945D-D9A826DC67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7402" y="2323904"/>
            <a:ext cx="1756213" cy="247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2823" name="Picture 2" descr="Thumbnail">
            <a:extLst>
              <a:ext uri="{FF2B5EF4-FFF2-40B4-BE49-F238E27FC236}">
                <a16:creationId xmlns:a16="http://schemas.microsoft.com/office/drawing/2014/main" id="{653BA4DD-4D45-485A-A918-E40C7CD3C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9231" y="2521190"/>
            <a:ext cx="2832180" cy="198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4" descr="Thumbnail">
            <a:extLst>
              <a:ext uri="{FF2B5EF4-FFF2-40B4-BE49-F238E27FC236}">
                <a16:creationId xmlns:a16="http://schemas.microsoft.com/office/drawing/2014/main" id="{6F488B05-974B-4D5E-930B-80FAE1411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464" y="2954174"/>
            <a:ext cx="2206863" cy="144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6" descr="YouTube home">
            <a:extLst>
              <a:ext uri="{FF2B5EF4-FFF2-40B4-BE49-F238E27FC236}">
                <a16:creationId xmlns:a16="http://schemas.microsoft.com/office/drawing/2014/main" id="{51D81C78-4C2A-40A2-9F35-245FE84DD5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1" y="-18256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Users\norman\Pictures\CREATIVITY\YOUTUBE.png">
            <a:extLst>
              <a:ext uri="{FF2B5EF4-FFF2-40B4-BE49-F238E27FC236}">
                <a16:creationId xmlns:a16="http://schemas.microsoft.com/office/drawing/2014/main" id="{1624227B-9EDD-4463-AC97-9DDDF4435E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9058" y="4271454"/>
            <a:ext cx="10477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7" name="TextBox 10">
            <a:extLst>
              <a:ext uri="{FF2B5EF4-FFF2-40B4-BE49-F238E27FC236}">
                <a16:creationId xmlns:a16="http://schemas.microsoft.com/office/drawing/2014/main" id="{49E7B0A7-4259-4701-AE7F-DABB2B82EDA8}"/>
              </a:ext>
            </a:extLst>
          </p:cNvPr>
          <p:cNvSpPr txBox="1">
            <a:spLocks noChangeArrowheads="1"/>
          </p:cNvSpPr>
          <p:nvPr/>
        </p:nvSpPr>
        <p:spPr bwMode="auto">
          <a:xfrm>
            <a:off x="3179742" y="1035490"/>
            <a:ext cx="657010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en-US" sz="2800" b="1" dirty="0">
                <a:latin typeface="Arial Narrow" panose="020B0606020202030204" pitchFamily="34" charset="0"/>
              </a:rPr>
              <a:t>ONTOLOGICAL JOURNEYS</a:t>
            </a:r>
          </a:p>
          <a:p>
            <a:pPr algn="ctr">
              <a:spcBef>
                <a:spcPct val="0"/>
              </a:spcBef>
              <a:buNone/>
            </a:pPr>
            <a:r>
              <a:rPr lang="en-GB" altLang="en-US" sz="2400" b="1" dirty="0">
                <a:latin typeface="Arial Narrow" panose="020B0606020202030204" pitchFamily="34" charset="0"/>
              </a:rPr>
              <a:t>Narratives of becoming within which ecologies for practice, learning and creativity reside</a:t>
            </a:r>
          </a:p>
        </p:txBody>
      </p:sp>
      <p:sp>
        <p:nvSpPr>
          <p:cNvPr id="4" name="Rectangle 3">
            <a:extLst>
              <a:ext uri="{FF2B5EF4-FFF2-40B4-BE49-F238E27FC236}">
                <a16:creationId xmlns:a16="http://schemas.microsoft.com/office/drawing/2014/main" id="{5771AB98-213B-4A5C-9B12-B7AC058DFB86}"/>
              </a:ext>
            </a:extLst>
          </p:cNvPr>
          <p:cNvSpPr/>
          <p:nvPr/>
        </p:nvSpPr>
        <p:spPr>
          <a:xfrm>
            <a:off x="2248384" y="5058379"/>
            <a:ext cx="9435965" cy="1200329"/>
          </a:xfrm>
          <a:prstGeom prst="rect">
            <a:avLst/>
          </a:prstGeom>
        </p:spPr>
        <p:txBody>
          <a:bodyPr wrap="square">
            <a:spAutoFit/>
          </a:bodyPr>
          <a:lstStyle/>
          <a:p>
            <a:pPr algn="ctr"/>
            <a:r>
              <a:rPr lang="en-US" sz="2400" b="1" dirty="0">
                <a:solidFill>
                  <a:srgbClr val="333333"/>
                </a:solidFill>
                <a:latin typeface="Arial Narrow" panose="020B0606020202030204" pitchFamily="34" charset="0"/>
                <a:ea typeface="Times New Roman" panose="02020603050405020304" pitchFamily="18" charset="0"/>
                <a:cs typeface="Times New Roman" panose="02020603050405020304" pitchFamily="18" charset="0"/>
              </a:rPr>
              <a:t>Using life as curriculum enables students to reflect on their own ontological journey to reach self-awareness – the sense of authoring their life and how they construct themselves.</a:t>
            </a:r>
            <a:r>
              <a:rPr lang="en-US" sz="2400" b="1" dirty="0">
                <a:solidFill>
                  <a:prstClr val="black"/>
                </a:solidFill>
                <a:latin typeface="Calibri"/>
              </a:rPr>
              <a:t> </a:t>
            </a:r>
            <a:r>
              <a:rPr lang="en-US" sz="2400" b="1" i="1" dirty="0">
                <a:solidFill>
                  <a:prstClr val="black"/>
                </a:solidFill>
                <a:latin typeface="Arial Narrow" panose="020B0606020202030204" pitchFamily="34" charset="0"/>
              </a:rPr>
              <a:t>Pharr Sharrah</a:t>
            </a:r>
            <a:endParaRPr lang="en-US" sz="2400" b="1" dirty="0">
              <a:solidFill>
                <a:prstClr val="black"/>
              </a:solidFill>
              <a:latin typeface="Calibri"/>
            </a:endParaRPr>
          </a:p>
        </p:txBody>
      </p:sp>
      <p:sp>
        <p:nvSpPr>
          <p:cNvPr id="2" name="TextBox 1">
            <a:extLst>
              <a:ext uri="{FF2B5EF4-FFF2-40B4-BE49-F238E27FC236}">
                <a16:creationId xmlns:a16="http://schemas.microsoft.com/office/drawing/2014/main" id="{B54FB28F-CE8C-4F46-BA7E-776C1605BC79}"/>
              </a:ext>
            </a:extLst>
          </p:cNvPr>
          <p:cNvSpPr txBox="1"/>
          <p:nvPr/>
        </p:nvSpPr>
        <p:spPr>
          <a:xfrm>
            <a:off x="706220" y="424185"/>
            <a:ext cx="10730823" cy="584775"/>
          </a:xfrm>
          <a:prstGeom prst="rect">
            <a:avLst/>
          </a:prstGeom>
          <a:noFill/>
        </p:spPr>
        <p:txBody>
          <a:bodyPr wrap="none" rtlCol="0">
            <a:spAutoFit/>
          </a:bodyPr>
          <a:lstStyle/>
          <a:p>
            <a:r>
              <a:rPr lang="en-GB" sz="3200" b="1" dirty="0">
                <a:solidFill>
                  <a:prstClr val="black"/>
                </a:solidFill>
                <a:latin typeface="Modern Love Caps" panose="04070805081001020A01" pitchFamily="82" charset="0"/>
              </a:rPr>
              <a:t>LIFE AS CURRICULUM – THE NARRATIVE OF PERPETUAL BECOMING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71A902B-D9A6-C160-80EC-39035D7EE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8" y="236945"/>
            <a:ext cx="10303469" cy="638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9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3E2DDCB0-0CAE-EBEF-CB48-BF85E53D08C9}"/>
              </a:ext>
            </a:extLst>
          </p:cNvPr>
          <p:cNvSpPr>
            <a:spLocks noChangeAspect="1" noChangeArrowheads="1"/>
          </p:cNvSpPr>
          <p:nvPr/>
        </p:nvSpPr>
        <p:spPr bwMode="auto">
          <a:xfrm>
            <a:off x="5871592" y="36142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C259A78F-D72E-BBC3-D748-6AD14A3DFEAB}"/>
              </a:ext>
            </a:extLst>
          </p:cNvPr>
          <p:cNvSpPr txBox="1"/>
          <p:nvPr/>
        </p:nvSpPr>
        <p:spPr>
          <a:xfrm>
            <a:off x="1382222" y="463423"/>
            <a:ext cx="8978740" cy="646331"/>
          </a:xfrm>
          <a:prstGeom prst="rect">
            <a:avLst/>
          </a:prstGeom>
          <a:noFill/>
        </p:spPr>
        <p:txBody>
          <a:bodyPr wrap="none" rtlCol="0">
            <a:spAutoFit/>
          </a:bodyPr>
          <a:lstStyle/>
          <a:p>
            <a:r>
              <a:rPr lang="en-GB" sz="3600" dirty="0">
                <a:latin typeface="Modern Love Caps" panose="04070805081001020A01" pitchFamily="82" charset="0"/>
              </a:rPr>
              <a:t>Lifewide dimension of participating &amp; developing</a:t>
            </a:r>
          </a:p>
        </p:txBody>
      </p:sp>
      <p:pic>
        <p:nvPicPr>
          <p:cNvPr id="13" name="Picture 12" descr="Graphical user interface, website&#10;&#10;Description automatically generated">
            <a:extLst>
              <a:ext uri="{FF2B5EF4-FFF2-40B4-BE49-F238E27FC236}">
                <a16:creationId xmlns:a16="http://schemas.microsoft.com/office/drawing/2014/main" id="{7E98B56C-22C7-C7A5-3FB9-60F426C2C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058836"/>
            <a:ext cx="8928992" cy="5257164"/>
          </a:xfrm>
          <a:prstGeom prst="rect">
            <a:avLst/>
          </a:prstGeom>
        </p:spPr>
      </p:pic>
      <p:sp>
        <p:nvSpPr>
          <p:cNvPr id="11" name="TextBox 10">
            <a:extLst>
              <a:ext uri="{FF2B5EF4-FFF2-40B4-BE49-F238E27FC236}">
                <a16:creationId xmlns:a16="http://schemas.microsoft.com/office/drawing/2014/main" id="{6417AC38-1EEC-8DF1-48CD-D7B2CD14E796}"/>
              </a:ext>
            </a:extLst>
          </p:cNvPr>
          <p:cNvSpPr txBox="1"/>
          <p:nvPr/>
        </p:nvSpPr>
        <p:spPr>
          <a:xfrm rot="16200000">
            <a:off x="-1131460" y="3281079"/>
            <a:ext cx="4706738" cy="707886"/>
          </a:xfrm>
          <a:prstGeom prst="rect">
            <a:avLst/>
          </a:prstGeom>
          <a:noFill/>
        </p:spPr>
        <p:txBody>
          <a:bodyPr wrap="none" rtlCol="0">
            <a:spAutoFit/>
          </a:bodyPr>
          <a:lstStyle/>
          <a:p>
            <a:r>
              <a:rPr lang="en-GB" sz="4000" dirty="0">
                <a:latin typeface="Modern Love Caps" panose="04070805081001020A01" pitchFamily="82" charset="0"/>
              </a:rPr>
              <a:t>What is our potential?</a:t>
            </a:r>
          </a:p>
        </p:txBody>
      </p:sp>
    </p:spTree>
    <p:extLst>
      <p:ext uri="{BB962C8B-B14F-4D97-AF65-F5344CB8AC3E}">
        <p14:creationId xmlns:p14="http://schemas.microsoft.com/office/powerpoint/2010/main" val="353401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BB28AD-3F0B-4950-BEAD-11267DC480F9}"/>
              </a:ext>
            </a:extLst>
          </p:cNvPr>
          <p:cNvPicPr>
            <a:picLocks noChangeAspect="1"/>
          </p:cNvPicPr>
          <p:nvPr/>
        </p:nvPicPr>
        <p:blipFill>
          <a:blip r:embed="rId3"/>
          <a:stretch>
            <a:fillRect/>
          </a:stretch>
        </p:blipFill>
        <p:spPr>
          <a:xfrm>
            <a:off x="6681016" y="452460"/>
            <a:ext cx="4176235" cy="2496157"/>
          </a:xfrm>
          <a:prstGeom prst="rect">
            <a:avLst/>
          </a:prstGeom>
          <a:ln w="28575">
            <a:solidFill>
              <a:schemeClr val="tx1"/>
            </a:solidFill>
          </a:ln>
        </p:spPr>
      </p:pic>
      <p:sp>
        <p:nvSpPr>
          <p:cNvPr id="11" name="TextBox 10">
            <a:extLst>
              <a:ext uri="{FF2B5EF4-FFF2-40B4-BE49-F238E27FC236}">
                <a16:creationId xmlns:a16="http://schemas.microsoft.com/office/drawing/2014/main" id="{8BE04528-FDD6-4796-994E-A2248DE18CFE}"/>
              </a:ext>
            </a:extLst>
          </p:cNvPr>
          <p:cNvSpPr txBox="1"/>
          <p:nvPr/>
        </p:nvSpPr>
        <p:spPr>
          <a:xfrm>
            <a:off x="1470450" y="3447791"/>
            <a:ext cx="4267522" cy="461665"/>
          </a:xfrm>
          <a:prstGeom prst="rect">
            <a:avLst/>
          </a:prstGeom>
          <a:noFill/>
        </p:spPr>
        <p:txBody>
          <a:bodyPr wrap="square">
            <a:spAutoFit/>
          </a:bodyPr>
          <a:lstStyle/>
          <a:p>
            <a:r>
              <a:rPr lang="en-GB" sz="2400" b="1" dirty="0">
                <a:latin typeface="Arial Narrow" panose="020B0606020202030204" pitchFamily="34" charset="0"/>
              </a:rPr>
              <a:t>https://www.lifewideeducation.uk/</a:t>
            </a:r>
          </a:p>
        </p:txBody>
      </p:sp>
      <p:pic>
        <p:nvPicPr>
          <p:cNvPr id="13" name="Picture 12">
            <a:extLst>
              <a:ext uri="{FF2B5EF4-FFF2-40B4-BE49-F238E27FC236}">
                <a16:creationId xmlns:a16="http://schemas.microsoft.com/office/drawing/2014/main" id="{870763EF-1520-4CCB-B02E-5A8076D0EC79}"/>
              </a:ext>
            </a:extLst>
          </p:cNvPr>
          <p:cNvPicPr>
            <a:picLocks noChangeAspect="1"/>
          </p:cNvPicPr>
          <p:nvPr/>
        </p:nvPicPr>
        <p:blipFill>
          <a:blip r:embed="rId4"/>
          <a:stretch>
            <a:fillRect/>
          </a:stretch>
        </p:blipFill>
        <p:spPr>
          <a:xfrm rot="1737353">
            <a:off x="8222400" y="744595"/>
            <a:ext cx="1173501" cy="1702906"/>
          </a:xfrm>
          <a:prstGeom prst="rect">
            <a:avLst/>
          </a:prstGeom>
        </p:spPr>
      </p:pic>
      <p:pic>
        <p:nvPicPr>
          <p:cNvPr id="18" name="Picture 17">
            <a:extLst>
              <a:ext uri="{FF2B5EF4-FFF2-40B4-BE49-F238E27FC236}">
                <a16:creationId xmlns:a16="http://schemas.microsoft.com/office/drawing/2014/main" id="{9F81B49E-368A-4288-87E5-A9E331E25F63}"/>
              </a:ext>
            </a:extLst>
          </p:cNvPr>
          <p:cNvPicPr>
            <a:picLocks noChangeAspect="1"/>
          </p:cNvPicPr>
          <p:nvPr/>
        </p:nvPicPr>
        <p:blipFill>
          <a:blip r:embed="rId5"/>
          <a:stretch>
            <a:fillRect/>
          </a:stretch>
        </p:blipFill>
        <p:spPr>
          <a:xfrm rot="20434515">
            <a:off x="7311138" y="993399"/>
            <a:ext cx="1144782" cy="1622619"/>
          </a:xfrm>
          <a:prstGeom prst="rect">
            <a:avLst/>
          </a:prstGeom>
        </p:spPr>
      </p:pic>
      <p:sp>
        <p:nvSpPr>
          <p:cNvPr id="2" name="TextBox 1">
            <a:extLst>
              <a:ext uri="{FF2B5EF4-FFF2-40B4-BE49-F238E27FC236}">
                <a16:creationId xmlns:a16="http://schemas.microsoft.com/office/drawing/2014/main" id="{BFF071AB-5223-4A47-BAF3-9B732F18527B}"/>
              </a:ext>
            </a:extLst>
          </p:cNvPr>
          <p:cNvSpPr txBox="1"/>
          <p:nvPr/>
        </p:nvSpPr>
        <p:spPr>
          <a:xfrm>
            <a:off x="1237894" y="2837361"/>
            <a:ext cx="4649030" cy="646331"/>
          </a:xfrm>
          <a:prstGeom prst="rect">
            <a:avLst/>
          </a:prstGeom>
          <a:noFill/>
        </p:spPr>
        <p:txBody>
          <a:bodyPr wrap="none" rtlCol="0">
            <a:spAutoFit/>
          </a:bodyPr>
          <a:lstStyle/>
          <a:p>
            <a:r>
              <a:rPr lang="en-GB" sz="3600" b="1" dirty="0">
                <a:latin typeface="Modern Love Caps" panose="04070805081001020A01" pitchFamily="82" charset="0"/>
                <a:ea typeface="MS UI Gothic" panose="020B0600070205080204" pitchFamily="34" charset="-128"/>
                <a:cs typeface="Microsoft Sans Serif" panose="020B0604020202020204" pitchFamily="34" charset="0"/>
              </a:rPr>
              <a:t>Free resources available</a:t>
            </a:r>
          </a:p>
        </p:txBody>
      </p:sp>
      <p:pic>
        <p:nvPicPr>
          <p:cNvPr id="8" name="Picture 7">
            <a:extLst>
              <a:ext uri="{FF2B5EF4-FFF2-40B4-BE49-F238E27FC236}">
                <a16:creationId xmlns:a16="http://schemas.microsoft.com/office/drawing/2014/main" id="{626C7031-7C08-4809-BE20-97CA0F7A4B61}"/>
              </a:ext>
            </a:extLst>
          </p:cNvPr>
          <p:cNvPicPr>
            <a:picLocks noChangeAspect="1"/>
          </p:cNvPicPr>
          <p:nvPr/>
        </p:nvPicPr>
        <p:blipFill>
          <a:blip r:embed="rId6"/>
          <a:stretch>
            <a:fillRect/>
          </a:stretch>
        </p:blipFill>
        <p:spPr>
          <a:xfrm>
            <a:off x="6672063" y="3189030"/>
            <a:ext cx="4176234" cy="2743351"/>
          </a:xfrm>
          <a:prstGeom prst="rect">
            <a:avLst/>
          </a:prstGeom>
          <a:ln w="25400">
            <a:solidFill>
              <a:schemeClr val="tx1"/>
            </a:solidFill>
          </a:ln>
        </p:spPr>
      </p:pic>
      <p:sp>
        <p:nvSpPr>
          <p:cNvPr id="15" name="TextBox 14">
            <a:extLst>
              <a:ext uri="{FF2B5EF4-FFF2-40B4-BE49-F238E27FC236}">
                <a16:creationId xmlns:a16="http://schemas.microsoft.com/office/drawing/2014/main" id="{3146A29C-2839-4EA8-9DA6-D65A3F361729}"/>
              </a:ext>
            </a:extLst>
          </p:cNvPr>
          <p:cNvSpPr txBox="1"/>
          <p:nvPr/>
        </p:nvSpPr>
        <p:spPr>
          <a:xfrm>
            <a:off x="1470450" y="3814548"/>
            <a:ext cx="4572000" cy="461665"/>
          </a:xfrm>
          <a:prstGeom prst="rect">
            <a:avLst/>
          </a:prstGeom>
          <a:noFill/>
        </p:spPr>
        <p:txBody>
          <a:bodyPr wrap="square">
            <a:spAutoFit/>
          </a:bodyPr>
          <a:lstStyle/>
          <a:p>
            <a:r>
              <a:rPr lang="en-GB" sz="2400" b="1" dirty="0">
                <a:latin typeface="Arial Narrow" panose="020B0606020202030204" pitchFamily="34" charset="0"/>
              </a:rPr>
              <a:t>https://www.creativeacademic.uk/</a:t>
            </a:r>
          </a:p>
        </p:txBody>
      </p:sp>
      <p:pic>
        <p:nvPicPr>
          <p:cNvPr id="16" name="Picture 15" descr="A screenshot of a cell phone&#10;&#10;Description automatically generated">
            <a:extLst>
              <a:ext uri="{FF2B5EF4-FFF2-40B4-BE49-F238E27FC236}">
                <a16:creationId xmlns:a16="http://schemas.microsoft.com/office/drawing/2014/main" id="{B7ECB16A-3595-412E-884B-1A3DBC5F3A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82185">
            <a:off x="9186516" y="1139253"/>
            <a:ext cx="1096512" cy="1596098"/>
          </a:xfrm>
          <a:prstGeom prst="rect">
            <a:avLst/>
          </a:prstGeom>
        </p:spPr>
      </p:pic>
      <p:sp>
        <p:nvSpPr>
          <p:cNvPr id="3" name="TextBox 2">
            <a:extLst>
              <a:ext uri="{FF2B5EF4-FFF2-40B4-BE49-F238E27FC236}">
                <a16:creationId xmlns:a16="http://schemas.microsoft.com/office/drawing/2014/main" id="{BDC88FAF-D715-4204-4193-1DF0DBBB3A44}"/>
              </a:ext>
            </a:extLst>
          </p:cNvPr>
          <p:cNvSpPr txBox="1"/>
          <p:nvPr/>
        </p:nvSpPr>
        <p:spPr>
          <a:xfrm>
            <a:off x="1799220" y="471408"/>
            <a:ext cx="3236784" cy="923330"/>
          </a:xfrm>
          <a:prstGeom prst="rect">
            <a:avLst/>
          </a:prstGeom>
          <a:noFill/>
        </p:spPr>
        <p:txBody>
          <a:bodyPr wrap="none" rtlCol="0">
            <a:spAutoFit/>
          </a:bodyPr>
          <a:lstStyle/>
          <a:p>
            <a:r>
              <a:rPr lang="en-GB" sz="5400" b="1" dirty="0">
                <a:latin typeface="Modern Love Caps" panose="04070805081001020A01" pitchFamily="82" charset="0"/>
              </a:rPr>
              <a:t>THANK YOU</a:t>
            </a:r>
          </a:p>
        </p:txBody>
      </p:sp>
      <p:sp>
        <p:nvSpPr>
          <p:cNvPr id="14" name="TextBox 13">
            <a:extLst>
              <a:ext uri="{FF2B5EF4-FFF2-40B4-BE49-F238E27FC236}">
                <a16:creationId xmlns:a16="http://schemas.microsoft.com/office/drawing/2014/main" id="{3ADE4223-445B-403F-3B19-64C72AA44D7E}"/>
              </a:ext>
            </a:extLst>
          </p:cNvPr>
          <p:cNvSpPr txBox="1"/>
          <p:nvPr/>
        </p:nvSpPr>
        <p:spPr>
          <a:xfrm>
            <a:off x="450460" y="1596047"/>
            <a:ext cx="5934304" cy="892552"/>
          </a:xfrm>
          <a:prstGeom prst="rect">
            <a:avLst/>
          </a:prstGeom>
          <a:noFill/>
        </p:spPr>
        <p:txBody>
          <a:bodyPr wrap="square">
            <a:spAutoFit/>
          </a:bodyPr>
          <a:lstStyle/>
          <a:p>
            <a:pPr algn="ctr"/>
            <a:r>
              <a:rPr lang="en-GB" sz="2800" b="1" dirty="0">
                <a:latin typeface="Modern Love Caps" panose="04070805081001020A01" pitchFamily="82" charset="0"/>
              </a:rPr>
              <a:t>SLIDES &amp; NARRATIVE </a:t>
            </a:r>
          </a:p>
          <a:p>
            <a:pPr algn="ctr"/>
            <a:r>
              <a:rPr lang="en-GB" sz="2400" b="1" dirty="0">
                <a:latin typeface="Arial Narrow" panose="020B0606020202030204" pitchFamily="34" charset="0"/>
              </a:rPr>
              <a:t>http://www.normanjackson.co.uk/luminate.html</a:t>
            </a:r>
          </a:p>
        </p:txBody>
      </p:sp>
      <p:sp>
        <p:nvSpPr>
          <p:cNvPr id="12" name="TextBox 11">
            <a:extLst>
              <a:ext uri="{FF2B5EF4-FFF2-40B4-BE49-F238E27FC236}">
                <a16:creationId xmlns:a16="http://schemas.microsoft.com/office/drawing/2014/main" id="{E74B2734-D881-1447-F0C3-798B0D973DDD}"/>
              </a:ext>
            </a:extLst>
          </p:cNvPr>
          <p:cNvSpPr txBox="1"/>
          <p:nvPr/>
        </p:nvSpPr>
        <p:spPr>
          <a:xfrm>
            <a:off x="1883056" y="4749691"/>
            <a:ext cx="3477234" cy="584775"/>
          </a:xfrm>
          <a:prstGeom prst="rect">
            <a:avLst/>
          </a:prstGeom>
          <a:noFill/>
        </p:spPr>
        <p:txBody>
          <a:bodyPr wrap="none" rtlCol="0">
            <a:spAutoFit/>
          </a:bodyPr>
          <a:lstStyle/>
          <a:p>
            <a:r>
              <a:rPr lang="en-GB" sz="3200" b="1" dirty="0">
                <a:latin typeface="Modern Love Caps" panose="04070805081001020A01" pitchFamily="82" charset="0"/>
                <a:ea typeface="MS UI Gothic" panose="020B0600070205080204" pitchFamily="34" charset="-128"/>
                <a:cs typeface="Microsoft Sans Serif" panose="020B0604020202020204" pitchFamily="34" charset="0"/>
              </a:rPr>
              <a:t>Vibrant communities</a:t>
            </a:r>
          </a:p>
        </p:txBody>
      </p:sp>
      <p:sp>
        <p:nvSpPr>
          <p:cNvPr id="17" name="TextBox 16">
            <a:extLst>
              <a:ext uri="{FF2B5EF4-FFF2-40B4-BE49-F238E27FC236}">
                <a16:creationId xmlns:a16="http://schemas.microsoft.com/office/drawing/2014/main" id="{85CE5314-2923-2596-0E15-337502E3757E}"/>
              </a:ext>
            </a:extLst>
          </p:cNvPr>
          <p:cNvSpPr txBox="1"/>
          <p:nvPr/>
        </p:nvSpPr>
        <p:spPr>
          <a:xfrm>
            <a:off x="767408" y="5701549"/>
            <a:ext cx="6094268" cy="461665"/>
          </a:xfrm>
          <a:prstGeom prst="rect">
            <a:avLst/>
          </a:prstGeom>
          <a:noFill/>
        </p:spPr>
        <p:txBody>
          <a:bodyPr wrap="square">
            <a:spAutoFit/>
          </a:bodyPr>
          <a:lstStyle/>
          <a:p>
            <a:r>
              <a:rPr lang="en-GB" sz="2400" b="1" dirty="0">
                <a:latin typeface="Arial Narrow" panose="020B0606020202030204" pitchFamily="34" charset="0"/>
              </a:rPr>
              <a:t>https://www.facebook.com/groups/creativeHE</a:t>
            </a:r>
          </a:p>
        </p:txBody>
      </p:sp>
      <p:sp>
        <p:nvSpPr>
          <p:cNvPr id="19" name="TextBox 18">
            <a:extLst>
              <a:ext uri="{FF2B5EF4-FFF2-40B4-BE49-F238E27FC236}">
                <a16:creationId xmlns:a16="http://schemas.microsoft.com/office/drawing/2014/main" id="{552C8ECC-DE67-F74F-88BD-014CD3141ABA}"/>
              </a:ext>
            </a:extLst>
          </p:cNvPr>
          <p:cNvSpPr txBox="1"/>
          <p:nvPr/>
        </p:nvSpPr>
        <p:spPr>
          <a:xfrm>
            <a:off x="911424" y="5257243"/>
            <a:ext cx="6094268" cy="461665"/>
          </a:xfrm>
          <a:prstGeom prst="rect">
            <a:avLst/>
          </a:prstGeom>
          <a:noFill/>
        </p:spPr>
        <p:txBody>
          <a:bodyPr wrap="square">
            <a:spAutoFit/>
          </a:bodyPr>
          <a:lstStyle/>
          <a:p>
            <a:r>
              <a:rPr lang="en-GB" sz="2400" b="1" dirty="0">
                <a:latin typeface="Arial Narrow" panose="020B0606020202030204" pitchFamily="34" charset="0"/>
              </a:rPr>
              <a:t>https://www.linkedin.com/groups/4667550/</a:t>
            </a:r>
          </a:p>
        </p:txBody>
      </p:sp>
    </p:spTree>
    <p:extLst>
      <p:ext uri="{BB962C8B-B14F-4D97-AF65-F5344CB8AC3E}">
        <p14:creationId xmlns:p14="http://schemas.microsoft.com/office/powerpoint/2010/main" val="306822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8A07C-0DE7-197F-59CD-96D140ECAEF2}"/>
              </a:ext>
            </a:extLst>
          </p:cNvPr>
          <p:cNvSpPr/>
          <p:nvPr/>
        </p:nvSpPr>
        <p:spPr>
          <a:xfrm>
            <a:off x="2495600" y="1268760"/>
            <a:ext cx="7200800" cy="4824536"/>
          </a:xfrm>
          <a:prstGeom prst="roundRect">
            <a:avLst/>
          </a:prstGeom>
          <a:gradFill>
            <a:gsLst>
              <a:gs pos="21000">
                <a:srgbClr val="FFFF00"/>
              </a:gs>
              <a:gs pos="59000">
                <a:srgbClr val="2BF55B"/>
              </a:gs>
              <a:gs pos="80000">
                <a:srgbClr val="00B0F0"/>
              </a:gs>
            </a:gsLst>
            <a:lin ang="5400000" scaled="0"/>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81958844-1E7E-4024-B065-99AF50D10A15}"/>
              </a:ext>
            </a:extLst>
          </p:cNvPr>
          <p:cNvCxnSpPr>
            <a:cxnSpLocks/>
            <a:stCxn id="2" idx="0"/>
            <a:endCxn id="2" idx="2"/>
          </p:cNvCxnSpPr>
          <p:nvPr/>
        </p:nvCxnSpPr>
        <p:spPr>
          <a:xfrm>
            <a:off x="6096000" y="1268760"/>
            <a:ext cx="0" cy="4824536"/>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768EA2C-2E2F-9D84-F5B9-F4F6990ACB8A}"/>
              </a:ext>
            </a:extLst>
          </p:cNvPr>
          <p:cNvCxnSpPr/>
          <p:nvPr/>
        </p:nvCxnSpPr>
        <p:spPr>
          <a:xfrm>
            <a:off x="2495600" y="5229200"/>
            <a:ext cx="3600400" cy="0"/>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025EC2D-F17F-6AEE-96E0-63C27F7788BB}"/>
              </a:ext>
            </a:extLst>
          </p:cNvPr>
          <p:cNvCxnSpPr/>
          <p:nvPr/>
        </p:nvCxnSpPr>
        <p:spPr>
          <a:xfrm>
            <a:off x="2495600" y="4293096"/>
            <a:ext cx="3600400" cy="0"/>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6622DC5-DF21-BD80-2FBB-B6FA7E092B76}"/>
              </a:ext>
            </a:extLst>
          </p:cNvPr>
          <p:cNvCxnSpPr/>
          <p:nvPr/>
        </p:nvCxnSpPr>
        <p:spPr>
          <a:xfrm>
            <a:off x="2495600" y="3428272"/>
            <a:ext cx="3600400" cy="0"/>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73BF81F-E092-08E6-6B21-000C0F6CD449}"/>
              </a:ext>
            </a:extLst>
          </p:cNvPr>
          <p:cNvCxnSpPr/>
          <p:nvPr/>
        </p:nvCxnSpPr>
        <p:spPr>
          <a:xfrm>
            <a:off x="2495600" y="2492896"/>
            <a:ext cx="3600400" cy="0"/>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6DBAA51-8A7D-6D4C-C1E1-30543FB4F0E5}"/>
              </a:ext>
            </a:extLst>
          </p:cNvPr>
          <p:cNvCxnSpPr/>
          <p:nvPr/>
        </p:nvCxnSpPr>
        <p:spPr>
          <a:xfrm>
            <a:off x="6096000" y="4293096"/>
            <a:ext cx="3600400" cy="0"/>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61F8D0F-8D17-0333-AB7F-C9863E6D81DE}"/>
              </a:ext>
            </a:extLst>
          </p:cNvPr>
          <p:cNvCxnSpPr/>
          <p:nvPr/>
        </p:nvCxnSpPr>
        <p:spPr>
          <a:xfrm>
            <a:off x="6096000" y="2492896"/>
            <a:ext cx="3600400" cy="0"/>
          </a:xfrm>
          <a:prstGeom prst="line">
            <a:avLst/>
          </a:prstGeom>
          <a:ln>
            <a:solidFill>
              <a:srgbClr val="040808"/>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BD99C64-6626-F4A8-68DC-910726254C4E}"/>
              </a:ext>
            </a:extLst>
          </p:cNvPr>
          <p:cNvSpPr txBox="1"/>
          <p:nvPr/>
        </p:nvSpPr>
        <p:spPr>
          <a:xfrm>
            <a:off x="6917916" y="1600126"/>
            <a:ext cx="1361270" cy="584775"/>
          </a:xfrm>
          <a:prstGeom prst="rect">
            <a:avLst/>
          </a:prstGeom>
          <a:noFill/>
        </p:spPr>
        <p:txBody>
          <a:bodyPr wrap="none" rtlCol="0">
            <a:spAutoFit/>
          </a:bodyPr>
          <a:lstStyle/>
          <a:p>
            <a:r>
              <a:rPr lang="en-GB" sz="3200" b="1" dirty="0">
                <a:latin typeface="Arial Narrow" panose="020B0606020202030204" pitchFamily="34" charset="0"/>
              </a:rPr>
              <a:t>Growth</a:t>
            </a:r>
          </a:p>
        </p:txBody>
      </p:sp>
      <p:sp>
        <p:nvSpPr>
          <p:cNvPr id="14" name="TextBox 13">
            <a:extLst>
              <a:ext uri="{FF2B5EF4-FFF2-40B4-BE49-F238E27FC236}">
                <a16:creationId xmlns:a16="http://schemas.microsoft.com/office/drawing/2014/main" id="{1D64478B-F293-F347-8E4F-A148C2F30A28}"/>
              </a:ext>
            </a:extLst>
          </p:cNvPr>
          <p:cNvSpPr txBox="1"/>
          <p:nvPr/>
        </p:nvSpPr>
        <p:spPr>
          <a:xfrm>
            <a:off x="2927647" y="1626615"/>
            <a:ext cx="2970685" cy="584775"/>
          </a:xfrm>
          <a:prstGeom prst="rect">
            <a:avLst/>
          </a:prstGeom>
          <a:noFill/>
        </p:spPr>
        <p:txBody>
          <a:bodyPr wrap="none" rtlCol="0">
            <a:spAutoFit/>
          </a:bodyPr>
          <a:lstStyle/>
          <a:p>
            <a:pPr algn="ctr"/>
            <a:r>
              <a:rPr lang="en-GB" sz="3200" b="1" dirty="0">
                <a:latin typeface="Arial Narrow" panose="020B0606020202030204" pitchFamily="34" charset="0"/>
              </a:rPr>
              <a:t>Self-actualisation</a:t>
            </a:r>
          </a:p>
        </p:txBody>
      </p:sp>
      <p:sp>
        <p:nvSpPr>
          <p:cNvPr id="15" name="TextBox 14">
            <a:extLst>
              <a:ext uri="{FF2B5EF4-FFF2-40B4-BE49-F238E27FC236}">
                <a16:creationId xmlns:a16="http://schemas.microsoft.com/office/drawing/2014/main" id="{311C0D15-139D-7CB7-8660-0AA356BFA85B}"/>
              </a:ext>
            </a:extLst>
          </p:cNvPr>
          <p:cNvSpPr txBox="1"/>
          <p:nvPr/>
        </p:nvSpPr>
        <p:spPr>
          <a:xfrm>
            <a:off x="3283561" y="2703473"/>
            <a:ext cx="2076209" cy="584775"/>
          </a:xfrm>
          <a:prstGeom prst="rect">
            <a:avLst/>
          </a:prstGeom>
          <a:noFill/>
        </p:spPr>
        <p:txBody>
          <a:bodyPr wrap="none" rtlCol="0">
            <a:spAutoFit/>
          </a:bodyPr>
          <a:lstStyle/>
          <a:p>
            <a:r>
              <a:rPr lang="en-GB" sz="3200" b="1" dirty="0">
                <a:latin typeface="Arial Narrow" panose="020B0606020202030204" pitchFamily="34" charset="0"/>
              </a:rPr>
              <a:t>Self-esteem</a:t>
            </a:r>
          </a:p>
        </p:txBody>
      </p:sp>
      <p:sp>
        <p:nvSpPr>
          <p:cNvPr id="16" name="TextBox 15">
            <a:extLst>
              <a:ext uri="{FF2B5EF4-FFF2-40B4-BE49-F238E27FC236}">
                <a16:creationId xmlns:a16="http://schemas.microsoft.com/office/drawing/2014/main" id="{030839D1-3066-9B1A-0F66-EFFEA2177F09}"/>
              </a:ext>
            </a:extLst>
          </p:cNvPr>
          <p:cNvSpPr txBox="1"/>
          <p:nvPr/>
        </p:nvSpPr>
        <p:spPr>
          <a:xfrm>
            <a:off x="3115199" y="3532657"/>
            <a:ext cx="2595582" cy="584775"/>
          </a:xfrm>
          <a:prstGeom prst="rect">
            <a:avLst/>
          </a:prstGeom>
          <a:noFill/>
        </p:spPr>
        <p:txBody>
          <a:bodyPr wrap="none" rtlCol="0">
            <a:spAutoFit/>
          </a:bodyPr>
          <a:lstStyle/>
          <a:p>
            <a:r>
              <a:rPr lang="en-GB" sz="3200" b="1" dirty="0">
                <a:latin typeface="Arial Narrow" panose="020B0606020202030204" pitchFamily="34" charset="0"/>
              </a:rPr>
              <a:t>Belongingness</a:t>
            </a:r>
          </a:p>
        </p:txBody>
      </p:sp>
      <p:sp>
        <p:nvSpPr>
          <p:cNvPr id="17" name="TextBox 16">
            <a:extLst>
              <a:ext uri="{FF2B5EF4-FFF2-40B4-BE49-F238E27FC236}">
                <a16:creationId xmlns:a16="http://schemas.microsoft.com/office/drawing/2014/main" id="{167B1643-0063-7423-5DA8-1A4464112002}"/>
              </a:ext>
            </a:extLst>
          </p:cNvPr>
          <p:cNvSpPr txBox="1"/>
          <p:nvPr/>
        </p:nvSpPr>
        <p:spPr>
          <a:xfrm>
            <a:off x="3723584" y="4468760"/>
            <a:ext cx="1196161" cy="584775"/>
          </a:xfrm>
          <a:prstGeom prst="rect">
            <a:avLst/>
          </a:prstGeom>
          <a:noFill/>
        </p:spPr>
        <p:txBody>
          <a:bodyPr wrap="none" rtlCol="0">
            <a:spAutoFit/>
          </a:bodyPr>
          <a:lstStyle/>
          <a:p>
            <a:r>
              <a:rPr lang="en-GB" sz="3200" b="1" dirty="0">
                <a:latin typeface="Arial Narrow" panose="020B0606020202030204" pitchFamily="34" charset="0"/>
              </a:rPr>
              <a:t>Safety</a:t>
            </a:r>
          </a:p>
        </p:txBody>
      </p:sp>
      <p:sp>
        <p:nvSpPr>
          <p:cNvPr id="18" name="TextBox 17">
            <a:extLst>
              <a:ext uri="{FF2B5EF4-FFF2-40B4-BE49-F238E27FC236}">
                <a16:creationId xmlns:a16="http://schemas.microsoft.com/office/drawing/2014/main" id="{12968F4C-3F6C-7DA5-0459-7CCC8F8ACF7E}"/>
              </a:ext>
            </a:extLst>
          </p:cNvPr>
          <p:cNvSpPr txBox="1"/>
          <p:nvPr/>
        </p:nvSpPr>
        <p:spPr>
          <a:xfrm>
            <a:off x="3237027" y="5268326"/>
            <a:ext cx="2351926" cy="584775"/>
          </a:xfrm>
          <a:prstGeom prst="rect">
            <a:avLst/>
          </a:prstGeom>
          <a:noFill/>
        </p:spPr>
        <p:txBody>
          <a:bodyPr wrap="none" rtlCol="0">
            <a:spAutoFit/>
          </a:bodyPr>
          <a:lstStyle/>
          <a:p>
            <a:r>
              <a:rPr lang="en-GB" sz="3200" b="1" dirty="0">
                <a:latin typeface="Arial Narrow" panose="020B0606020202030204" pitchFamily="34" charset="0"/>
              </a:rPr>
              <a:t>Physiological</a:t>
            </a:r>
          </a:p>
        </p:txBody>
      </p:sp>
      <p:sp>
        <p:nvSpPr>
          <p:cNvPr id="19" name="TextBox 18">
            <a:extLst>
              <a:ext uri="{FF2B5EF4-FFF2-40B4-BE49-F238E27FC236}">
                <a16:creationId xmlns:a16="http://schemas.microsoft.com/office/drawing/2014/main" id="{A7539E71-9665-3E24-3D78-40F7BCF3CB7A}"/>
              </a:ext>
            </a:extLst>
          </p:cNvPr>
          <p:cNvSpPr txBox="1"/>
          <p:nvPr/>
        </p:nvSpPr>
        <p:spPr>
          <a:xfrm>
            <a:off x="6667701" y="3100609"/>
            <a:ext cx="2169184" cy="584775"/>
          </a:xfrm>
          <a:prstGeom prst="rect">
            <a:avLst/>
          </a:prstGeom>
          <a:noFill/>
        </p:spPr>
        <p:txBody>
          <a:bodyPr wrap="none" rtlCol="0">
            <a:spAutoFit/>
          </a:bodyPr>
          <a:lstStyle/>
          <a:p>
            <a:r>
              <a:rPr lang="en-GB" sz="3200" b="1" dirty="0">
                <a:latin typeface="Arial Narrow" panose="020B0606020202030204" pitchFamily="34" charset="0"/>
              </a:rPr>
              <a:t>Relatedness</a:t>
            </a:r>
          </a:p>
        </p:txBody>
      </p:sp>
      <p:sp>
        <p:nvSpPr>
          <p:cNvPr id="20" name="TextBox 19">
            <a:extLst>
              <a:ext uri="{FF2B5EF4-FFF2-40B4-BE49-F238E27FC236}">
                <a16:creationId xmlns:a16="http://schemas.microsoft.com/office/drawing/2014/main" id="{68D5F476-BF3C-841F-89F5-AF4E72648853}"/>
              </a:ext>
            </a:extLst>
          </p:cNvPr>
          <p:cNvSpPr txBox="1"/>
          <p:nvPr/>
        </p:nvSpPr>
        <p:spPr>
          <a:xfrm>
            <a:off x="6937707" y="4852570"/>
            <a:ext cx="1757212" cy="584775"/>
          </a:xfrm>
          <a:prstGeom prst="rect">
            <a:avLst/>
          </a:prstGeom>
          <a:noFill/>
        </p:spPr>
        <p:txBody>
          <a:bodyPr wrap="none" rtlCol="0">
            <a:spAutoFit/>
          </a:bodyPr>
          <a:lstStyle/>
          <a:p>
            <a:r>
              <a:rPr lang="en-GB" sz="3200" b="1" dirty="0">
                <a:latin typeface="Arial Narrow" panose="020B0606020202030204" pitchFamily="34" charset="0"/>
              </a:rPr>
              <a:t>Existence</a:t>
            </a:r>
          </a:p>
        </p:txBody>
      </p:sp>
      <p:sp>
        <p:nvSpPr>
          <p:cNvPr id="21" name="TextBox 20">
            <a:extLst>
              <a:ext uri="{FF2B5EF4-FFF2-40B4-BE49-F238E27FC236}">
                <a16:creationId xmlns:a16="http://schemas.microsoft.com/office/drawing/2014/main" id="{65A55FCD-541E-D0D6-07A7-E47D9C8D1048}"/>
              </a:ext>
            </a:extLst>
          </p:cNvPr>
          <p:cNvSpPr txBox="1"/>
          <p:nvPr/>
        </p:nvSpPr>
        <p:spPr>
          <a:xfrm>
            <a:off x="2311951" y="241484"/>
            <a:ext cx="7568097" cy="954107"/>
          </a:xfrm>
          <a:prstGeom prst="rect">
            <a:avLst/>
          </a:prstGeom>
          <a:noFill/>
        </p:spPr>
        <p:txBody>
          <a:bodyPr wrap="none" rtlCol="0">
            <a:spAutoFit/>
          </a:bodyPr>
          <a:lstStyle/>
          <a:p>
            <a:pPr algn="ctr"/>
            <a:r>
              <a:rPr lang="en-GB" sz="2800" dirty="0">
                <a:latin typeface="Modern Love Caps" panose="04070805081001020A01" pitchFamily="82" charset="0"/>
              </a:rPr>
              <a:t>NEEDS THAT HAVE TO BE SATISFIED &amp; MOTIVATIONAL </a:t>
            </a:r>
          </a:p>
          <a:p>
            <a:pPr algn="ctr"/>
            <a:r>
              <a:rPr lang="en-GB" sz="2800" dirty="0">
                <a:latin typeface="Modern Love Caps" panose="04070805081001020A01" pitchFamily="82" charset="0"/>
              </a:rPr>
              <a:t>FORCES THAT DRIVE LIFEWIDE PARTICIPATION</a:t>
            </a:r>
          </a:p>
        </p:txBody>
      </p:sp>
      <p:sp>
        <p:nvSpPr>
          <p:cNvPr id="22" name="TextBox 21">
            <a:extLst>
              <a:ext uri="{FF2B5EF4-FFF2-40B4-BE49-F238E27FC236}">
                <a16:creationId xmlns:a16="http://schemas.microsoft.com/office/drawing/2014/main" id="{C9BB0EFC-DC86-2B2F-CBC6-6C0AAC6276B1}"/>
              </a:ext>
            </a:extLst>
          </p:cNvPr>
          <p:cNvSpPr txBox="1"/>
          <p:nvPr/>
        </p:nvSpPr>
        <p:spPr>
          <a:xfrm>
            <a:off x="2764862" y="6093296"/>
            <a:ext cx="6662273" cy="523220"/>
          </a:xfrm>
          <a:prstGeom prst="rect">
            <a:avLst/>
          </a:prstGeom>
          <a:noFill/>
        </p:spPr>
        <p:txBody>
          <a:bodyPr wrap="none" rtlCol="0">
            <a:spAutoFit/>
          </a:bodyPr>
          <a:lstStyle/>
          <a:p>
            <a:r>
              <a:rPr lang="en-GB" sz="2800" dirty="0">
                <a:latin typeface="Arial Narrow" panose="020B0606020202030204" pitchFamily="34" charset="0"/>
              </a:rPr>
              <a:t>Abraham Maslow (1943)   Clayton Alderfer (1969)</a:t>
            </a:r>
          </a:p>
        </p:txBody>
      </p:sp>
      <p:sp>
        <p:nvSpPr>
          <p:cNvPr id="24" name="TextBox 23">
            <a:extLst>
              <a:ext uri="{FF2B5EF4-FFF2-40B4-BE49-F238E27FC236}">
                <a16:creationId xmlns:a16="http://schemas.microsoft.com/office/drawing/2014/main" id="{0C94748B-D4A9-1004-9BAE-E350A0E44578}"/>
              </a:ext>
            </a:extLst>
          </p:cNvPr>
          <p:cNvSpPr txBox="1"/>
          <p:nvPr/>
        </p:nvSpPr>
        <p:spPr>
          <a:xfrm rot="16200000">
            <a:off x="-714980" y="3181494"/>
            <a:ext cx="4706738" cy="707886"/>
          </a:xfrm>
          <a:prstGeom prst="rect">
            <a:avLst/>
          </a:prstGeom>
          <a:noFill/>
        </p:spPr>
        <p:txBody>
          <a:bodyPr wrap="none" rtlCol="0">
            <a:spAutoFit/>
          </a:bodyPr>
          <a:lstStyle/>
          <a:p>
            <a:r>
              <a:rPr lang="en-GB" sz="4000" dirty="0">
                <a:latin typeface="Modern Love Caps" panose="04070805081001020A01" pitchFamily="82" charset="0"/>
              </a:rPr>
              <a:t>What is our potential?</a:t>
            </a:r>
          </a:p>
        </p:txBody>
      </p:sp>
    </p:spTree>
    <p:extLst>
      <p:ext uri="{BB962C8B-B14F-4D97-AF65-F5344CB8AC3E}">
        <p14:creationId xmlns:p14="http://schemas.microsoft.com/office/powerpoint/2010/main" val="2283189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25000"/>
          </a:schemeClr>
        </a:solidFill>
        <a:effectLst/>
      </p:bgPr>
    </p:bg>
    <p:spTree>
      <p:nvGrpSpPr>
        <p:cNvPr id="1" name=""/>
        <p:cNvGrpSpPr/>
        <p:nvPr/>
      </p:nvGrpSpPr>
      <p:grpSpPr>
        <a:xfrm>
          <a:off x="0" y="0"/>
          <a:ext cx="0" cy="0"/>
          <a:chOff x="0" y="0"/>
          <a:chExt cx="0" cy="0"/>
        </a:xfrm>
      </p:grpSpPr>
      <p:sp>
        <p:nvSpPr>
          <p:cNvPr id="24" name="Left-Right Arrow 23">
            <a:extLst>
              <a:ext uri="{FF2B5EF4-FFF2-40B4-BE49-F238E27FC236}">
                <a16:creationId xmlns:a16="http://schemas.microsoft.com/office/drawing/2014/main" id="{5CB02B01-8FA6-4394-831C-72E29B561F9E}"/>
              </a:ext>
            </a:extLst>
          </p:cNvPr>
          <p:cNvSpPr/>
          <p:nvPr/>
        </p:nvSpPr>
        <p:spPr>
          <a:xfrm>
            <a:off x="2283840" y="3185042"/>
            <a:ext cx="8353115" cy="487915"/>
          </a:xfrm>
          <a:prstGeom prst="leftRightArrow">
            <a:avLst>
              <a:gd name="adj1" fmla="val 0"/>
              <a:gd name="adj2" fmla="val 50000"/>
            </a:avLst>
          </a:prstGeom>
          <a:gradFill>
            <a:gsLst>
              <a:gs pos="0">
                <a:srgbClr val="00B0F0"/>
              </a:gs>
              <a:gs pos="100000">
                <a:schemeClr val="bg1"/>
              </a:gs>
            </a:gsLst>
            <a:lin ang="5400000" scaled="1"/>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solidFill>
                <a:prstClr val="white"/>
              </a:solidFill>
            </a:endParaRPr>
          </a:p>
        </p:txBody>
      </p:sp>
      <p:sp>
        <p:nvSpPr>
          <p:cNvPr id="63500" name="TextBox 18">
            <a:extLst>
              <a:ext uri="{FF2B5EF4-FFF2-40B4-BE49-F238E27FC236}">
                <a16:creationId xmlns:a16="http://schemas.microsoft.com/office/drawing/2014/main" id="{F389F2AA-76E0-48D5-851C-B8501EE3593C}"/>
              </a:ext>
            </a:extLst>
          </p:cNvPr>
          <p:cNvSpPr txBox="1">
            <a:spLocks noChangeArrowheads="1"/>
          </p:cNvSpPr>
          <p:nvPr/>
        </p:nvSpPr>
        <p:spPr bwMode="auto">
          <a:xfrm>
            <a:off x="2662675" y="3228944"/>
            <a:ext cx="7610731" cy="400110"/>
          </a:xfrm>
          <a:prstGeom prst="rect">
            <a:avLst/>
          </a:prstGeom>
          <a:noFill/>
          <a:ln w="9525">
            <a:noFill/>
            <a:miter lim="800000"/>
            <a:headEnd/>
            <a:tailEnd/>
          </a:ln>
        </p:spPr>
        <p:txBody>
          <a:bodyPr wrap="square">
            <a:spAutoFit/>
          </a:bodyPr>
          <a:lstStyle/>
          <a:p>
            <a:pPr>
              <a:defRPr/>
            </a:pPr>
            <a:r>
              <a:rPr lang="en-GB" sz="2000" b="1" dirty="0">
                <a:solidFill>
                  <a:prstClr val="black"/>
                </a:solidFill>
                <a:latin typeface="Arial Narrow" panose="020B0606020202030204" pitchFamily="34" charset="0"/>
              </a:rPr>
              <a:t>LEARNING &amp; DEVELOPING FOR PRESENT &amp; FOUNDATION FOR FUTURE</a:t>
            </a:r>
          </a:p>
        </p:txBody>
      </p:sp>
      <p:sp>
        <p:nvSpPr>
          <p:cNvPr id="63512" name="Text Box 3">
            <a:extLst>
              <a:ext uri="{FF2B5EF4-FFF2-40B4-BE49-F238E27FC236}">
                <a16:creationId xmlns:a16="http://schemas.microsoft.com/office/drawing/2014/main" id="{3A17D239-60B0-41BE-9FA5-90B5F0560CF5}"/>
              </a:ext>
            </a:extLst>
          </p:cNvPr>
          <p:cNvSpPr txBox="1">
            <a:spLocks noChangeArrowheads="1"/>
          </p:cNvSpPr>
          <p:nvPr/>
        </p:nvSpPr>
        <p:spPr bwMode="auto">
          <a:xfrm>
            <a:off x="8723081" y="3741402"/>
            <a:ext cx="2520950" cy="3170099"/>
          </a:xfrm>
          <a:prstGeom prst="rect">
            <a:avLst/>
          </a:prstGeom>
          <a:noFill/>
          <a:ln w="9525">
            <a:noFill/>
            <a:miter lim="800000"/>
            <a:headEnd/>
            <a:tailEnd/>
          </a:ln>
        </p:spPr>
        <p:txBody>
          <a:bodyPr>
            <a:spAutoFit/>
          </a:bodyPr>
          <a:lstStyle/>
          <a:p>
            <a:pPr>
              <a:defRPr/>
            </a:pPr>
            <a:r>
              <a:rPr lang="en-GB" sz="2000" b="1" dirty="0">
                <a:solidFill>
                  <a:prstClr val="black"/>
                </a:solidFill>
                <a:latin typeface="Arial Narrow" pitchFamily="34" charset="0"/>
              </a:rPr>
              <a:t>Informal</a:t>
            </a:r>
          </a:p>
          <a:p>
            <a:pPr>
              <a:defRPr/>
            </a:pPr>
            <a:r>
              <a:rPr lang="en-GB" sz="2000" b="1" dirty="0">
                <a:solidFill>
                  <a:prstClr val="black"/>
                </a:solidFill>
                <a:latin typeface="Arial Narrow" pitchFamily="34" charset="0"/>
              </a:rPr>
              <a:t>Social</a:t>
            </a:r>
          </a:p>
          <a:p>
            <a:pPr>
              <a:defRPr/>
            </a:pPr>
            <a:r>
              <a:rPr lang="en-GB" sz="2000" b="1" dirty="0">
                <a:solidFill>
                  <a:prstClr val="black"/>
                </a:solidFill>
                <a:latin typeface="Arial Narrow" pitchFamily="34" charset="0"/>
              </a:rPr>
              <a:t>Unanticipated</a:t>
            </a:r>
          </a:p>
          <a:p>
            <a:pPr>
              <a:defRPr/>
            </a:pPr>
            <a:r>
              <a:rPr lang="en-GB" sz="2000" b="1" dirty="0">
                <a:solidFill>
                  <a:prstClr val="black"/>
                </a:solidFill>
                <a:latin typeface="Arial Narrow" pitchFamily="34" charset="0"/>
              </a:rPr>
              <a:t>Incidental</a:t>
            </a:r>
          </a:p>
          <a:p>
            <a:pPr>
              <a:defRPr/>
            </a:pPr>
            <a:r>
              <a:rPr lang="en-GB" sz="2000" b="1" dirty="0">
                <a:solidFill>
                  <a:prstClr val="black"/>
                </a:solidFill>
                <a:latin typeface="Arial Narrow" pitchFamily="34" charset="0"/>
              </a:rPr>
              <a:t>Interest</a:t>
            </a:r>
          </a:p>
          <a:p>
            <a:pPr>
              <a:defRPr/>
            </a:pPr>
            <a:r>
              <a:rPr lang="en-GB" sz="2000" b="1" dirty="0">
                <a:solidFill>
                  <a:prstClr val="black"/>
                </a:solidFill>
                <a:latin typeface="Arial Narrow" pitchFamily="34" charset="0"/>
              </a:rPr>
              <a:t>Self-directed</a:t>
            </a:r>
          </a:p>
          <a:p>
            <a:pPr>
              <a:defRPr/>
            </a:pPr>
            <a:r>
              <a:rPr lang="en-GB" sz="2000" b="1" dirty="0">
                <a:solidFill>
                  <a:prstClr val="black"/>
                </a:solidFill>
                <a:latin typeface="Arial Narrow" pitchFamily="34" charset="0"/>
              </a:rPr>
              <a:t>Emergent</a:t>
            </a:r>
          </a:p>
          <a:p>
            <a:pPr>
              <a:defRPr/>
            </a:pPr>
            <a:r>
              <a:rPr lang="en-GB" sz="2000" b="1" dirty="0">
                <a:solidFill>
                  <a:prstClr val="black"/>
                </a:solidFill>
                <a:latin typeface="Arial Narrow" pitchFamily="34" charset="0"/>
              </a:rPr>
              <a:t>Intrinsic motivation</a:t>
            </a:r>
          </a:p>
          <a:p>
            <a:pPr>
              <a:defRPr/>
            </a:pPr>
            <a:r>
              <a:rPr lang="en-GB" sz="2000" b="1" dirty="0">
                <a:solidFill>
                  <a:prstClr val="black"/>
                </a:solidFill>
                <a:latin typeface="Arial Narrow" pitchFamily="34" charset="0"/>
              </a:rPr>
              <a:t>Emotional</a:t>
            </a:r>
          </a:p>
          <a:p>
            <a:pPr>
              <a:defRPr/>
            </a:pPr>
            <a:endParaRPr lang="en-GB" sz="2000" b="1" dirty="0">
              <a:solidFill>
                <a:prstClr val="black"/>
              </a:solidFill>
              <a:latin typeface="Arial Narrow" pitchFamily="34" charset="0"/>
            </a:endParaRPr>
          </a:p>
        </p:txBody>
      </p:sp>
      <p:sp>
        <p:nvSpPr>
          <p:cNvPr id="63513" name="Text Box 3">
            <a:extLst>
              <a:ext uri="{FF2B5EF4-FFF2-40B4-BE49-F238E27FC236}">
                <a16:creationId xmlns:a16="http://schemas.microsoft.com/office/drawing/2014/main" id="{BD2EB343-33FE-429D-802D-8809A95094F7}"/>
              </a:ext>
            </a:extLst>
          </p:cNvPr>
          <p:cNvSpPr txBox="1">
            <a:spLocks noChangeArrowheads="1"/>
          </p:cNvSpPr>
          <p:nvPr/>
        </p:nvSpPr>
        <p:spPr bwMode="auto">
          <a:xfrm>
            <a:off x="2491586" y="3788883"/>
            <a:ext cx="3673475" cy="3231654"/>
          </a:xfrm>
          <a:prstGeom prst="rect">
            <a:avLst/>
          </a:prstGeom>
          <a:noFill/>
          <a:ln w="9525">
            <a:noFill/>
            <a:miter lim="800000"/>
            <a:headEnd/>
            <a:tailEnd/>
          </a:ln>
        </p:spPr>
        <p:txBody>
          <a:bodyPr>
            <a:spAutoFit/>
          </a:bodyPr>
          <a:lstStyle/>
          <a:p>
            <a:pPr>
              <a:defRPr/>
            </a:pPr>
            <a:r>
              <a:rPr lang="en-GB" sz="2000" b="1" dirty="0">
                <a:solidFill>
                  <a:prstClr val="black"/>
                </a:solidFill>
                <a:latin typeface="Arial Narrow" pitchFamily="34" charset="0"/>
              </a:rPr>
              <a:t>Formal  / non-formal</a:t>
            </a:r>
          </a:p>
          <a:p>
            <a:pPr>
              <a:defRPr/>
            </a:pPr>
            <a:r>
              <a:rPr lang="en-GB" sz="2000" b="1" dirty="0">
                <a:solidFill>
                  <a:prstClr val="black"/>
                </a:solidFill>
                <a:latin typeface="Arial Narrow" pitchFamily="34" charset="0"/>
              </a:rPr>
              <a:t>Individual</a:t>
            </a:r>
          </a:p>
          <a:p>
            <a:pPr>
              <a:defRPr/>
            </a:pPr>
            <a:r>
              <a:rPr lang="en-GB" sz="2000" b="1" dirty="0">
                <a:solidFill>
                  <a:prstClr val="black"/>
                </a:solidFill>
                <a:latin typeface="Arial Narrow" pitchFamily="34" charset="0"/>
              </a:rPr>
              <a:t>Intended</a:t>
            </a:r>
          </a:p>
          <a:p>
            <a:pPr>
              <a:defRPr/>
            </a:pPr>
            <a:r>
              <a:rPr lang="en-GB" sz="2000" b="1" dirty="0">
                <a:solidFill>
                  <a:prstClr val="black"/>
                </a:solidFill>
                <a:latin typeface="Arial Narrow" pitchFamily="34" charset="0"/>
              </a:rPr>
              <a:t>Task-focused</a:t>
            </a:r>
          </a:p>
          <a:p>
            <a:pPr>
              <a:defRPr/>
            </a:pPr>
            <a:r>
              <a:rPr lang="en-GB" sz="2000" b="1" dirty="0">
                <a:solidFill>
                  <a:prstClr val="black"/>
                </a:solidFill>
                <a:latin typeface="Arial Narrow" pitchFamily="34" charset="0"/>
              </a:rPr>
              <a:t>Need</a:t>
            </a:r>
          </a:p>
          <a:p>
            <a:pPr>
              <a:defRPr/>
            </a:pPr>
            <a:r>
              <a:rPr lang="en-GB" sz="2000" b="1" dirty="0">
                <a:solidFill>
                  <a:prstClr val="black"/>
                </a:solidFill>
                <a:latin typeface="Arial Narrow" pitchFamily="34" charset="0"/>
              </a:rPr>
              <a:t>Directed</a:t>
            </a:r>
          </a:p>
          <a:p>
            <a:pPr>
              <a:defRPr/>
            </a:pPr>
            <a:r>
              <a:rPr lang="en-GB" sz="2000" b="1" dirty="0">
                <a:solidFill>
                  <a:prstClr val="black"/>
                </a:solidFill>
                <a:latin typeface="Arial Narrow" pitchFamily="34" charset="0"/>
              </a:rPr>
              <a:t>Planned</a:t>
            </a:r>
          </a:p>
          <a:p>
            <a:pPr>
              <a:defRPr/>
            </a:pPr>
            <a:r>
              <a:rPr lang="en-GB" sz="2000" b="1" dirty="0">
                <a:solidFill>
                  <a:prstClr val="black"/>
                </a:solidFill>
                <a:latin typeface="Arial Narrow" pitchFamily="34" charset="0"/>
              </a:rPr>
              <a:t>Extrinsic motivation</a:t>
            </a:r>
          </a:p>
          <a:p>
            <a:pPr>
              <a:defRPr/>
            </a:pPr>
            <a:r>
              <a:rPr lang="en-GB" sz="2000" b="1" dirty="0">
                <a:solidFill>
                  <a:prstClr val="black"/>
                </a:solidFill>
                <a:latin typeface="Arial Narrow" pitchFamily="34" charset="0"/>
              </a:rPr>
              <a:t>Cognitive</a:t>
            </a:r>
          </a:p>
          <a:p>
            <a:pPr>
              <a:defRPr/>
            </a:pPr>
            <a:endParaRPr lang="en-GB" sz="2400" b="1" dirty="0">
              <a:solidFill>
                <a:prstClr val="black"/>
              </a:solidFill>
              <a:latin typeface="Arial Narrow" pitchFamily="34" charset="0"/>
            </a:endParaRPr>
          </a:p>
        </p:txBody>
      </p:sp>
      <p:sp>
        <p:nvSpPr>
          <p:cNvPr id="47" name="Down Arrow 22">
            <a:extLst>
              <a:ext uri="{FF2B5EF4-FFF2-40B4-BE49-F238E27FC236}">
                <a16:creationId xmlns:a16="http://schemas.microsoft.com/office/drawing/2014/main" id="{8DDC128C-BD1E-4299-B8DA-96BB30600122}"/>
              </a:ext>
            </a:extLst>
          </p:cNvPr>
          <p:cNvSpPr/>
          <p:nvPr/>
        </p:nvSpPr>
        <p:spPr>
          <a:xfrm flipV="1">
            <a:off x="1376525" y="1285108"/>
            <a:ext cx="896806" cy="5256584"/>
          </a:xfrm>
          <a:prstGeom prst="downArrow">
            <a:avLst/>
          </a:prstGeom>
          <a:solidFill>
            <a:srgbClr val="09E79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37" name="Rectangle 36">
            <a:extLst>
              <a:ext uri="{FF2B5EF4-FFF2-40B4-BE49-F238E27FC236}">
                <a16:creationId xmlns:a16="http://schemas.microsoft.com/office/drawing/2014/main" id="{C9662B4F-1C36-40C1-B99E-072103FCEE91}"/>
              </a:ext>
            </a:extLst>
          </p:cNvPr>
          <p:cNvSpPr/>
          <p:nvPr/>
        </p:nvSpPr>
        <p:spPr>
          <a:xfrm rot="16200000">
            <a:off x="-1152672" y="3256446"/>
            <a:ext cx="5951451" cy="400110"/>
          </a:xfrm>
          <a:prstGeom prst="rect">
            <a:avLst/>
          </a:prstGeom>
        </p:spPr>
        <p:txBody>
          <a:bodyPr wrap="square">
            <a:spAutoFit/>
          </a:bodyPr>
          <a:lstStyle/>
          <a:p>
            <a:pPr>
              <a:spcBef>
                <a:spcPct val="0"/>
              </a:spcBef>
              <a:buFontTx/>
              <a:buNone/>
            </a:pPr>
            <a:r>
              <a:rPr lang="en-GB" altLang="en-US" sz="2000" b="1" dirty="0">
                <a:latin typeface="Arial Narrow" panose="020B0606020202030204" pitchFamily="34" charset="0"/>
              </a:rPr>
              <a:t>LIFELONG LEARNING</a:t>
            </a:r>
            <a:r>
              <a:rPr lang="en-GB" altLang="en-US" sz="2000" dirty="0">
                <a:latin typeface="Arial Narrow" panose="020B0606020202030204" pitchFamily="34" charset="0"/>
              </a:rPr>
              <a:t>     </a:t>
            </a:r>
            <a:r>
              <a:rPr lang="en-GB" altLang="en-US" sz="2000" b="1" dirty="0">
                <a:latin typeface="Arial Narrow" panose="020B0606020202030204" pitchFamily="34" charset="0"/>
              </a:rPr>
              <a:t>Our Ontological Journey </a:t>
            </a:r>
            <a:endParaRPr lang="en-US" sz="2000" b="1" dirty="0"/>
          </a:p>
        </p:txBody>
      </p:sp>
      <p:pic>
        <p:nvPicPr>
          <p:cNvPr id="5" name="Picture 4">
            <a:extLst>
              <a:ext uri="{FF2B5EF4-FFF2-40B4-BE49-F238E27FC236}">
                <a16:creationId xmlns:a16="http://schemas.microsoft.com/office/drawing/2014/main" id="{DE093D54-0EEB-4919-B35F-F22297DF4353}"/>
              </a:ext>
            </a:extLst>
          </p:cNvPr>
          <p:cNvPicPr>
            <a:picLocks noChangeAspect="1"/>
          </p:cNvPicPr>
          <p:nvPr/>
        </p:nvPicPr>
        <p:blipFill>
          <a:blip r:embed="rId3"/>
          <a:stretch>
            <a:fillRect/>
          </a:stretch>
        </p:blipFill>
        <p:spPr>
          <a:xfrm>
            <a:off x="2346989" y="1285108"/>
            <a:ext cx="8468486" cy="1856032"/>
          </a:xfrm>
          <a:prstGeom prst="rect">
            <a:avLst/>
          </a:prstGeom>
        </p:spPr>
      </p:pic>
      <p:sp>
        <p:nvSpPr>
          <p:cNvPr id="25" name="Isosceles Triangle 24">
            <a:extLst>
              <a:ext uri="{FF2B5EF4-FFF2-40B4-BE49-F238E27FC236}">
                <a16:creationId xmlns:a16="http://schemas.microsoft.com/office/drawing/2014/main" id="{DF4FD45C-3898-4F0E-B38D-C132CE8B5175}"/>
              </a:ext>
            </a:extLst>
          </p:cNvPr>
          <p:cNvSpPr/>
          <p:nvPr/>
        </p:nvSpPr>
        <p:spPr>
          <a:xfrm rot="16200000">
            <a:off x="1856428" y="2044586"/>
            <a:ext cx="719371" cy="372742"/>
          </a:xfrm>
          <a:prstGeom prst="triangle">
            <a:avLst>
              <a:gd name="adj" fmla="val 5000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395360-D3F3-5FA0-66C9-D2F3C5CCBCB4}"/>
              </a:ext>
            </a:extLst>
          </p:cNvPr>
          <p:cNvSpPr txBox="1"/>
          <p:nvPr/>
        </p:nvSpPr>
        <p:spPr>
          <a:xfrm>
            <a:off x="5307201" y="2408321"/>
            <a:ext cx="1604670" cy="400110"/>
          </a:xfrm>
          <a:prstGeom prst="rect">
            <a:avLst/>
          </a:prstGeom>
          <a:noFill/>
        </p:spPr>
        <p:txBody>
          <a:bodyPr wrap="none" rtlCol="0">
            <a:spAutoFit/>
          </a:bodyPr>
          <a:lstStyle/>
          <a:p>
            <a:r>
              <a:rPr lang="en-GB" sz="2000" b="1" dirty="0"/>
              <a:t>COMMUNITY</a:t>
            </a:r>
          </a:p>
        </p:txBody>
      </p:sp>
      <p:sp>
        <p:nvSpPr>
          <p:cNvPr id="23" name="TextBox 22">
            <a:extLst>
              <a:ext uri="{FF2B5EF4-FFF2-40B4-BE49-F238E27FC236}">
                <a16:creationId xmlns:a16="http://schemas.microsoft.com/office/drawing/2014/main" id="{74A9F75F-C53E-5FC5-EDFD-E1A6AF798EDD}"/>
              </a:ext>
            </a:extLst>
          </p:cNvPr>
          <p:cNvSpPr txBox="1"/>
          <p:nvPr/>
        </p:nvSpPr>
        <p:spPr>
          <a:xfrm>
            <a:off x="983432" y="462717"/>
            <a:ext cx="10487155" cy="707886"/>
          </a:xfrm>
          <a:prstGeom prst="rect">
            <a:avLst/>
          </a:prstGeom>
          <a:noFill/>
        </p:spPr>
        <p:txBody>
          <a:bodyPr wrap="square" rtlCol="0">
            <a:spAutoFit/>
          </a:bodyPr>
          <a:lstStyle/>
          <a:p>
            <a:r>
              <a:rPr lang="en-GB" sz="4000" dirty="0">
                <a:latin typeface="Modern Love Caps" panose="04070805081001020A01" pitchFamily="82" charset="0"/>
              </a:rPr>
              <a:t>Lifewide sites for developing &amp; realising potential</a:t>
            </a:r>
          </a:p>
        </p:txBody>
      </p:sp>
      <p:sp>
        <p:nvSpPr>
          <p:cNvPr id="26" name="Isosceles Triangle 25">
            <a:extLst>
              <a:ext uri="{FF2B5EF4-FFF2-40B4-BE49-F238E27FC236}">
                <a16:creationId xmlns:a16="http://schemas.microsoft.com/office/drawing/2014/main" id="{3DBF5080-181D-39D2-C915-C24BF97BF8EB}"/>
              </a:ext>
            </a:extLst>
          </p:cNvPr>
          <p:cNvSpPr/>
          <p:nvPr/>
        </p:nvSpPr>
        <p:spPr>
          <a:xfrm rot="5400000">
            <a:off x="5378804" y="3267402"/>
            <a:ext cx="2628292" cy="3920292"/>
          </a:xfrm>
          <a:prstGeom prst="triangle">
            <a:avLst>
              <a:gd name="adj" fmla="val 41727"/>
            </a:avLst>
          </a:prstGeom>
          <a:gradFill>
            <a:gsLst>
              <a:gs pos="73000">
                <a:srgbClr val="FBA3F7">
                  <a:alpha val="47000"/>
                </a:srgbClr>
              </a:gs>
              <a:gs pos="100000">
                <a:schemeClr val="bg1"/>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a:extLst>
              <a:ext uri="{FF2B5EF4-FFF2-40B4-BE49-F238E27FC236}">
                <a16:creationId xmlns:a16="http://schemas.microsoft.com/office/drawing/2014/main" id="{9C8FD695-093E-C0B4-87BC-64589C727D65}"/>
              </a:ext>
            </a:extLst>
          </p:cNvPr>
          <p:cNvSpPr/>
          <p:nvPr/>
        </p:nvSpPr>
        <p:spPr>
          <a:xfrm rot="16200000">
            <a:off x="5344434" y="3283886"/>
            <a:ext cx="2697032" cy="3920292"/>
          </a:xfrm>
          <a:prstGeom prst="triangle">
            <a:avLst>
              <a:gd name="adj" fmla="val 51061"/>
            </a:avLst>
          </a:prstGeom>
          <a:gradFill>
            <a:gsLst>
              <a:gs pos="73000">
                <a:srgbClr val="FBA3F7">
                  <a:alpha val="47000"/>
                </a:srgbClr>
              </a:gs>
              <a:gs pos="100000">
                <a:schemeClr val="bg1"/>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5763B91-D0EE-646A-6A30-43722997955D}"/>
              </a:ext>
            </a:extLst>
          </p:cNvPr>
          <p:cNvSpPr txBox="1"/>
          <p:nvPr/>
        </p:nvSpPr>
        <p:spPr>
          <a:xfrm>
            <a:off x="5253324" y="4406571"/>
            <a:ext cx="2879251" cy="1631216"/>
          </a:xfrm>
          <a:prstGeom prst="rect">
            <a:avLst/>
          </a:prstGeom>
          <a:solidFill>
            <a:schemeClr val="bg1">
              <a:lumMod val="95000"/>
              <a:alpha val="56000"/>
            </a:schemeClr>
          </a:solidFill>
        </p:spPr>
        <p:txBody>
          <a:bodyPr wrap="square" rtlCol="0">
            <a:spAutoFit/>
          </a:bodyPr>
          <a:lstStyle/>
          <a:p>
            <a:pPr algn="ctr"/>
            <a:r>
              <a:rPr lang="en-GB" sz="2000" b="1" dirty="0">
                <a:latin typeface="Arial Narrow" panose="020B0606020202030204" pitchFamily="34" charset="0"/>
              </a:rPr>
              <a:t> WE INTEGRATE </a:t>
            </a:r>
          </a:p>
          <a:p>
            <a:pPr algn="ctr"/>
            <a:r>
              <a:rPr lang="en-GB" sz="2000" b="1" dirty="0">
                <a:latin typeface="Arial Narrow" panose="020B0606020202030204" pitchFamily="34" charset="0"/>
              </a:rPr>
              <a:t>learning &amp; development from every part of life</a:t>
            </a:r>
          </a:p>
          <a:p>
            <a:pPr algn="ctr"/>
            <a:r>
              <a:rPr lang="en-GB" sz="2000" b="1" dirty="0">
                <a:latin typeface="Arial Narrow" panose="020B0606020202030204" pitchFamily="34" charset="0"/>
              </a:rPr>
              <a:t>&amp; opportunities for creativity emerge</a:t>
            </a:r>
          </a:p>
        </p:txBody>
      </p:sp>
    </p:spTree>
    <p:extLst>
      <p:ext uri="{BB962C8B-B14F-4D97-AF65-F5344CB8AC3E}">
        <p14:creationId xmlns:p14="http://schemas.microsoft.com/office/powerpoint/2010/main" val="14337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4BC813-C4E3-4EE7-9A0D-016501140707}"/>
              </a:ext>
            </a:extLst>
          </p:cNvPr>
          <p:cNvSpPr/>
          <p:nvPr/>
        </p:nvSpPr>
        <p:spPr>
          <a:xfrm>
            <a:off x="1775520" y="1412776"/>
            <a:ext cx="8906578" cy="2763633"/>
          </a:xfrm>
          <a:prstGeom prst="rect">
            <a:avLst/>
          </a:prstGeom>
          <a:solidFill>
            <a:srgbClr val="31EF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25">
            <a:extLst>
              <a:ext uri="{FF2B5EF4-FFF2-40B4-BE49-F238E27FC236}">
                <a16:creationId xmlns:a16="http://schemas.microsoft.com/office/drawing/2014/main" id="{8A755EA3-8AF0-411F-9436-40CFE170B04C}"/>
              </a:ext>
            </a:extLst>
          </p:cNvPr>
          <p:cNvSpPr>
            <a:spLocks noChangeArrowheads="1"/>
          </p:cNvSpPr>
          <p:nvPr/>
        </p:nvSpPr>
        <p:spPr bwMode="auto">
          <a:xfrm rot="5400000">
            <a:off x="8688641" y="2473561"/>
            <a:ext cx="25832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r>
              <a:rPr lang="en-GB" altLang="en-US" sz="2400" dirty="0">
                <a:latin typeface="Arial Narrow" panose="020B0606020202030204" pitchFamily="34" charset="0"/>
              </a:rPr>
              <a:t>Lifewide learning</a:t>
            </a:r>
            <a:endParaRPr lang="en-GB" altLang="en-US" sz="2400" b="0" dirty="0">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DFBC457F-5AEE-44B3-B59E-83DB1EF35EE3}"/>
              </a:ext>
            </a:extLst>
          </p:cNvPr>
          <p:cNvCxnSpPr>
            <a:cxnSpLocks/>
          </p:cNvCxnSpPr>
          <p:nvPr/>
        </p:nvCxnSpPr>
        <p:spPr>
          <a:xfrm>
            <a:off x="2280971" y="3311653"/>
            <a:ext cx="7440064" cy="3986"/>
          </a:xfrm>
          <a:prstGeom prst="straightConnector1">
            <a:avLst/>
          </a:prstGeom>
          <a:ln w="47625">
            <a:solidFill>
              <a:srgbClr val="040808"/>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386F0FD-61A9-4649-B34A-B5C126C63736}"/>
              </a:ext>
            </a:extLst>
          </p:cNvPr>
          <p:cNvCxnSpPr>
            <a:cxnSpLocks/>
          </p:cNvCxnSpPr>
          <p:nvPr/>
        </p:nvCxnSpPr>
        <p:spPr>
          <a:xfrm flipV="1">
            <a:off x="9705588" y="1731516"/>
            <a:ext cx="0" cy="1435834"/>
          </a:xfrm>
          <a:prstGeom prst="straightConnector1">
            <a:avLst/>
          </a:prstGeom>
          <a:ln w="47625">
            <a:solidFill>
              <a:srgbClr val="040808"/>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99B536A-9E19-4012-95C2-6259698FC51E}"/>
              </a:ext>
            </a:extLst>
          </p:cNvPr>
          <p:cNvSpPr txBox="1"/>
          <p:nvPr/>
        </p:nvSpPr>
        <p:spPr>
          <a:xfrm>
            <a:off x="1969290" y="3345412"/>
            <a:ext cx="8063426" cy="830997"/>
          </a:xfrm>
          <a:prstGeom prst="rect">
            <a:avLst/>
          </a:prstGeom>
          <a:noFill/>
        </p:spPr>
        <p:txBody>
          <a:bodyPr wrap="none" rtlCol="0">
            <a:spAutoFit/>
          </a:bodyPr>
          <a:lstStyle/>
          <a:p>
            <a:pPr algn="ctr"/>
            <a:r>
              <a:rPr lang="en-GB" sz="2400" b="1" dirty="0">
                <a:latin typeface="Arial Narrow" panose="020B0606020202030204" pitchFamily="34" charset="0"/>
              </a:rPr>
              <a:t>Lifelong learning - education, work &amp; other aspects of life are </a:t>
            </a:r>
          </a:p>
          <a:p>
            <a:pPr algn="ctr"/>
            <a:r>
              <a:rPr lang="en-GB" sz="2400" b="1" dirty="0">
                <a:latin typeface="Arial Narrow" panose="020B0606020202030204" pitchFamily="34" charset="0"/>
              </a:rPr>
              <a:t>woven together by individuals in ways that have meaning to them</a:t>
            </a:r>
          </a:p>
        </p:txBody>
      </p:sp>
      <p:pic>
        <p:nvPicPr>
          <p:cNvPr id="5122" name="Picture 2">
            <a:extLst>
              <a:ext uri="{FF2B5EF4-FFF2-40B4-BE49-F238E27FC236}">
                <a16:creationId xmlns:a16="http://schemas.microsoft.com/office/drawing/2014/main" id="{D9FDB74F-D9BC-4802-801F-64CFB7F7A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149626" y="-1212744"/>
            <a:ext cx="1434623" cy="71719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8C07FCD-6976-42F2-B849-CF8B1DC1ABC7}"/>
              </a:ext>
            </a:extLst>
          </p:cNvPr>
          <p:cNvSpPr txBox="1"/>
          <p:nvPr/>
        </p:nvSpPr>
        <p:spPr>
          <a:xfrm>
            <a:off x="639499" y="635219"/>
            <a:ext cx="11289146" cy="584775"/>
          </a:xfrm>
          <a:prstGeom prst="rect">
            <a:avLst/>
          </a:prstGeom>
          <a:noFill/>
        </p:spPr>
        <p:txBody>
          <a:bodyPr wrap="square" rtlCol="0">
            <a:spAutoFit/>
          </a:bodyPr>
          <a:lstStyle/>
          <a:p>
            <a:r>
              <a:rPr lang="en-GB" sz="3200" b="1" dirty="0">
                <a:latin typeface="Modern Love Caps" panose="04070805081001020A01" pitchFamily="82" charset="0"/>
              </a:rPr>
              <a:t>developing &amp; realising our potential is a lifelong-lifewide practice</a:t>
            </a:r>
          </a:p>
        </p:txBody>
      </p:sp>
      <p:sp>
        <p:nvSpPr>
          <p:cNvPr id="16" name="TextBox 15">
            <a:extLst>
              <a:ext uri="{FF2B5EF4-FFF2-40B4-BE49-F238E27FC236}">
                <a16:creationId xmlns:a16="http://schemas.microsoft.com/office/drawing/2014/main" id="{5B4DF4FD-A6FB-4FFE-9D67-C007E4504FF3}"/>
              </a:ext>
            </a:extLst>
          </p:cNvPr>
          <p:cNvSpPr txBox="1"/>
          <p:nvPr/>
        </p:nvSpPr>
        <p:spPr>
          <a:xfrm>
            <a:off x="1129285" y="4397526"/>
            <a:ext cx="10199047" cy="2123658"/>
          </a:xfrm>
          <a:prstGeom prst="rect">
            <a:avLst/>
          </a:prstGeom>
          <a:noFill/>
        </p:spPr>
        <p:txBody>
          <a:bodyPr wrap="square">
            <a:spAutoFit/>
          </a:bodyPr>
          <a:lstStyle/>
          <a:p>
            <a:pPr algn="ctr"/>
            <a:r>
              <a:rPr lang="en-GB" sz="2800" b="1" i="1" dirty="0">
                <a:latin typeface="Arial Narrow" panose="020B0606020202030204" pitchFamily="34" charset="0"/>
              </a:rPr>
              <a:t>“</a:t>
            </a:r>
            <a:r>
              <a:rPr lang="en-GB" sz="2800" b="1" dirty="0">
                <a:latin typeface="Arial Narrow" panose="020B0606020202030204" pitchFamily="34" charset="0"/>
              </a:rPr>
              <a:t>The whole of life is learning therefore education can have no ending” </a:t>
            </a:r>
          </a:p>
          <a:p>
            <a:pPr algn="ctr"/>
            <a:r>
              <a:rPr lang="en-GB" sz="2800" b="1" dirty="0">
                <a:latin typeface="Arial Narrow" panose="020B0606020202030204" pitchFamily="34" charset="0"/>
              </a:rPr>
              <a:t>Eduard Lindeman (1926)</a:t>
            </a:r>
          </a:p>
          <a:p>
            <a:pPr algn="ctr"/>
            <a:endParaRPr lang="en-GB" sz="2000" b="1" dirty="0">
              <a:latin typeface="Arial Narrow" panose="020B0606020202030204" pitchFamily="34" charset="0"/>
            </a:endParaRPr>
          </a:p>
          <a:p>
            <a:pPr algn="ctr"/>
            <a:r>
              <a:rPr lang="en-GB" sz="2800" b="1" dirty="0">
                <a:latin typeface="Arial Narrow" panose="020B0606020202030204" pitchFamily="34" charset="0"/>
              </a:rPr>
              <a:t>but we need to make the lifewide dimension of lifelong learning </a:t>
            </a:r>
          </a:p>
          <a:p>
            <a:pPr algn="ctr"/>
            <a:r>
              <a:rPr lang="en-GB" sz="2800" b="1" dirty="0">
                <a:latin typeface="Arial Narrow" panose="020B0606020202030204" pitchFamily="34" charset="0"/>
              </a:rPr>
              <a:t>explicit in order to see and appreciate this.</a:t>
            </a:r>
          </a:p>
        </p:txBody>
      </p:sp>
      <p:pic>
        <p:nvPicPr>
          <p:cNvPr id="5" name="Picture 4" descr="A picture containing text, person, outdoor, old&#10;&#10;Description automatically generated">
            <a:extLst>
              <a:ext uri="{FF2B5EF4-FFF2-40B4-BE49-F238E27FC236}">
                <a16:creationId xmlns:a16="http://schemas.microsoft.com/office/drawing/2014/main" id="{CD384BAE-6061-0420-473F-D78623C96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68" y="1444765"/>
            <a:ext cx="1487542" cy="1753968"/>
          </a:xfrm>
          <a:prstGeom prst="rect">
            <a:avLst/>
          </a:prstGeom>
        </p:spPr>
      </p:pic>
      <p:pic>
        <p:nvPicPr>
          <p:cNvPr id="7" name="Picture 6">
            <a:extLst>
              <a:ext uri="{FF2B5EF4-FFF2-40B4-BE49-F238E27FC236}">
                <a16:creationId xmlns:a16="http://schemas.microsoft.com/office/drawing/2014/main" id="{9EE7EFB5-8368-0A96-5A21-A2A2B091EB30}"/>
              </a:ext>
            </a:extLst>
          </p:cNvPr>
          <p:cNvPicPr>
            <a:picLocks noChangeAspect="1"/>
          </p:cNvPicPr>
          <p:nvPr/>
        </p:nvPicPr>
        <p:blipFill>
          <a:blip r:embed="rId5"/>
          <a:stretch>
            <a:fillRect/>
          </a:stretch>
        </p:blipFill>
        <p:spPr>
          <a:xfrm>
            <a:off x="10146679" y="1425413"/>
            <a:ext cx="1405822" cy="1919999"/>
          </a:xfrm>
          <a:prstGeom prst="rect">
            <a:avLst/>
          </a:prstGeom>
        </p:spPr>
      </p:pic>
      <p:sp>
        <p:nvSpPr>
          <p:cNvPr id="9" name="Rectangle: Rounded Corners 8">
            <a:extLst>
              <a:ext uri="{FF2B5EF4-FFF2-40B4-BE49-F238E27FC236}">
                <a16:creationId xmlns:a16="http://schemas.microsoft.com/office/drawing/2014/main" id="{B2486881-2130-ACD7-2047-D369B867D238}"/>
              </a:ext>
            </a:extLst>
          </p:cNvPr>
          <p:cNvSpPr/>
          <p:nvPr/>
        </p:nvSpPr>
        <p:spPr>
          <a:xfrm>
            <a:off x="2522079" y="1818623"/>
            <a:ext cx="1440160" cy="1034496"/>
          </a:xfrm>
          <a:prstGeom prst="roundRect">
            <a:avLst/>
          </a:prstGeom>
          <a:noFill/>
          <a:ln w="1047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3D3EC7-486C-8420-0B3E-C602CC889DEB}"/>
              </a:ext>
            </a:extLst>
          </p:cNvPr>
          <p:cNvSpPr/>
          <p:nvPr/>
        </p:nvSpPr>
        <p:spPr>
          <a:xfrm>
            <a:off x="6061834" y="1735292"/>
            <a:ext cx="573727" cy="430141"/>
          </a:xfrm>
          <a:prstGeom prst="roundRect">
            <a:avLst/>
          </a:prstGeom>
          <a:noFill/>
          <a:ln w="1047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73D90043-E6CF-935E-DA73-E71A0A844090}"/>
              </a:ext>
            </a:extLst>
          </p:cNvPr>
          <p:cNvSpPr/>
          <p:nvPr/>
        </p:nvSpPr>
        <p:spPr>
          <a:xfrm>
            <a:off x="7200262" y="2397218"/>
            <a:ext cx="716362" cy="594064"/>
          </a:xfrm>
          <a:prstGeom prst="roundRect">
            <a:avLst/>
          </a:prstGeom>
          <a:noFill/>
          <a:ln w="1047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4EA3522-CEC1-2EED-BE1F-BB78DCEE39F8}"/>
              </a:ext>
            </a:extLst>
          </p:cNvPr>
          <p:cNvSpPr txBox="1"/>
          <p:nvPr/>
        </p:nvSpPr>
        <p:spPr>
          <a:xfrm>
            <a:off x="2555492" y="1366673"/>
            <a:ext cx="1377300" cy="461665"/>
          </a:xfrm>
          <a:prstGeom prst="rect">
            <a:avLst/>
          </a:prstGeom>
          <a:noFill/>
        </p:spPr>
        <p:txBody>
          <a:bodyPr wrap="none" rtlCol="0">
            <a:spAutoFit/>
          </a:bodyPr>
          <a:lstStyle/>
          <a:p>
            <a:r>
              <a:rPr lang="en-GB" sz="2400" b="1" dirty="0">
                <a:solidFill>
                  <a:srgbClr val="FFFF00"/>
                </a:solidFill>
                <a:latin typeface="Arial Narrow" panose="020B0606020202030204" pitchFamily="34" charset="0"/>
              </a:rPr>
              <a:t>education</a:t>
            </a:r>
          </a:p>
        </p:txBody>
      </p:sp>
    </p:spTree>
    <p:extLst>
      <p:ext uri="{BB962C8B-B14F-4D97-AF65-F5344CB8AC3E}">
        <p14:creationId xmlns:p14="http://schemas.microsoft.com/office/powerpoint/2010/main" val="10409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9DC63-05D5-B842-D358-93902C006E2F}"/>
              </a:ext>
            </a:extLst>
          </p:cNvPr>
          <p:cNvPicPr>
            <a:picLocks noChangeAspect="1"/>
          </p:cNvPicPr>
          <p:nvPr/>
        </p:nvPicPr>
        <p:blipFill>
          <a:blip r:embed="rId2"/>
          <a:stretch>
            <a:fillRect/>
          </a:stretch>
        </p:blipFill>
        <p:spPr>
          <a:xfrm>
            <a:off x="1487489" y="764704"/>
            <a:ext cx="9433048" cy="5769427"/>
          </a:xfrm>
          <a:prstGeom prst="rect">
            <a:avLst/>
          </a:prstGeom>
        </p:spPr>
      </p:pic>
      <p:sp>
        <p:nvSpPr>
          <p:cNvPr id="6" name="TextBox 5">
            <a:extLst>
              <a:ext uri="{FF2B5EF4-FFF2-40B4-BE49-F238E27FC236}">
                <a16:creationId xmlns:a16="http://schemas.microsoft.com/office/drawing/2014/main" id="{FE86ED4A-CBC3-8C05-0FCB-3C1C044B0D88}"/>
              </a:ext>
            </a:extLst>
          </p:cNvPr>
          <p:cNvSpPr txBox="1"/>
          <p:nvPr/>
        </p:nvSpPr>
        <p:spPr>
          <a:xfrm>
            <a:off x="1271464" y="1124744"/>
            <a:ext cx="4320480" cy="1877437"/>
          </a:xfrm>
          <a:prstGeom prst="rect">
            <a:avLst/>
          </a:prstGeom>
          <a:noFill/>
        </p:spPr>
        <p:txBody>
          <a:bodyPr wrap="square" rtlCol="0">
            <a:spAutoFit/>
          </a:bodyPr>
          <a:lstStyle/>
          <a:p>
            <a:r>
              <a:rPr lang="en-GB" sz="3600" b="1" dirty="0">
                <a:latin typeface="Modern Love Caps" panose="04070805081001020A01" pitchFamily="82" charset="0"/>
              </a:rPr>
              <a:t>A world in formation-</a:t>
            </a:r>
          </a:p>
          <a:p>
            <a:r>
              <a:rPr lang="en-GB" sz="3600" b="1" dirty="0">
                <a:latin typeface="Modern Love Caps" panose="04070805081001020A01" pitchFamily="82" charset="0"/>
              </a:rPr>
              <a:t>         </a:t>
            </a:r>
            <a:r>
              <a:rPr lang="en-GB" sz="4400" b="1" dirty="0">
                <a:latin typeface="Modern Love Caps" panose="04070805081001020A01" pitchFamily="82" charset="0"/>
              </a:rPr>
              <a:t>work</a:t>
            </a:r>
          </a:p>
          <a:p>
            <a:endParaRPr lang="en-GB" sz="3600" b="1" dirty="0">
              <a:latin typeface="Modern Love Caps" panose="04070805081001020A01" pitchFamily="82" charset="0"/>
            </a:endParaRPr>
          </a:p>
        </p:txBody>
      </p:sp>
    </p:spTree>
    <p:extLst>
      <p:ext uri="{BB962C8B-B14F-4D97-AF65-F5344CB8AC3E}">
        <p14:creationId xmlns:p14="http://schemas.microsoft.com/office/powerpoint/2010/main" val="197963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13B3E-6EE1-4DFE-A4BB-65D461AA5B6B}"/>
              </a:ext>
            </a:extLst>
          </p:cNvPr>
          <p:cNvPicPr>
            <a:picLocks noChangeAspect="1"/>
          </p:cNvPicPr>
          <p:nvPr/>
        </p:nvPicPr>
        <p:blipFill>
          <a:blip r:embed="rId3"/>
          <a:stretch>
            <a:fillRect/>
          </a:stretch>
        </p:blipFill>
        <p:spPr>
          <a:xfrm>
            <a:off x="1267619" y="548680"/>
            <a:ext cx="9684568" cy="6192688"/>
          </a:xfrm>
          <a:prstGeom prst="rect">
            <a:avLst/>
          </a:prstGeom>
        </p:spPr>
      </p:pic>
      <p:sp>
        <p:nvSpPr>
          <p:cNvPr id="9" name="TextBox 8">
            <a:extLst>
              <a:ext uri="{FF2B5EF4-FFF2-40B4-BE49-F238E27FC236}">
                <a16:creationId xmlns:a16="http://schemas.microsoft.com/office/drawing/2014/main" id="{142966BE-6F06-4C23-8C1C-50FD97AD1F6C}"/>
              </a:ext>
            </a:extLst>
          </p:cNvPr>
          <p:cNvSpPr txBox="1"/>
          <p:nvPr/>
        </p:nvSpPr>
        <p:spPr>
          <a:xfrm>
            <a:off x="5683429" y="1136513"/>
            <a:ext cx="5989089" cy="1077218"/>
          </a:xfrm>
          <a:prstGeom prst="rect">
            <a:avLst/>
          </a:prstGeom>
          <a:noFill/>
          <a:ln>
            <a:noFill/>
          </a:ln>
        </p:spPr>
        <p:txBody>
          <a:bodyPr wrap="square" rtlCol="0">
            <a:spAutoFit/>
          </a:bodyPr>
          <a:lstStyle/>
          <a:p>
            <a:pPr algn="ctr"/>
            <a:r>
              <a:rPr lang="en-GB" sz="3200" b="1" dirty="0">
                <a:ln w="15875">
                  <a:solidFill>
                    <a:schemeClr val="tx1"/>
                  </a:solidFill>
                </a:ln>
                <a:solidFill>
                  <a:schemeClr val="bg1"/>
                </a:solidFill>
                <a:latin typeface="Modern Love Caps" panose="020B0604020202020204" pitchFamily="82" charset="0"/>
              </a:rPr>
              <a:t>SOCIAL &amp; </a:t>
            </a:r>
          </a:p>
          <a:p>
            <a:pPr algn="ctr"/>
            <a:r>
              <a:rPr lang="en-GB" sz="3200" b="1" dirty="0">
                <a:ln w="15875">
                  <a:solidFill>
                    <a:schemeClr val="tx1"/>
                  </a:solidFill>
                </a:ln>
                <a:solidFill>
                  <a:schemeClr val="bg1"/>
                </a:solidFill>
                <a:latin typeface="Modern Love Caps" panose="020B0604020202020204" pitchFamily="82" charset="0"/>
              </a:rPr>
              <a:t>ENVORONMENTAL INJUSTICE</a:t>
            </a:r>
          </a:p>
        </p:txBody>
      </p:sp>
      <p:pic>
        <p:nvPicPr>
          <p:cNvPr id="1026" name="Picture 2">
            <a:extLst>
              <a:ext uri="{FF2B5EF4-FFF2-40B4-BE49-F238E27FC236}">
                <a16:creationId xmlns:a16="http://schemas.microsoft.com/office/drawing/2014/main" id="{DE01378F-930B-4418-9C17-80C0F291F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153" y="3582955"/>
            <a:ext cx="96202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CDEC1B-E5DF-9679-C447-19E13E0567AB}"/>
              </a:ext>
            </a:extLst>
          </p:cNvPr>
          <p:cNvPicPr>
            <a:picLocks noChangeAspect="1"/>
          </p:cNvPicPr>
          <p:nvPr/>
        </p:nvPicPr>
        <p:blipFill>
          <a:blip r:embed="rId5"/>
          <a:stretch>
            <a:fillRect/>
          </a:stretch>
        </p:blipFill>
        <p:spPr>
          <a:xfrm>
            <a:off x="7761005" y="3287372"/>
            <a:ext cx="3189982" cy="3404405"/>
          </a:xfrm>
          <a:prstGeom prst="rect">
            <a:avLst/>
          </a:prstGeom>
        </p:spPr>
      </p:pic>
      <p:sp>
        <p:nvSpPr>
          <p:cNvPr id="5" name="TextBox 4">
            <a:extLst>
              <a:ext uri="{FF2B5EF4-FFF2-40B4-BE49-F238E27FC236}">
                <a16:creationId xmlns:a16="http://schemas.microsoft.com/office/drawing/2014/main" id="{8E9E3B6A-8A4D-B4EF-9AF0-6CAEE06FCB00}"/>
              </a:ext>
            </a:extLst>
          </p:cNvPr>
          <p:cNvSpPr txBox="1"/>
          <p:nvPr/>
        </p:nvSpPr>
        <p:spPr>
          <a:xfrm>
            <a:off x="8568423" y="5531068"/>
            <a:ext cx="1669047" cy="830997"/>
          </a:xfrm>
          <a:prstGeom prst="rect">
            <a:avLst/>
          </a:prstGeom>
          <a:noFill/>
        </p:spPr>
        <p:txBody>
          <a:bodyPr wrap="none" rtlCol="0">
            <a:spAutoFit/>
          </a:bodyPr>
          <a:lstStyle/>
          <a:p>
            <a:r>
              <a:rPr lang="en-GB" sz="2400" b="1" dirty="0">
                <a:solidFill>
                  <a:srgbClr val="FFFF00"/>
                </a:solidFill>
                <a:latin typeface="Modern Love Caps" panose="04070805081001020A01" pitchFamily="82" charset="0"/>
              </a:rPr>
              <a:t>PLANETARY </a:t>
            </a:r>
          </a:p>
          <a:p>
            <a:r>
              <a:rPr lang="en-GB" sz="2400" b="1" dirty="0">
                <a:solidFill>
                  <a:srgbClr val="FFFF00"/>
                </a:solidFill>
                <a:latin typeface="Modern Love Caps" panose="04070805081001020A01" pitchFamily="82" charset="0"/>
              </a:rPr>
              <a:t>BOUNDARIES</a:t>
            </a:r>
          </a:p>
        </p:txBody>
      </p:sp>
      <p:sp>
        <p:nvSpPr>
          <p:cNvPr id="6" name="Rectangle 5">
            <a:extLst>
              <a:ext uri="{FF2B5EF4-FFF2-40B4-BE49-F238E27FC236}">
                <a16:creationId xmlns:a16="http://schemas.microsoft.com/office/drawing/2014/main" id="{959C75B1-49A0-26E3-E43E-BC9BACF01CC3}"/>
              </a:ext>
            </a:extLst>
          </p:cNvPr>
          <p:cNvSpPr/>
          <p:nvPr/>
        </p:nvSpPr>
        <p:spPr>
          <a:xfrm>
            <a:off x="4016726" y="4998867"/>
            <a:ext cx="1224136" cy="432048"/>
          </a:xfrm>
          <a:prstGeom prst="rect">
            <a:avLst/>
          </a:prstGeom>
          <a:solidFill>
            <a:srgbClr val="C6D9F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0EAEBB3-F876-41F8-3690-76E732EC4945}"/>
              </a:ext>
            </a:extLst>
          </p:cNvPr>
          <p:cNvSpPr txBox="1"/>
          <p:nvPr/>
        </p:nvSpPr>
        <p:spPr>
          <a:xfrm>
            <a:off x="3574013" y="4162002"/>
            <a:ext cx="2109416" cy="1754326"/>
          </a:xfrm>
          <a:prstGeom prst="rect">
            <a:avLst/>
          </a:prstGeom>
          <a:noFill/>
          <a:ln>
            <a:noFill/>
          </a:ln>
        </p:spPr>
        <p:txBody>
          <a:bodyPr wrap="square" rtlCol="0">
            <a:spAutoFit/>
          </a:bodyPr>
          <a:lstStyle/>
          <a:p>
            <a:pPr algn="ctr"/>
            <a:r>
              <a:rPr lang="en-GB" sz="3600" dirty="0">
                <a:ln w="15875">
                  <a:solidFill>
                    <a:schemeClr val="tx1"/>
                  </a:solidFill>
                </a:ln>
                <a:latin typeface="Modern Love Caps" panose="020B0604020202020204" pitchFamily="82" charset="0"/>
              </a:rPr>
              <a:t>War</a:t>
            </a:r>
          </a:p>
          <a:p>
            <a:pPr algn="ctr"/>
            <a:r>
              <a:rPr lang="en-GB" sz="3600" dirty="0">
                <a:ln w="15875">
                  <a:solidFill>
                    <a:schemeClr val="tx1"/>
                  </a:solidFill>
                </a:ln>
                <a:latin typeface="Modern Love Caps" panose="020B0604020202020204" pitchFamily="82" charset="0"/>
              </a:rPr>
              <a:t> recession</a:t>
            </a:r>
          </a:p>
          <a:p>
            <a:pPr algn="ctr"/>
            <a:r>
              <a:rPr lang="en-GB" sz="3600" dirty="0">
                <a:ln w="15875">
                  <a:solidFill>
                    <a:schemeClr val="tx1"/>
                  </a:solidFill>
                </a:ln>
                <a:latin typeface="Modern Love Caps" panose="020B0604020202020204" pitchFamily="82" charset="0"/>
              </a:rPr>
              <a:t>famine</a:t>
            </a:r>
          </a:p>
        </p:txBody>
      </p:sp>
      <p:sp>
        <p:nvSpPr>
          <p:cNvPr id="19" name="TextBox 18">
            <a:extLst>
              <a:ext uri="{FF2B5EF4-FFF2-40B4-BE49-F238E27FC236}">
                <a16:creationId xmlns:a16="http://schemas.microsoft.com/office/drawing/2014/main" id="{1BE23422-595F-AFEC-F243-C9AACDB02834}"/>
              </a:ext>
            </a:extLst>
          </p:cNvPr>
          <p:cNvSpPr txBox="1"/>
          <p:nvPr/>
        </p:nvSpPr>
        <p:spPr>
          <a:xfrm>
            <a:off x="2528210" y="5395005"/>
            <a:ext cx="1133872" cy="646331"/>
          </a:xfrm>
          <a:prstGeom prst="rect">
            <a:avLst/>
          </a:prstGeom>
          <a:noFill/>
        </p:spPr>
        <p:txBody>
          <a:bodyPr wrap="square">
            <a:spAutoFit/>
          </a:bodyPr>
          <a:lstStyle/>
          <a:p>
            <a:pPr algn="ctr"/>
            <a:r>
              <a:rPr lang="en-GB" sz="3600" dirty="0">
                <a:ln w="15875">
                  <a:solidFill>
                    <a:schemeClr val="tx1"/>
                  </a:solidFill>
                </a:ln>
                <a:latin typeface="Modern Love Caps" panose="020B0604020202020204" pitchFamily="82" charset="0"/>
              </a:rPr>
              <a:t>Covid</a:t>
            </a:r>
          </a:p>
        </p:txBody>
      </p:sp>
      <p:sp>
        <p:nvSpPr>
          <p:cNvPr id="22" name="TextBox 21">
            <a:extLst>
              <a:ext uri="{FF2B5EF4-FFF2-40B4-BE49-F238E27FC236}">
                <a16:creationId xmlns:a16="http://schemas.microsoft.com/office/drawing/2014/main" id="{42159A1F-D5BD-D162-92F2-7FF069247349}"/>
              </a:ext>
            </a:extLst>
          </p:cNvPr>
          <p:cNvSpPr txBox="1"/>
          <p:nvPr/>
        </p:nvSpPr>
        <p:spPr>
          <a:xfrm>
            <a:off x="1384262" y="879061"/>
            <a:ext cx="8856984" cy="1077218"/>
          </a:xfrm>
          <a:prstGeom prst="rect">
            <a:avLst/>
          </a:prstGeom>
          <a:noFill/>
        </p:spPr>
        <p:txBody>
          <a:bodyPr wrap="square">
            <a:spAutoFit/>
          </a:bodyPr>
          <a:lstStyle/>
          <a:p>
            <a:r>
              <a:rPr lang="en-GB" sz="3200" b="1" dirty="0">
                <a:latin typeface="Modern Love Caps" panose="04070805081001020A01" pitchFamily="82" charset="0"/>
              </a:rPr>
              <a:t>A WORLD IN FORMATION – </a:t>
            </a:r>
          </a:p>
          <a:p>
            <a:r>
              <a:rPr lang="en-GB" sz="3200" b="1" dirty="0">
                <a:latin typeface="Modern Love Caps" panose="04070805081001020A01" pitchFamily="82" charset="0"/>
              </a:rPr>
              <a:t>SUSTAINING OUR FUTURE </a:t>
            </a:r>
          </a:p>
        </p:txBody>
      </p:sp>
    </p:spTree>
    <p:extLst>
      <p:ext uri="{BB962C8B-B14F-4D97-AF65-F5344CB8AC3E}">
        <p14:creationId xmlns:p14="http://schemas.microsoft.com/office/powerpoint/2010/main" val="409518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99525</TotalTime>
  <Words>3800</Words>
  <Application>Microsoft Office PowerPoint</Application>
  <PresentationFormat>Widescreen</PresentationFormat>
  <Paragraphs>610</Paragraphs>
  <Slides>40</Slides>
  <Notes>23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40</vt:i4>
      </vt:variant>
    </vt:vector>
  </HeadingPairs>
  <TitlesOfParts>
    <vt:vector size="53" baseType="lpstr">
      <vt:lpstr>Aharoni</vt:lpstr>
      <vt:lpstr>Arial</vt:lpstr>
      <vt:lpstr>Arial Narrow</vt:lpstr>
      <vt:lpstr>Calibri</vt:lpstr>
      <vt:lpstr>Calibri Light</vt:lpstr>
      <vt:lpstr>Lato</vt:lpstr>
      <vt:lpstr>Microsoft Sans Serif</vt:lpstr>
      <vt:lpstr>Modern Love Caps</vt:lpstr>
      <vt:lpstr>Office Theme</vt:lpstr>
      <vt:lpstr>Default Design</vt:lpstr>
      <vt:lpstr>4_Office Theme</vt:lpstr>
      <vt:lpstr>6_Office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178</cp:revision>
  <cp:lastPrinted>2022-07-02T05:45:21Z</cp:lastPrinted>
  <dcterms:created xsi:type="dcterms:W3CDTF">2019-05-31T15:21:54Z</dcterms:created>
  <dcterms:modified xsi:type="dcterms:W3CDTF">2022-07-03T19:30:38Z</dcterms:modified>
</cp:coreProperties>
</file>