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1144" r:id="rId2"/>
    <p:sldId id="256" r:id="rId3"/>
    <p:sldId id="1151" r:id="rId4"/>
    <p:sldId id="262" r:id="rId5"/>
    <p:sldId id="1150" r:id="rId6"/>
    <p:sldId id="1152" r:id="rId7"/>
    <p:sldId id="1147" r:id="rId8"/>
    <p:sldId id="1145" r:id="rId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8" autoAdjust="0"/>
    <p:restoredTop sz="76673" autoAdjust="0"/>
  </p:normalViewPr>
  <p:slideViewPr>
    <p:cSldViewPr snapToGrid="0">
      <p:cViewPr varScale="1">
        <p:scale>
          <a:sx n="97" d="100"/>
          <a:sy n="97" d="100"/>
        </p:scale>
        <p:origin x="1428" y="96"/>
      </p:cViewPr>
      <p:guideLst/>
    </p:cSldViewPr>
  </p:slideViewPr>
  <p:outlineViewPr>
    <p:cViewPr>
      <p:scale>
        <a:sx n="33" d="100"/>
        <a:sy n="33" d="100"/>
      </p:scale>
      <p:origin x="0" y="0"/>
    </p:cViewPr>
  </p:outlineViewPr>
  <p:notesTextViewPr>
    <p:cViewPr>
      <p:scale>
        <a:sx n="66" d="100"/>
        <a:sy n="66" d="100"/>
      </p:scale>
      <p:origin x="0" y="0"/>
    </p:cViewPr>
  </p:notesTextViewPr>
  <p:notesViewPr>
    <p:cSldViewPr snapToGrid="0">
      <p:cViewPr varScale="1">
        <p:scale>
          <a:sx n="88" d="100"/>
          <a:sy n="88" d="100"/>
        </p:scale>
        <p:origin x="35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AA5169-F75A-4239-8FA2-64C2A715073E}" type="datetimeFigureOut">
              <a:rPr lang="en-US" smtClean="0"/>
              <a:t>5/22/2019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FB19F8B-E4C1-4706-8754-25B6BDC1ECE2}" type="slidenum">
              <a:rPr lang="en-US" smtClean="0"/>
              <a:t>‹#›</a:t>
            </a:fld>
            <a:endParaRPr lang="en-US"/>
          </a:p>
        </p:txBody>
      </p:sp>
    </p:spTree>
    <p:extLst>
      <p:ext uri="{BB962C8B-B14F-4D97-AF65-F5344CB8AC3E}">
        <p14:creationId xmlns:p14="http://schemas.microsoft.com/office/powerpoint/2010/main" val="3246535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rontiersin.org/article/10.3389/fpsyg.2013.0017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19F8B-E4C1-4706-8754-25B6BDC1ECE2}" type="slidenum">
              <a:rPr lang="en-US" smtClean="0"/>
              <a:t>1</a:t>
            </a:fld>
            <a:endParaRPr lang="en-US"/>
          </a:p>
        </p:txBody>
      </p:sp>
    </p:spTree>
    <p:extLst>
      <p:ext uri="{BB962C8B-B14F-4D97-AF65-F5344CB8AC3E}">
        <p14:creationId xmlns:p14="http://schemas.microsoft.com/office/powerpoint/2010/main" val="163729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r>
              <a:rPr lang="en-US" sz="1400" dirty="0">
                <a:latin typeface="Arial" panose="020B0604020202020204" pitchFamily="34" charset="0"/>
                <a:cs typeface="Arial" panose="020B0604020202020204" pitchFamily="34" charset="0"/>
              </a:rPr>
              <a:t>“For Dewey, what brings action and creativity together is human experience, defined precisely by the interaction between person and environment and intrinsically related to human activity in and with the world. …Action starts….with an impulsion and is directed toward fulfillment. In order for action to constitute experience though, obstacles or constraints are needed. Faced with these challenges, the person experiences emotion and gains awareness (of self, of the aim, and path of action). Most importantly, action is structured as a continuous cycle of “doing” (actions directed at the environment) and “undergoing” (taking in the reaction of the environment). Undergoing always precedes doing and, at the same time, is continued by it. It is through these interconnected processes that action can be taken forward and become a “full” experience.”</a:t>
            </a:r>
            <a:r>
              <a:rPr lang="en-US" sz="1400" baseline="30000" dirty="0">
                <a:latin typeface="Arial" panose="020B0604020202020204" pitchFamily="34" charset="0"/>
                <a:cs typeface="Arial" panose="020B0604020202020204" pitchFamily="34" charset="0"/>
              </a:rPr>
              <a:t>24 2-3</a:t>
            </a:r>
          </a:p>
          <a:p>
            <a:pPr defTabSz="931774"/>
            <a:endParaRPr lang="en-US" sz="1400" baseline="30000" dirty="0">
              <a:latin typeface="Arial" panose="020B0604020202020204" pitchFamily="34" charset="0"/>
              <a:cs typeface="Arial" panose="020B0604020202020204" pitchFamily="34" charset="0"/>
            </a:endParaRPr>
          </a:p>
          <a:p>
            <a:pPr defTabSz="931774"/>
            <a:endParaRPr lang="en-US" sz="1400" baseline="30000" dirty="0">
              <a:latin typeface="Arial" panose="020B0604020202020204" pitchFamily="34" charset="0"/>
              <a:cs typeface="Arial" panose="020B0604020202020204" pitchFamily="34" charset="0"/>
            </a:endParaRPr>
          </a:p>
          <a:p>
            <a:pPr defTabSz="931774"/>
            <a:r>
              <a:rPr lang="en-US" dirty="0" err="1">
                <a:latin typeface="Arial" panose="020B0604020202020204" pitchFamily="34" charset="0"/>
                <a:cs typeface="Arial" panose="020B0604020202020204" pitchFamily="34" charset="0"/>
              </a:rPr>
              <a:t>Glaveanu</a:t>
            </a:r>
            <a:r>
              <a:rPr lang="en-US" dirty="0">
                <a:latin typeface="Arial" panose="020B0604020202020204" pitchFamily="34" charset="0"/>
                <a:cs typeface="Arial" panose="020B0604020202020204" pitchFamily="34" charset="0"/>
              </a:rPr>
              <a:t> Vlad, </a:t>
            </a:r>
            <a:r>
              <a:rPr lang="en-US" dirty="0" err="1">
                <a:latin typeface="Arial" panose="020B0604020202020204" pitchFamily="34" charset="0"/>
                <a:cs typeface="Arial" panose="020B0604020202020204" pitchFamily="34" charset="0"/>
              </a:rPr>
              <a:t>Lubart</a:t>
            </a:r>
            <a:r>
              <a:rPr lang="en-US" dirty="0">
                <a:latin typeface="Arial" panose="020B0604020202020204" pitchFamily="34" charset="0"/>
                <a:cs typeface="Arial" panose="020B0604020202020204" pitchFamily="34" charset="0"/>
              </a:rPr>
              <a:t> Todd, </a:t>
            </a:r>
            <a:r>
              <a:rPr lang="en-US" dirty="0" err="1">
                <a:latin typeface="Arial" panose="020B0604020202020204" pitchFamily="34" charset="0"/>
                <a:cs typeface="Arial" panose="020B0604020202020204" pitchFamily="34" charset="0"/>
              </a:rPr>
              <a:t>Bonnardel</a:t>
            </a:r>
            <a:r>
              <a:rPr lang="en-US" dirty="0">
                <a:latin typeface="Arial" panose="020B0604020202020204" pitchFamily="34" charset="0"/>
                <a:cs typeface="Arial" panose="020B0604020202020204" pitchFamily="34" charset="0"/>
              </a:rPr>
              <a:t> Nathalie, </a:t>
            </a:r>
            <a:r>
              <a:rPr lang="en-US" dirty="0" err="1">
                <a:latin typeface="Arial" panose="020B0604020202020204" pitchFamily="34" charset="0"/>
                <a:cs typeface="Arial" panose="020B0604020202020204" pitchFamily="34" charset="0"/>
              </a:rPr>
              <a:t>Botella</a:t>
            </a:r>
            <a:r>
              <a:rPr lang="en-US" dirty="0">
                <a:latin typeface="Arial" panose="020B0604020202020204" pitchFamily="34" charset="0"/>
                <a:cs typeface="Arial" panose="020B0604020202020204" pitchFamily="34" charset="0"/>
              </a:rPr>
              <a:t> Marion, de </a:t>
            </a:r>
            <a:r>
              <a:rPr lang="en-US" dirty="0" err="1">
                <a:latin typeface="Arial" panose="020B0604020202020204" pitchFamily="34" charset="0"/>
                <a:cs typeface="Arial" panose="020B0604020202020204" pitchFamily="34" charset="0"/>
              </a:rPr>
              <a:t>Biaisi</a:t>
            </a:r>
            <a:r>
              <a:rPr lang="en-US" dirty="0">
                <a:latin typeface="Arial" panose="020B0604020202020204" pitchFamily="34" charset="0"/>
                <a:cs typeface="Arial" panose="020B0604020202020204" pitchFamily="34" charset="0"/>
              </a:rPr>
              <a:t> Pierre-Marc, </a:t>
            </a:r>
            <a:r>
              <a:rPr lang="en-US" dirty="0" err="1">
                <a:latin typeface="Arial" panose="020B0604020202020204" pitchFamily="34" charset="0"/>
                <a:cs typeface="Arial" panose="020B0604020202020204" pitchFamily="34" charset="0"/>
              </a:rPr>
              <a:t>Desainte</a:t>
            </a:r>
            <a:r>
              <a:rPr lang="en-US" dirty="0">
                <a:latin typeface="Arial" panose="020B0604020202020204" pitchFamily="34" charset="0"/>
                <a:cs typeface="Arial" panose="020B0604020202020204" pitchFamily="34" charset="0"/>
              </a:rPr>
              <a:t>-Catherine Myriam, </a:t>
            </a:r>
            <a:r>
              <a:rPr lang="en-US" dirty="0" err="1">
                <a:latin typeface="Arial" panose="020B0604020202020204" pitchFamily="34" charset="0"/>
                <a:cs typeface="Arial" panose="020B0604020202020204" pitchFamily="34" charset="0"/>
              </a:rPr>
              <a:t>Georgsdottir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Guillou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Katell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Kurtag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Gyorgy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Mouchiroud</a:t>
            </a:r>
            <a:r>
              <a:rPr lang="en-US" dirty="0">
                <a:latin typeface="Arial" panose="020B0604020202020204" pitchFamily="34" charset="0"/>
                <a:cs typeface="Arial" panose="020B0604020202020204" pitchFamily="34" charset="0"/>
              </a:rPr>
              <a:t> Christophe, </a:t>
            </a:r>
            <a:r>
              <a:rPr lang="en-US" dirty="0" err="1">
                <a:latin typeface="Arial" panose="020B0604020202020204" pitchFamily="34" charset="0"/>
                <a:cs typeface="Arial" panose="020B0604020202020204" pitchFamily="34" charset="0"/>
              </a:rPr>
              <a:t>Storme</a:t>
            </a:r>
            <a:r>
              <a:rPr lang="en-US" dirty="0">
                <a:latin typeface="Arial" panose="020B0604020202020204" pitchFamily="34" charset="0"/>
                <a:cs typeface="Arial" panose="020B0604020202020204" pitchFamily="34" charset="0"/>
              </a:rPr>
              <a:t> Martin, </a:t>
            </a:r>
            <a:r>
              <a:rPr lang="en-US" dirty="0" err="1">
                <a:latin typeface="Arial" panose="020B0604020202020204" pitchFamily="34" charset="0"/>
                <a:cs typeface="Arial" panose="020B0604020202020204" pitchFamily="34" charset="0"/>
              </a:rPr>
              <a:t>Wojtczuk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Alicija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Zenasni</a:t>
            </a:r>
            <a:r>
              <a:rPr lang="en-US" dirty="0">
                <a:latin typeface="Arial" panose="020B0604020202020204" pitchFamily="34" charset="0"/>
                <a:cs typeface="Arial" panose="020B0604020202020204" pitchFamily="34" charset="0"/>
              </a:rPr>
              <a:t> Franck (2013) Creativity as action: findings from five creative domains , Frontiers in Psychology 4 , 176   Available at: </a:t>
            </a:r>
            <a:r>
              <a:rPr lang="en-US" u="sng" dirty="0">
                <a:latin typeface="Arial" panose="020B0604020202020204" pitchFamily="34" charset="0"/>
                <a:cs typeface="Arial" panose="020B0604020202020204" pitchFamily="34" charset="0"/>
                <a:hlinkClick r:id="rId3"/>
              </a:rPr>
              <a:t>https://www.frontiersin.org/article/10.3389/fpsyg.2013.00176    </a:t>
            </a:r>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2FB19F8B-E4C1-4706-8754-25B6BDC1ECE2}" type="slidenum">
              <a:rPr lang="en-US" smtClean="0"/>
              <a:t>2</a:t>
            </a:fld>
            <a:endParaRPr lang="en-US"/>
          </a:p>
        </p:txBody>
      </p:sp>
    </p:spTree>
    <p:extLst>
      <p:ext uri="{BB962C8B-B14F-4D97-AF65-F5344CB8AC3E}">
        <p14:creationId xmlns:p14="http://schemas.microsoft.com/office/powerpoint/2010/main" val="82050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78A1EA4F-A57A-4AEE-A965-7D3811F42B4A}"/>
              </a:ext>
            </a:extLst>
          </p:cNvPr>
          <p:cNvSpPr>
            <a:spLocks noGrp="1" noRot="1" noChangeAspect="1" noChangeArrowheads="1" noTextEdit="1"/>
          </p:cNvSpPr>
          <p:nvPr>
            <p:ph type="sldImg"/>
          </p:nvPr>
        </p:nvSpPr>
        <p:spPr>
          <a:xfrm>
            <a:off x="1414463" y="1162050"/>
            <a:ext cx="4181475" cy="3136900"/>
          </a:xfrm>
          <a:ln/>
        </p:spPr>
      </p:sp>
      <p:sp>
        <p:nvSpPr>
          <p:cNvPr id="115715" name="Notes Placeholder 2">
            <a:extLst>
              <a:ext uri="{FF2B5EF4-FFF2-40B4-BE49-F238E27FC236}">
                <a16:creationId xmlns:a16="http://schemas.microsoft.com/office/drawing/2014/main" id="{10F34935-AC4C-443E-A1A2-F186D0E9F980}"/>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sz="1400" dirty="0">
                <a:latin typeface="Arial" panose="020B0604020202020204" pitchFamily="34" charset="0"/>
              </a:rPr>
              <a:t>Summary of the components of a learning ecology</a:t>
            </a:r>
          </a:p>
          <a:p>
            <a:endParaRPr lang="en-GB" altLang="en-US" sz="1400" dirty="0">
              <a:latin typeface="Arial" panose="020B0604020202020204" pitchFamily="34" charset="0"/>
            </a:endParaRPr>
          </a:p>
          <a:p>
            <a:r>
              <a:rPr lang="en-GB" altLang="en-US" sz="1400" dirty="0">
                <a:latin typeface="Arial" panose="020B0604020202020204" pitchFamily="34" charset="0"/>
              </a:rPr>
              <a:t>Learning ecologies (Jackson 2013a:14) 'the process(es) we create in a particular context for a particular purpose that provides us with opportunities, relationships and resources for learning, development and achievement'.   </a:t>
            </a:r>
          </a:p>
          <a:p>
            <a:endParaRPr lang="en-US" altLang="en-US" sz="1400" dirty="0">
              <a:latin typeface="Arial" panose="020B0604020202020204" pitchFamily="34" charset="0"/>
            </a:endParaRPr>
          </a:p>
          <a:p>
            <a:r>
              <a:rPr lang="en-US" altLang="en-US" sz="1400" dirty="0">
                <a:latin typeface="Arial" panose="020B0604020202020204" pitchFamily="34" charset="0"/>
              </a:rPr>
              <a:t>This definition represents the integration and interdependence of the elements of learning and achievement which include the contexts and spaces we inhabit, including our history, relationships and resources, (the most important being knowledge and tools to aid thinking), and our will and capability to create a learning process or learning ecology for a particular purpose.</a:t>
            </a:r>
          </a:p>
          <a:p>
            <a:endParaRPr lang="en-US" altLang="en-US" sz="1400" dirty="0">
              <a:latin typeface="Arial" panose="020B0604020202020204" pitchFamily="34" charset="0"/>
            </a:endParaRPr>
          </a:p>
          <a:p>
            <a:r>
              <a:rPr lang="en-US" altLang="en-US" sz="1400" dirty="0">
                <a:latin typeface="Arial" panose="020B0604020202020204" pitchFamily="34" charset="0"/>
              </a:rPr>
              <a:t>Such actions may be directed explicitly to learning or mastering something but more likely they will be primarily concerned with performing a task, resolving an issue, solving a problem, or making the most of a new opportunity. </a:t>
            </a:r>
          </a:p>
          <a:p>
            <a:endParaRPr lang="en-GB" altLang="en-US" sz="1400" dirty="0">
              <a:latin typeface="Arial" panose="020B0604020202020204" pitchFamily="34" charset="0"/>
            </a:endParaRPr>
          </a:p>
          <a:p>
            <a:r>
              <a:rPr lang="en-GB" altLang="en-US" sz="1400" dirty="0">
                <a:latin typeface="Arial" panose="020B0604020202020204" pitchFamily="34" charset="0"/>
              </a:rPr>
              <a:t>Learning ecologies have temporal dimensions as well as spatial and contextual dimensions: they have the capability to connect different spaces and contexts existing simultaneously across a person's life-course, as well as different spaces and contexts existing in different time periods throughout their life-course. </a:t>
            </a:r>
          </a:p>
          <a:p>
            <a:endParaRPr lang="en-GB" altLang="en-US" sz="1400" dirty="0">
              <a:latin typeface="Arial" panose="020B0604020202020204" pitchFamily="34" charset="0"/>
            </a:endParaRPr>
          </a:p>
          <a:p>
            <a:endParaRPr lang="en-GB" altLang="en-US" sz="1400" dirty="0">
              <a:latin typeface="Arial" panose="020B0604020202020204" pitchFamily="34" charset="0"/>
            </a:endParaRPr>
          </a:p>
          <a:p>
            <a:pPr algn="ctr"/>
            <a:r>
              <a:rPr lang="en-GB" altLang="en-US" sz="1400" dirty="0">
                <a:latin typeface="Arial" panose="020B0604020202020204" pitchFamily="34" charset="0"/>
              </a:rPr>
              <a:t>HYPOTHESIS : ECOLOGIES FOR ACHIEVING OUR PURPOSES </a:t>
            </a:r>
          </a:p>
          <a:p>
            <a:pPr algn="ctr"/>
            <a:r>
              <a:rPr lang="en-GB" altLang="en-US" sz="1400" dirty="0">
                <a:latin typeface="Arial" panose="020B0604020202020204" pitchFamily="34" charset="0"/>
              </a:rPr>
              <a:t>ARE OUR VEHICLES FOR DISCOVERING &amp; CREATING MEANING</a:t>
            </a:r>
          </a:p>
          <a:p>
            <a:endParaRPr lang="en-GB" altLang="en-US" sz="1400" dirty="0">
              <a:latin typeface="Arial" panose="020B0604020202020204" pitchFamily="34" charset="0"/>
            </a:endParaRPr>
          </a:p>
          <a:p>
            <a:r>
              <a:rPr lang="en-GB" altLang="en-US" sz="1400" dirty="0">
                <a:latin typeface="Arial" panose="020B0604020202020204" pitchFamily="34" charset="0"/>
              </a:rPr>
              <a:t>Our </a:t>
            </a:r>
            <a:r>
              <a:rPr lang="en-GB" altLang="en-US" sz="1400" dirty="0">
                <a:solidFill>
                  <a:srgbClr val="FF0000"/>
                </a:solidFill>
                <a:latin typeface="Arial" panose="020B0604020202020204" pitchFamily="34" charset="0"/>
              </a:rPr>
              <a:t>beliefs</a:t>
            </a:r>
            <a:r>
              <a:rPr lang="en-GB" altLang="en-US" sz="1400" dirty="0">
                <a:latin typeface="Arial" panose="020B0604020202020204" pitchFamily="34" charset="0"/>
              </a:rPr>
              <a:t> </a:t>
            </a:r>
            <a:r>
              <a:rPr lang="en-GB" altLang="en-US" sz="1400" dirty="0">
                <a:solidFill>
                  <a:srgbClr val="FF0000"/>
                </a:solidFill>
                <a:latin typeface="Arial" panose="020B0604020202020204" pitchFamily="34" charset="0"/>
              </a:rPr>
              <a:t>shape what we value </a:t>
            </a:r>
            <a:r>
              <a:rPr lang="en-GB" altLang="en-US" sz="1400" dirty="0">
                <a:latin typeface="Arial" panose="020B0604020202020204" pitchFamily="34" charset="0"/>
              </a:rPr>
              <a:t>and what we value shape our beliefs</a:t>
            </a:r>
          </a:p>
          <a:p>
            <a:endParaRPr lang="en-GB" altLang="en-US" sz="1400" dirty="0">
              <a:latin typeface="Arial" panose="020B0604020202020204" pitchFamily="34" charset="0"/>
            </a:endParaRPr>
          </a:p>
          <a:p>
            <a:r>
              <a:rPr lang="en-GB" altLang="en-US" sz="1400" dirty="0">
                <a:latin typeface="Arial" panose="020B0604020202020204" pitchFamily="34" charset="0"/>
              </a:rPr>
              <a:t>Our  </a:t>
            </a:r>
            <a:r>
              <a:rPr lang="en-GB" altLang="en-US" sz="1400" dirty="0">
                <a:solidFill>
                  <a:srgbClr val="FF0000"/>
                </a:solidFill>
                <a:latin typeface="Arial" panose="020B0604020202020204" pitchFamily="34" charset="0"/>
              </a:rPr>
              <a:t>beliefs &amp;</a:t>
            </a:r>
            <a:r>
              <a:rPr lang="en-GB" altLang="en-US" sz="1400" dirty="0">
                <a:latin typeface="Arial" panose="020B0604020202020204" pitchFamily="34" charset="0"/>
              </a:rPr>
              <a:t> </a:t>
            </a:r>
            <a:r>
              <a:rPr lang="en-GB" altLang="en-US" sz="1400" dirty="0">
                <a:solidFill>
                  <a:srgbClr val="FF0000"/>
                </a:solidFill>
                <a:latin typeface="Arial" panose="020B0604020202020204" pitchFamily="34" charset="0"/>
              </a:rPr>
              <a:t>values shape our purposes </a:t>
            </a:r>
            <a:r>
              <a:rPr lang="en-GB" altLang="en-US" sz="1400" dirty="0">
                <a:latin typeface="Arial" panose="020B0604020202020204" pitchFamily="34" charset="0"/>
              </a:rPr>
              <a:t>– purposes emerge from the circumstances of our life and what we value they give our life meaning</a:t>
            </a:r>
          </a:p>
          <a:p>
            <a:endParaRPr lang="en-GB" altLang="en-US" sz="1400" dirty="0">
              <a:solidFill>
                <a:srgbClr val="FF0000"/>
              </a:solidFill>
              <a:latin typeface="Arial" panose="020B0604020202020204" pitchFamily="34" charset="0"/>
            </a:endParaRPr>
          </a:p>
          <a:p>
            <a:r>
              <a:rPr lang="en-GB" altLang="en-US" sz="1400" dirty="0">
                <a:solidFill>
                  <a:srgbClr val="FF0000"/>
                </a:solidFill>
                <a:latin typeface="Arial" panose="020B0604020202020204" pitchFamily="34" charset="0"/>
              </a:rPr>
              <a:t>Purposes create intentions (will/desire/ambition)</a:t>
            </a:r>
            <a:r>
              <a:rPr lang="en-GB" altLang="en-US" sz="1400" dirty="0">
                <a:latin typeface="Arial" panose="020B0604020202020204" pitchFamily="34" charset="0"/>
              </a:rPr>
              <a:t> to act on purpose (to reinforce the meaning that is our life) eg the desire to make a positive contribution/to make a difference to create a better version of oneself and to create new value in the world we are attending</a:t>
            </a:r>
          </a:p>
          <a:p>
            <a:endParaRPr lang="en-GB" altLang="en-US" sz="1400" dirty="0">
              <a:latin typeface="Arial" panose="020B0604020202020204" pitchFamily="34" charset="0"/>
            </a:endParaRPr>
          </a:p>
          <a:p>
            <a:r>
              <a:rPr lang="en-GB" altLang="en-US" sz="1400" dirty="0">
                <a:solidFill>
                  <a:srgbClr val="FF0000"/>
                </a:solidFill>
                <a:latin typeface="Arial" panose="020B0604020202020204" pitchFamily="34" charset="0"/>
              </a:rPr>
              <a:t>Intentions cause us to search our life/world (contexts) for affordance </a:t>
            </a:r>
            <a:r>
              <a:rPr lang="en-GB" altLang="en-US" sz="1400" dirty="0">
                <a:latin typeface="Arial" panose="020B0604020202020204" pitchFamily="34" charset="0"/>
              </a:rPr>
              <a:t>(perceptions of possibility for action – eg to make a difference) </a:t>
            </a:r>
          </a:p>
          <a:p>
            <a:endParaRPr lang="en-GB" altLang="en-US" sz="1400" dirty="0">
              <a:latin typeface="Arial" panose="020B0604020202020204" pitchFamily="34" charset="0"/>
            </a:endParaRPr>
          </a:p>
          <a:p>
            <a:r>
              <a:rPr lang="en-GB" altLang="en-US" sz="1400" dirty="0">
                <a:solidFill>
                  <a:srgbClr val="FF0000"/>
                </a:solidFill>
                <a:latin typeface="Arial" panose="020B0604020202020204" pitchFamily="34" charset="0"/>
              </a:rPr>
              <a:t>Affordance enables us to formulate goals to drive specific actions and behaviours in the particular contexts and situations of our life/world</a:t>
            </a:r>
          </a:p>
          <a:p>
            <a:endParaRPr lang="en-GB" altLang="en-US" sz="1400" dirty="0">
              <a:latin typeface="Arial" panose="020B0604020202020204" pitchFamily="34" charset="0"/>
            </a:endParaRPr>
          </a:p>
          <a:p>
            <a:r>
              <a:rPr lang="en-GB" altLang="en-US" sz="1400" dirty="0">
                <a:solidFill>
                  <a:srgbClr val="FF0000"/>
                </a:solidFill>
                <a:latin typeface="Arial" panose="020B0604020202020204" pitchFamily="34" charset="0"/>
              </a:rPr>
              <a:t>These actions and behaviours result in an ‘ecology for achieving our goals’. </a:t>
            </a:r>
            <a:r>
              <a:rPr lang="en-GB" altLang="en-US" sz="1400" dirty="0">
                <a:latin typeface="Arial" panose="020B0604020202020204" pitchFamily="34" charset="0"/>
              </a:rPr>
              <a:t>Our ecology is the way we interpret, relate to, connect and interact with our world of which we are a part not a separate entity. Our ecology involves relationships, activities, experiences, use of resources (knowledge/tools and other artefacts) through which we learn and develop in order to accomplish something we value and create new and deeper meanings in the process.</a:t>
            </a:r>
          </a:p>
          <a:p>
            <a:endParaRPr lang="en-GB" altLang="en-US" sz="1400" dirty="0">
              <a:latin typeface="Arial" panose="020B0604020202020204" pitchFamily="34" charset="0"/>
            </a:endParaRPr>
          </a:p>
          <a:p>
            <a:r>
              <a:rPr lang="en-GB" altLang="en-US" sz="1400" dirty="0">
                <a:solidFill>
                  <a:srgbClr val="FF0000"/>
                </a:solidFill>
                <a:latin typeface="Arial" panose="020B0604020202020204" pitchFamily="34" charset="0"/>
              </a:rPr>
              <a:t>New meaning grows from the experiences and reflections on experience grown through our ecology when it is integrated with our previous understandings, values and beliefs. </a:t>
            </a:r>
            <a:r>
              <a:rPr lang="en-GB" altLang="en-US" sz="1400" dirty="0">
                <a:latin typeface="Arial" panose="020B0604020202020204" pitchFamily="34" charset="0"/>
              </a:rPr>
              <a:t>Our unfolding experiences contain things which are currently meaningful and also things that do not make sense to us. It is in striving to make sense or better sense of such things that new meaning grows in relation to all of the above. Its an ecological process.</a:t>
            </a:r>
          </a:p>
          <a:p>
            <a:endParaRPr lang="en-GB" altLang="en-US" dirty="0">
              <a:latin typeface="Arial" panose="020B0604020202020204" pitchFamily="34" charset="0"/>
            </a:endParaRPr>
          </a:p>
          <a:p>
            <a:endParaRPr lang="en-GB" altLang="en-US" dirty="0">
              <a:latin typeface="Arial" panose="020B0604020202020204" pitchFamily="34" charset="0"/>
            </a:endParaRPr>
          </a:p>
          <a:p>
            <a:endParaRPr lang="en-GB" altLang="en-US" dirty="0">
              <a:latin typeface="Arial" panose="020B0604020202020204" pitchFamily="34" charset="0"/>
            </a:endParaRPr>
          </a:p>
          <a:p>
            <a:endParaRPr lang="en-US" altLang="en-US" dirty="0">
              <a:latin typeface="Arial" panose="020B0604020202020204" pitchFamily="34" charset="0"/>
            </a:endParaRPr>
          </a:p>
        </p:txBody>
      </p:sp>
      <p:sp>
        <p:nvSpPr>
          <p:cNvPr id="115716" name="Slide Number Placeholder 3">
            <a:extLst>
              <a:ext uri="{FF2B5EF4-FFF2-40B4-BE49-F238E27FC236}">
                <a16:creationId xmlns:a16="http://schemas.microsoft.com/office/drawing/2014/main" id="{8391D13B-B24A-4820-999E-3E2D48D96740}"/>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57066" indent="-291179">
              <a:defRPr b="1">
                <a:solidFill>
                  <a:schemeClr val="tx1"/>
                </a:solidFill>
                <a:latin typeface="Arial" panose="020B0604020202020204" pitchFamily="34" charset="0"/>
                <a:ea typeface="MS PGothic" panose="020B0600070205080204" pitchFamily="34" charset="-128"/>
              </a:defRPr>
            </a:lvl2pPr>
            <a:lvl3pPr marL="1164717" indent="-232943">
              <a:defRPr b="1">
                <a:solidFill>
                  <a:schemeClr val="tx1"/>
                </a:solidFill>
                <a:latin typeface="Arial" panose="020B0604020202020204" pitchFamily="34" charset="0"/>
                <a:ea typeface="MS PGothic" panose="020B0600070205080204" pitchFamily="34" charset="-128"/>
              </a:defRPr>
            </a:lvl3pPr>
            <a:lvl4pPr marL="1630604" indent="-232943">
              <a:defRPr b="1">
                <a:solidFill>
                  <a:schemeClr val="tx1"/>
                </a:solidFill>
                <a:latin typeface="Arial" panose="020B0604020202020204" pitchFamily="34" charset="0"/>
                <a:ea typeface="MS PGothic" panose="020B0600070205080204" pitchFamily="34" charset="-128"/>
              </a:defRPr>
            </a:lvl4pPr>
            <a:lvl5pPr marL="2096491" indent="-232943">
              <a:defRPr b="1">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fld id="{E2EFB9DF-3BA9-4316-AFFC-D82FC24513C5}" type="slidenum">
              <a:rPr lang="en-GB" altLang="en-US" b="0">
                <a:solidFill>
                  <a:srgbClr val="000000"/>
                </a:solidFill>
              </a:rPr>
              <a:pPr/>
              <a:t>3</a:t>
            </a:fld>
            <a:endParaRPr lang="en-GB" altLang="en-US" b="0">
              <a:solidFill>
                <a:srgbClr val="000000"/>
              </a:solidFill>
            </a:endParaRPr>
          </a:p>
        </p:txBody>
      </p:sp>
    </p:spTree>
    <p:extLst>
      <p:ext uri="{BB962C8B-B14F-4D97-AF65-F5344CB8AC3E}">
        <p14:creationId xmlns:p14="http://schemas.microsoft.com/office/powerpoint/2010/main" val="339566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78A1EA4F-A57A-4AEE-A965-7D3811F42B4A}"/>
              </a:ext>
            </a:extLst>
          </p:cNvPr>
          <p:cNvSpPr>
            <a:spLocks noGrp="1" noRot="1" noChangeAspect="1" noChangeArrowheads="1" noTextEdit="1"/>
          </p:cNvSpPr>
          <p:nvPr>
            <p:ph type="sldImg"/>
          </p:nvPr>
        </p:nvSpPr>
        <p:spPr>
          <a:xfrm>
            <a:off x="1414463" y="1162050"/>
            <a:ext cx="4181475" cy="3136900"/>
          </a:xfrm>
          <a:ln/>
        </p:spPr>
      </p:sp>
      <p:sp>
        <p:nvSpPr>
          <p:cNvPr id="115715" name="Notes Placeholder 2">
            <a:extLst>
              <a:ext uri="{FF2B5EF4-FFF2-40B4-BE49-F238E27FC236}">
                <a16:creationId xmlns:a16="http://schemas.microsoft.com/office/drawing/2014/main" id="{10F34935-AC4C-443E-A1A2-F186D0E9F980}"/>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sz="1400" dirty="0">
                <a:latin typeface="Arial" panose="020B0604020202020204" pitchFamily="34" charset="0"/>
              </a:rPr>
              <a:t>Summary of the components of a learning ecology</a:t>
            </a:r>
          </a:p>
          <a:p>
            <a:endParaRPr lang="en-GB" altLang="en-US" sz="1400" dirty="0">
              <a:latin typeface="Arial" panose="020B0604020202020204" pitchFamily="34" charset="0"/>
            </a:endParaRPr>
          </a:p>
          <a:p>
            <a:r>
              <a:rPr lang="en-GB" altLang="en-US" sz="1400" dirty="0">
                <a:latin typeface="Arial" panose="020B0604020202020204" pitchFamily="34" charset="0"/>
              </a:rPr>
              <a:t>Learning ecologies (Jackson 2013a:14) 'the process(es) we create in a particular context for a particular purpose that provides us with opportunities, relationships and resources for learning, development and achievement'.   </a:t>
            </a:r>
          </a:p>
          <a:p>
            <a:endParaRPr lang="en-US" altLang="en-US" sz="1400" dirty="0">
              <a:latin typeface="Arial" panose="020B0604020202020204" pitchFamily="34" charset="0"/>
            </a:endParaRPr>
          </a:p>
          <a:p>
            <a:r>
              <a:rPr lang="en-US" altLang="en-US" sz="1400" dirty="0">
                <a:latin typeface="Arial" panose="020B0604020202020204" pitchFamily="34" charset="0"/>
              </a:rPr>
              <a:t>This definition represents the integration and interdependence of the elements of learning and achievement which include the contexts and spaces we inhabit, including our history, relationships and resources, (the most important being knowledge and tools to aid thinking), and our will and capability to create a learning process or learning ecology for a particular purpose.</a:t>
            </a:r>
          </a:p>
          <a:p>
            <a:endParaRPr lang="en-US" altLang="en-US" sz="1400" dirty="0">
              <a:latin typeface="Arial" panose="020B0604020202020204" pitchFamily="34" charset="0"/>
            </a:endParaRPr>
          </a:p>
          <a:p>
            <a:r>
              <a:rPr lang="en-US" altLang="en-US" sz="1400" dirty="0">
                <a:latin typeface="Arial" panose="020B0604020202020204" pitchFamily="34" charset="0"/>
              </a:rPr>
              <a:t>Such actions may be directed explicitly to learning or mastering something but more likely they will be primarily concerned with performing a task, resolving an issue, solving a problem, or making the most of a new opportunity. </a:t>
            </a:r>
          </a:p>
          <a:p>
            <a:endParaRPr lang="en-GB" altLang="en-US" sz="1400" dirty="0">
              <a:latin typeface="Arial" panose="020B0604020202020204" pitchFamily="34" charset="0"/>
            </a:endParaRPr>
          </a:p>
          <a:p>
            <a:r>
              <a:rPr lang="en-GB" altLang="en-US" sz="1400" dirty="0">
                <a:latin typeface="Arial" panose="020B0604020202020204" pitchFamily="34" charset="0"/>
              </a:rPr>
              <a:t>Learning ecologies have temporal dimensions as well as spatial and contextual dimensions: they have the capability to connect different spaces and contexts existing simultaneously across a person's life-course, as well as different spaces and contexts existing in different time periods throughout their life-course. </a:t>
            </a:r>
          </a:p>
          <a:p>
            <a:endParaRPr lang="en-GB" altLang="en-US" sz="1400" dirty="0">
              <a:latin typeface="Arial" panose="020B0604020202020204" pitchFamily="34" charset="0"/>
            </a:endParaRPr>
          </a:p>
          <a:p>
            <a:endParaRPr lang="en-GB" altLang="en-US" sz="1400" dirty="0">
              <a:latin typeface="Arial" panose="020B0604020202020204" pitchFamily="34" charset="0"/>
            </a:endParaRPr>
          </a:p>
          <a:p>
            <a:pPr algn="ctr"/>
            <a:r>
              <a:rPr lang="en-GB" altLang="en-US" sz="1400" dirty="0">
                <a:latin typeface="Arial" panose="020B0604020202020204" pitchFamily="34" charset="0"/>
              </a:rPr>
              <a:t>HYPOTHESIS : ECOLOGIES FOR ACHIEVING OUR PURPOSES </a:t>
            </a:r>
          </a:p>
          <a:p>
            <a:pPr algn="ctr"/>
            <a:r>
              <a:rPr lang="en-GB" altLang="en-US" sz="1400" dirty="0">
                <a:latin typeface="Arial" panose="020B0604020202020204" pitchFamily="34" charset="0"/>
              </a:rPr>
              <a:t>ARE OUR VEHICLES FOR DISCOVERING &amp; CREATING MEANING</a:t>
            </a:r>
          </a:p>
          <a:p>
            <a:endParaRPr lang="en-GB" altLang="en-US" sz="1400" dirty="0">
              <a:latin typeface="Arial" panose="020B0604020202020204" pitchFamily="34" charset="0"/>
            </a:endParaRPr>
          </a:p>
          <a:p>
            <a:r>
              <a:rPr lang="en-GB" altLang="en-US" sz="1400" dirty="0">
                <a:latin typeface="Arial" panose="020B0604020202020204" pitchFamily="34" charset="0"/>
              </a:rPr>
              <a:t>Our </a:t>
            </a:r>
            <a:r>
              <a:rPr lang="en-GB" altLang="en-US" sz="1400" dirty="0">
                <a:solidFill>
                  <a:srgbClr val="FF0000"/>
                </a:solidFill>
                <a:latin typeface="Arial" panose="020B0604020202020204" pitchFamily="34" charset="0"/>
              </a:rPr>
              <a:t>beliefs</a:t>
            </a:r>
            <a:r>
              <a:rPr lang="en-GB" altLang="en-US" sz="1400" dirty="0">
                <a:latin typeface="Arial" panose="020B0604020202020204" pitchFamily="34" charset="0"/>
              </a:rPr>
              <a:t> </a:t>
            </a:r>
            <a:r>
              <a:rPr lang="en-GB" altLang="en-US" sz="1400" dirty="0">
                <a:solidFill>
                  <a:srgbClr val="FF0000"/>
                </a:solidFill>
                <a:latin typeface="Arial" panose="020B0604020202020204" pitchFamily="34" charset="0"/>
              </a:rPr>
              <a:t>shape what we value </a:t>
            </a:r>
            <a:r>
              <a:rPr lang="en-GB" altLang="en-US" sz="1400" dirty="0">
                <a:latin typeface="Arial" panose="020B0604020202020204" pitchFamily="34" charset="0"/>
              </a:rPr>
              <a:t>and what we value shape our beliefs</a:t>
            </a:r>
          </a:p>
          <a:p>
            <a:endParaRPr lang="en-GB" altLang="en-US" sz="1400" dirty="0">
              <a:latin typeface="Arial" panose="020B0604020202020204" pitchFamily="34" charset="0"/>
            </a:endParaRPr>
          </a:p>
          <a:p>
            <a:r>
              <a:rPr lang="en-GB" altLang="en-US" sz="1400" dirty="0">
                <a:latin typeface="Arial" panose="020B0604020202020204" pitchFamily="34" charset="0"/>
              </a:rPr>
              <a:t>Our  </a:t>
            </a:r>
            <a:r>
              <a:rPr lang="en-GB" altLang="en-US" sz="1400" dirty="0">
                <a:solidFill>
                  <a:srgbClr val="FF0000"/>
                </a:solidFill>
                <a:latin typeface="Arial" panose="020B0604020202020204" pitchFamily="34" charset="0"/>
              </a:rPr>
              <a:t>beliefs &amp;</a:t>
            </a:r>
            <a:r>
              <a:rPr lang="en-GB" altLang="en-US" sz="1400" dirty="0">
                <a:latin typeface="Arial" panose="020B0604020202020204" pitchFamily="34" charset="0"/>
              </a:rPr>
              <a:t> </a:t>
            </a:r>
            <a:r>
              <a:rPr lang="en-GB" altLang="en-US" sz="1400" dirty="0">
                <a:solidFill>
                  <a:srgbClr val="FF0000"/>
                </a:solidFill>
                <a:latin typeface="Arial" panose="020B0604020202020204" pitchFamily="34" charset="0"/>
              </a:rPr>
              <a:t>values shape our purposes </a:t>
            </a:r>
            <a:r>
              <a:rPr lang="en-GB" altLang="en-US" sz="1400" dirty="0">
                <a:latin typeface="Arial" panose="020B0604020202020204" pitchFamily="34" charset="0"/>
              </a:rPr>
              <a:t>– purposes emerge from the circumstances of our life and what we value they give our life meaning</a:t>
            </a:r>
          </a:p>
          <a:p>
            <a:endParaRPr lang="en-GB" altLang="en-US" sz="1400" dirty="0">
              <a:solidFill>
                <a:srgbClr val="FF0000"/>
              </a:solidFill>
              <a:latin typeface="Arial" panose="020B0604020202020204" pitchFamily="34" charset="0"/>
            </a:endParaRPr>
          </a:p>
          <a:p>
            <a:r>
              <a:rPr lang="en-GB" altLang="en-US" sz="1400" dirty="0">
                <a:solidFill>
                  <a:srgbClr val="FF0000"/>
                </a:solidFill>
                <a:latin typeface="Arial" panose="020B0604020202020204" pitchFamily="34" charset="0"/>
              </a:rPr>
              <a:t>Purposes create intentions (will/desire/ambition)</a:t>
            </a:r>
            <a:r>
              <a:rPr lang="en-GB" altLang="en-US" sz="1400" dirty="0">
                <a:latin typeface="Arial" panose="020B0604020202020204" pitchFamily="34" charset="0"/>
              </a:rPr>
              <a:t> to act on purpose (to reinforce the meaning that is our life) eg the desire to make a positive contribution/to make a difference to create a better version of oneself and to create new value in the world we are attending</a:t>
            </a:r>
          </a:p>
          <a:p>
            <a:endParaRPr lang="en-GB" altLang="en-US" sz="1400" dirty="0">
              <a:latin typeface="Arial" panose="020B0604020202020204" pitchFamily="34" charset="0"/>
            </a:endParaRPr>
          </a:p>
          <a:p>
            <a:r>
              <a:rPr lang="en-GB" altLang="en-US" sz="1400" dirty="0">
                <a:solidFill>
                  <a:srgbClr val="FF0000"/>
                </a:solidFill>
                <a:latin typeface="Arial" panose="020B0604020202020204" pitchFamily="34" charset="0"/>
              </a:rPr>
              <a:t>Intentions cause us to search our life/world (contexts) for affordance </a:t>
            </a:r>
            <a:r>
              <a:rPr lang="en-GB" altLang="en-US" sz="1400" dirty="0">
                <a:latin typeface="Arial" panose="020B0604020202020204" pitchFamily="34" charset="0"/>
              </a:rPr>
              <a:t>(perceptions of possibility for action – eg to make a difference) </a:t>
            </a:r>
          </a:p>
          <a:p>
            <a:endParaRPr lang="en-GB" altLang="en-US" sz="1400" dirty="0">
              <a:latin typeface="Arial" panose="020B0604020202020204" pitchFamily="34" charset="0"/>
            </a:endParaRPr>
          </a:p>
          <a:p>
            <a:r>
              <a:rPr lang="en-GB" altLang="en-US" sz="1400" dirty="0">
                <a:solidFill>
                  <a:srgbClr val="FF0000"/>
                </a:solidFill>
                <a:latin typeface="Arial" panose="020B0604020202020204" pitchFamily="34" charset="0"/>
              </a:rPr>
              <a:t>Affordance enables us to formulate goals to drive specific actions and behaviours in the particular contexts and situations of our life/world</a:t>
            </a:r>
          </a:p>
          <a:p>
            <a:endParaRPr lang="en-GB" altLang="en-US" sz="1400" dirty="0">
              <a:latin typeface="Arial" panose="020B0604020202020204" pitchFamily="34" charset="0"/>
            </a:endParaRPr>
          </a:p>
          <a:p>
            <a:r>
              <a:rPr lang="en-GB" altLang="en-US" sz="1400" dirty="0">
                <a:solidFill>
                  <a:srgbClr val="FF0000"/>
                </a:solidFill>
                <a:latin typeface="Arial" panose="020B0604020202020204" pitchFamily="34" charset="0"/>
              </a:rPr>
              <a:t>These actions and behaviours result in an ‘ecology for achieving our goals’. </a:t>
            </a:r>
            <a:r>
              <a:rPr lang="en-GB" altLang="en-US" sz="1400" dirty="0">
                <a:latin typeface="Arial" panose="020B0604020202020204" pitchFamily="34" charset="0"/>
              </a:rPr>
              <a:t>Our ecology is the way we interpret, relate to, connect and interact with our world of which we are a part not a separate entity. Our ecology involves relationships, activities, experiences, use of resources (knowledge/tools and other artefacts) through which we learn and develop in order to accomplish something we value and create new and deeper meanings in the process.</a:t>
            </a:r>
          </a:p>
          <a:p>
            <a:endParaRPr lang="en-GB" altLang="en-US" sz="1400" dirty="0">
              <a:latin typeface="Arial" panose="020B0604020202020204" pitchFamily="34" charset="0"/>
            </a:endParaRPr>
          </a:p>
          <a:p>
            <a:r>
              <a:rPr lang="en-GB" altLang="en-US" sz="1400" dirty="0">
                <a:solidFill>
                  <a:srgbClr val="FF0000"/>
                </a:solidFill>
                <a:latin typeface="Arial" panose="020B0604020202020204" pitchFamily="34" charset="0"/>
              </a:rPr>
              <a:t>New meaning grows from the experiences and reflections on experience grown through our ecology when it is integrated with our previous understandings, values and beliefs. </a:t>
            </a:r>
            <a:r>
              <a:rPr lang="en-GB" altLang="en-US" sz="1400" dirty="0">
                <a:latin typeface="Arial" panose="020B0604020202020204" pitchFamily="34" charset="0"/>
              </a:rPr>
              <a:t>Our unfolding experiences contain things which are currently meaningful and also things that do not make sense to us. It is in striving to make sense or better sense of such things that new meaning grows in relation to all of the above. Its an ecological process.</a:t>
            </a:r>
          </a:p>
          <a:p>
            <a:endParaRPr lang="en-GB" altLang="en-US" dirty="0">
              <a:latin typeface="Arial" panose="020B0604020202020204" pitchFamily="34" charset="0"/>
            </a:endParaRPr>
          </a:p>
          <a:p>
            <a:endParaRPr lang="en-GB" altLang="en-US" dirty="0">
              <a:latin typeface="Arial" panose="020B0604020202020204" pitchFamily="34" charset="0"/>
            </a:endParaRPr>
          </a:p>
          <a:p>
            <a:endParaRPr lang="en-GB" altLang="en-US" dirty="0">
              <a:latin typeface="Arial" panose="020B0604020202020204" pitchFamily="34" charset="0"/>
            </a:endParaRPr>
          </a:p>
          <a:p>
            <a:endParaRPr lang="en-US" altLang="en-US" dirty="0">
              <a:latin typeface="Arial" panose="020B0604020202020204" pitchFamily="34" charset="0"/>
            </a:endParaRPr>
          </a:p>
        </p:txBody>
      </p:sp>
      <p:sp>
        <p:nvSpPr>
          <p:cNvPr id="115716" name="Slide Number Placeholder 3">
            <a:extLst>
              <a:ext uri="{FF2B5EF4-FFF2-40B4-BE49-F238E27FC236}">
                <a16:creationId xmlns:a16="http://schemas.microsoft.com/office/drawing/2014/main" id="{8391D13B-B24A-4820-999E-3E2D48D96740}"/>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57066" indent="-291179">
              <a:defRPr b="1">
                <a:solidFill>
                  <a:schemeClr val="tx1"/>
                </a:solidFill>
                <a:latin typeface="Arial" panose="020B0604020202020204" pitchFamily="34" charset="0"/>
                <a:ea typeface="MS PGothic" panose="020B0600070205080204" pitchFamily="34" charset="-128"/>
              </a:defRPr>
            </a:lvl2pPr>
            <a:lvl3pPr marL="1164717" indent="-232943">
              <a:defRPr b="1">
                <a:solidFill>
                  <a:schemeClr val="tx1"/>
                </a:solidFill>
                <a:latin typeface="Arial" panose="020B0604020202020204" pitchFamily="34" charset="0"/>
                <a:ea typeface="MS PGothic" panose="020B0600070205080204" pitchFamily="34" charset="-128"/>
              </a:defRPr>
            </a:lvl3pPr>
            <a:lvl4pPr marL="1630604" indent="-232943">
              <a:defRPr b="1">
                <a:solidFill>
                  <a:schemeClr val="tx1"/>
                </a:solidFill>
                <a:latin typeface="Arial" panose="020B0604020202020204" pitchFamily="34" charset="0"/>
                <a:ea typeface="MS PGothic" panose="020B0600070205080204" pitchFamily="34" charset="-128"/>
              </a:defRPr>
            </a:lvl4pPr>
            <a:lvl5pPr marL="2096491" indent="-232943">
              <a:defRPr b="1">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fld id="{E2EFB9DF-3BA9-4316-AFFC-D82FC24513C5}" type="slidenum">
              <a:rPr lang="en-GB" altLang="en-US" b="0">
                <a:solidFill>
                  <a:srgbClr val="000000"/>
                </a:solidFill>
              </a:rPr>
              <a:pPr/>
              <a:t>4</a:t>
            </a:fld>
            <a:endParaRPr lang="en-GB" altLang="en-US" b="0">
              <a:solidFill>
                <a:srgbClr val="000000"/>
              </a:solidFill>
            </a:endParaRPr>
          </a:p>
        </p:txBody>
      </p:sp>
    </p:spTree>
    <p:extLst>
      <p:ext uri="{BB962C8B-B14F-4D97-AF65-F5344CB8AC3E}">
        <p14:creationId xmlns:p14="http://schemas.microsoft.com/office/powerpoint/2010/main" val="224380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19F8B-E4C1-4706-8754-25B6BDC1ECE2}" type="slidenum">
              <a:rPr lang="en-US" smtClean="0"/>
              <a:t>7</a:t>
            </a:fld>
            <a:endParaRPr lang="en-US"/>
          </a:p>
        </p:txBody>
      </p:sp>
    </p:spTree>
    <p:extLst>
      <p:ext uri="{BB962C8B-B14F-4D97-AF65-F5344CB8AC3E}">
        <p14:creationId xmlns:p14="http://schemas.microsoft.com/office/powerpoint/2010/main" val="3963716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19F8B-E4C1-4706-8754-25B6BDC1ECE2}" type="slidenum">
              <a:rPr lang="en-US" smtClean="0"/>
              <a:t>8</a:t>
            </a:fld>
            <a:endParaRPr lang="en-US"/>
          </a:p>
        </p:txBody>
      </p:sp>
    </p:spTree>
    <p:extLst>
      <p:ext uri="{BB962C8B-B14F-4D97-AF65-F5344CB8AC3E}">
        <p14:creationId xmlns:p14="http://schemas.microsoft.com/office/powerpoint/2010/main" val="2948013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7E71A6-6A34-47E0-A51B-014D7A10BC4F}"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3AE7-E20B-4B0A-964C-0AEEE9696BDB}" type="slidenum">
              <a:rPr lang="en-US" smtClean="0"/>
              <a:t>‹#›</a:t>
            </a:fld>
            <a:endParaRPr lang="en-US"/>
          </a:p>
        </p:txBody>
      </p:sp>
    </p:spTree>
    <p:extLst>
      <p:ext uri="{BB962C8B-B14F-4D97-AF65-F5344CB8AC3E}">
        <p14:creationId xmlns:p14="http://schemas.microsoft.com/office/powerpoint/2010/main" val="3558531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E71A6-6A34-47E0-A51B-014D7A10BC4F}"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3AE7-E20B-4B0A-964C-0AEEE9696BDB}" type="slidenum">
              <a:rPr lang="en-US" smtClean="0"/>
              <a:t>‹#›</a:t>
            </a:fld>
            <a:endParaRPr lang="en-US"/>
          </a:p>
        </p:txBody>
      </p:sp>
    </p:spTree>
    <p:extLst>
      <p:ext uri="{BB962C8B-B14F-4D97-AF65-F5344CB8AC3E}">
        <p14:creationId xmlns:p14="http://schemas.microsoft.com/office/powerpoint/2010/main" val="99265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E71A6-6A34-47E0-A51B-014D7A10BC4F}"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3AE7-E20B-4B0A-964C-0AEEE9696BDB}" type="slidenum">
              <a:rPr lang="en-US" smtClean="0"/>
              <a:t>‹#›</a:t>
            </a:fld>
            <a:endParaRPr lang="en-US"/>
          </a:p>
        </p:txBody>
      </p:sp>
    </p:spTree>
    <p:extLst>
      <p:ext uri="{BB962C8B-B14F-4D97-AF65-F5344CB8AC3E}">
        <p14:creationId xmlns:p14="http://schemas.microsoft.com/office/powerpoint/2010/main" val="145060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E71A6-6A34-47E0-A51B-014D7A10BC4F}"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3AE7-E20B-4B0A-964C-0AEEE9696BDB}" type="slidenum">
              <a:rPr lang="en-US" smtClean="0"/>
              <a:t>‹#›</a:t>
            </a:fld>
            <a:endParaRPr lang="en-US"/>
          </a:p>
        </p:txBody>
      </p:sp>
    </p:spTree>
    <p:extLst>
      <p:ext uri="{BB962C8B-B14F-4D97-AF65-F5344CB8AC3E}">
        <p14:creationId xmlns:p14="http://schemas.microsoft.com/office/powerpoint/2010/main" val="73859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7E71A6-6A34-47E0-A51B-014D7A10BC4F}"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3AE7-E20B-4B0A-964C-0AEEE9696BDB}" type="slidenum">
              <a:rPr lang="en-US" smtClean="0"/>
              <a:t>‹#›</a:t>
            </a:fld>
            <a:endParaRPr lang="en-US"/>
          </a:p>
        </p:txBody>
      </p:sp>
    </p:spTree>
    <p:extLst>
      <p:ext uri="{BB962C8B-B14F-4D97-AF65-F5344CB8AC3E}">
        <p14:creationId xmlns:p14="http://schemas.microsoft.com/office/powerpoint/2010/main" val="144350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7E71A6-6A34-47E0-A51B-014D7A10BC4F}"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73AE7-E20B-4B0A-964C-0AEEE9696BDB}" type="slidenum">
              <a:rPr lang="en-US" smtClean="0"/>
              <a:t>‹#›</a:t>
            </a:fld>
            <a:endParaRPr lang="en-US"/>
          </a:p>
        </p:txBody>
      </p:sp>
    </p:spTree>
    <p:extLst>
      <p:ext uri="{BB962C8B-B14F-4D97-AF65-F5344CB8AC3E}">
        <p14:creationId xmlns:p14="http://schemas.microsoft.com/office/powerpoint/2010/main" val="118396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7E71A6-6A34-47E0-A51B-014D7A10BC4F}" type="datetimeFigureOut">
              <a:rPr lang="en-US" smtClean="0"/>
              <a:t>5/22/2019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73AE7-E20B-4B0A-964C-0AEEE9696BDB}" type="slidenum">
              <a:rPr lang="en-US" smtClean="0"/>
              <a:t>‹#›</a:t>
            </a:fld>
            <a:endParaRPr lang="en-US"/>
          </a:p>
        </p:txBody>
      </p:sp>
    </p:spTree>
    <p:extLst>
      <p:ext uri="{BB962C8B-B14F-4D97-AF65-F5344CB8AC3E}">
        <p14:creationId xmlns:p14="http://schemas.microsoft.com/office/powerpoint/2010/main" val="358261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7E71A6-6A34-47E0-A51B-014D7A10BC4F}" type="datetimeFigureOut">
              <a:rPr lang="en-US" smtClean="0"/>
              <a:t>5/22/2019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73AE7-E20B-4B0A-964C-0AEEE9696BDB}" type="slidenum">
              <a:rPr lang="en-US" smtClean="0"/>
              <a:t>‹#›</a:t>
            </a:fld>
            <a:endParaRPr lang="en-US"/>
          </a:p>
        </p:txBody>
      </p:sp>
    </p:spTree>
    <p:extLst>
      <p:ext uri="{BB962C8B-B14F-4D97-AF65-F5344CB8AC3E}">
        <p14:creationId xmlns:p14="http://schemas.microsoft.com/office/powerpoint/2010/main" val="1259624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E71A6-6A34-47E0-A51B-014D7A10BC4F}" type="datetimeFigureOut">
              <a:rPr lang="en-US" smtClean="0"/>
              <a:t>5/22/2019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73AE7-E20B-4B0A-964C-0AEEE9696BDB}" type="slidenum">
              <a:rPr lang="en-US" smtClean="0"/>
              <a:t>‹#›</a:t>
            </a:fld>
            <a:endParaRPr lang="en-US"/>
          </a:p>
        </p:txBody>
      </p:sp>
    </p:spTree>
    <p:extLst>
      <p:ext uri="{BB962C8B-B14F-4D97-AF65-F5344CB8AC3E}">
        <p14:creationId xmlns:p14="http://schemas.microsoft.com/office/powerpoint/2010/main" val="248133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7E71A6-6A34-47E0-A51B-014D7A10BC4F}"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73AE7-E20B-4B0A-964C-0AEEE9696BDB}" type="slidenum">
              <a:rPr lang="en-US" smtClean="0"/>
              <a:t>‹#›</a:t>
            </a:fld>
            <a:endParaRPr lang="en-US"/>
          </a:p>
        </p:txBody>
      </p:sp>
    </p:spTree>
    <p:extLst>
      <p:ext uri="{BB962C8B-B14F-4D97-AF65-F5344CB8AC3E}">
        <p14:creationId xmlns:p14="http://schemas.microsoft.com/office/powerpoint/2010/main" val="191627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7E71A6-6A34-47E0-A51B-014D7A10BC4F}"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73AE7-E20B-4B0A-964C-0AEEE9696BDB}" type="slidenum">
              <a:rPr lang="en-US" smtClean="0"/>
              <a:t>‹#›</a:t>
            </a:fld>
            <a:endParaRPr lang="en-US"/>
          </a:p>
        </p:txBody>
      </p:sp>
    </p:spTree>
    <p:extLst>
      <p:ext uri="{BB962C8B-B14F-4D97-AF65-F5344CB8AC3E}">
        <p14:creationId xmlns:p14="http://schemas.microsoft.com/office/powerpoint/2010/main" val="3220268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E71A6-6A34-47E0-A51B-014D7A10BC4F}" type="datetimeFigureOut">
              <a:rPr lang="en-US" smtClean="0"/>
              <a:t>5/22/2019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73AE7-E20B-4B0A-964C-0AEEE9696BDB}" type="slidenum">
              <a:rPr lang="en-US" smtClean="0"/>
              <a:t>‹#›</a:t>
            </a:fld>
            <a:endParaRPr lang="en-US"/>
          </a:p>
        </p:txBody>
      </p:sp>
    </p:spTree>
    <p:extLst>
      <p:ext uri="{BB962C8B-B14F-4D97-AF65-F5344CB8AC3E}">
        <p14:creationId xmlns:p14="http://schemas.microsoft.com/office/powerpoint/2010/main" val="167876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ormanjackson.co.uk/crc.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pragmaticimagination.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51A13E-7BAB-400C-9CDC-5917F3909651}"/>
              </a:ext>
            </a:extLst>
          </p:cNvPr>
          <p:cNvSpPr/>
          <p:nvPr/>
        </p:nvSpPr>
        <p:spPr>
          <a:xfrm>
            <a:off x="563682" y="5441856"/>
            <a:ext cx="7845718" cy="830997"/>
          </a:xfrm>
          <a:prstGeom prst="rect">
            <a:avLst/>
          </a:prstGeom>
        </p:spPr>
        <p:txBody>
          <a:bodyPr wrap="square">
            <a:spAutoFit/>
          </a:bodyPr>
          <a:lstStyle/>
          <a:p>
            <a:pPr fontAlgn="base"/>
            <a:r>
              <a:rPr lang="en-US" sz="1600" b="1" i="1" dirty="0">
                <a:latin typeface="Arial" panose="020B0604020202020204" pitchFamily="34" charset="0"/>
                <a:ea typeface="Times New Roman" panose="02020603050405020304" pitchFamily="18" charset="0"/>
                <a:cs typeface="Arial" panose="020B0604020202020204" pitchFamily="34" charset="0"/>
              </a:rPr>
              <a:t>From Learning Ecologies to Ecologies for Creative Practice, </a:t>
            </a:r>
            <a:r>
              <a:rPr lang="en-US" sz="1600" i="1" dirty="0">
                <a:latin typeface="Arial" panose="020B0604020202020204" pitchFamily="34" charset="0"/>
                <a:ea typeface="Times New Roman" panose="02020603050405020304" pitchFamily="18" charset="0"/>
                <a:cs typeface="Arial" panose="020B0604020202020204" pitchFamily="34" charset="0"/>
              </a:rPr>
              <a:t>Chapter 12 in R. Barnett &amp; N J Jackson </a:t>
            </a:r>
            <a:r>
              <a:rPr lang="en-US" sz="1600" i="1" dirty="0">
                <a:latin typeface="Arial" panose="020B0604020202020204" pitchFamily="34" charset="0"/>
                <a:cs typeface="Arial" panose="020B0604020202020204" pitchFamily="34" charset="0"/>
              </a:rPr>
              <a:t>Ecologies for Learning and Practice: Emerging Ideas, Sightings and Possibilities </a:t>
            </a:r>
            <a:endParaRPr lang="en-US" sz="1600" i="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924A15B-E69F-4782-9CAF-F1C074781DE3}"/>
              </a:ext>
            </a:extLst>
          </p:cNvPr>
          <p:cNvSpPr/>
          <p:nvPr/>
        </p:nvSpPr>
        <p:spPr>
          <a:xfrm>
            <a:off x="563682" y="1474326"/>
            <a:ext cx="7803554" cy="1323439"/>
          </a:xfrm>
          <a:prstGeom prst="rect">
            <a:avLst/>
          </a:prstGeom>
        </p:spPr>
        <p:txBody>
          <a:bodyPr wrap="square">
            <a:spAutoFit/>
          </a:bodyPr>
          <a:lstStyle/>
          <a:p>
            <a:r>
              <a:rPr lang="en-US" sz="2000" dirty="0">
                <a:latin typeface="Arial" panose="020B0604020202020204" pitchFamily="34" charset="0"/>
              </a:rPr>
              <a:t>‘A properly ecological approach … is one that would take, as its point of departure, the whole-organism-in-its-environment. In other words, ‘organism plus environment’ should denote not a compound of two things, but one indivisible totality’ (Ingold 2000 :16).</a:t>
            </a:r>
            <a:endParaRPr lang="en-US" sz="2000" dirty="0"/>
          </a:p>
        </p:txBody>
      </p:sp>
      <p:sp>
        <p:nvSpPr>
          <p:cNvPr id="4" name="Rectangle 3">
            <a:extLst>
              <a:ext uri="{FF2B5EF4-FFF2-40B4-BE49-F238E27FC236}">
                <a16:creationId xmlns:a16="http://schemas.microsoft.com/office/drawing/2014/main" id="{E4DB09F0-B174-4F0A-9400-791326386C73}"/>
              </a:ext>
            </a:extLst>
          </p:cNvPr>
          <p:cNvSpPr/>
          <p:nvPr/>
        </p:nvSpPr>
        <p:spPr>
          <a:xfrm>
            <a:off x="563681" y="384598"/>
            <a:ext cx="7803555" cy="830997"/>
          </a:xfrm>
          <a:prstGeom prst="rect">
            <a:avLst/>
          </a:prstGeom>
        </p:spPr>
        <p:txBody>
          <a:bodyPr wrap="square">
            <a:spAutoFit/>
          </a:bodyPr>
          <a:lstStyle/>
          <a:p>
            <a:r>
              <a:rPr lang="en-US" sz="2400" b="1" dirty="0">
                <a:latin typeface="Arial" panose="020B0604020202020204" pitchFamily="34" charset="0"/>
              </a:rPr>
              <a:t>Creativity in Practice : An Ecological Phenomenon </a:t>
            </a:r>
            <a:br>
              <a:rPr lang="en-US" sz="2400" dirty="0"/>
            </a:br>
            <a:r>
              <a:rPr lang="en-US" sz="2400" b="1" dirty="0">
                <a:latin typeface="Arial" panose="020B0604020202020204" pitchFamily="34" charset="0"/>
              </a:rPr>
              <a:t>Norman Jackson </a:t>
            </a:r>
            <a:endParaRPr lang="en-US" sz="2400" dirty="0"/>
          </a:p>
        </p:txBody>
      </p:sp>
      <p:sp>
        <p:nvSpPr>
          <p:cNvPr id="5" name="Rectangle 4">
            <a:extLst>
              <a:ext uri="{FF2B5EF4-FFF2-40B4-BE49-F238E27FC236}">
                <a16:creationId xmlns:a16="http://schemas.microsoft.com/office/drawing/2014/main" id="{6A77D9DE-F29D-4B13-90C9-60F4A36E3F38}"/>
              </a:ext>
            </a:extLst>
          </p:cNvPr>
          <p:cNvSpPr/>
          <p:nvPr/>
        </p:nvSpPr>
        <p:spPr>
          <a:xfrm>
            <a:off x="563682" y="3040613"/>
            <a:ext cx="8016636" cy="2246769"/>
          </a:xfrm>
          <a:prstGeom prst="rect">
            <a:avLst/>
          </a:prstGeom>
        </p:spPr>
        <p:txBody>
          <a:bodyPr wrap="square">
            <a:spAutoFit/>
          </a:bodyPr>
          <a:lstStyle/>
          <a:p>
            <a:r>
              <a:rPr lang="en-US" sz="2000" dirty="0">
                <a:latin typeface="Arial" panose="020B0604020202020204" pitchFamily="34" charset="0"/>
              </a:rPr>
              <a:t>My proposition: In the practice environment the motivator for creativity is the intrinsic desire to create value by solving domain specific problems, developing new situated knowledge and creating new cultural artefacts. The process involves ‘the emergence in action of a novel relational product growing out of the uniqueness of the individual on the one hand, and the materials, events, or circumstances of their life’ (Rogers 1961: 350). </a:t>
            </a:r>
          </a:p>
        </p:txBody>
      </p:sp>
      <p:sp>
        <p:nvSpPr>
          <p:cNvPr id="6" name="Rectangle 5">
            <a:extLst>
              <a:ext uri="{FF2B5EF4-FFF2-40B4-BE49-F238E27FC236}">
                <a16:creationId xmlns:a16="http://schemas.microsoft.com/office/drawing/2014/main" id="{5D82A5DE-D9CB-458E-A5B2-851A35ADE728}"/>
              </a:ext>
            </a:extLst>
          </p:cNvPr>
          <p:cNvSpPr/>
          <p:nvPr/>
        </p:nvSpPr>
        <p:spPr>
          <a:xfrm>
            <a:off x="3909893" y="6164698"/>
            <a:ext cx="4206601" cy="369332"/>
          </a:xfrm>
          <a:prstGeom prst="rect">
            <a:avLst/>
          </a:prstGeom>
        </p:spPr>
        <p:txBody>
          <a:bodyPr wrap="none">
            <a:spAutoFit/>
          </a:bodyPr>
          <a:lstStyle/>
          <a:p>
            <a:r>
              <a:rPr lang="en-US" dirty="0">
                <a:hlinkClick r:id="rId3"/>
              </a:rPr>
              <a:t>http://www.normanjackson.co.uk/crc.html</a:t>
            </a:r>
            <a:endParaRPr lang="en-US" dirty="0"/>
          </a:p>
        </p:txBody>
      </p:sp>
    </p:spTree>
    <p:extLst>
      <p:ext uri="{BB962C8B-B14F-4D97-AF65-F5344CB8AC3E}">
        <p14:creationId xmlns:p14="http://schemas.microsoft.com/office/powerpoint/2010/main" val="150502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986907-4FBD-4928-8AD8-0355CB6C744D}"/>
              </a:ext>
            </a:extLst>
          </p:cNvPr>
          <p:cNvPicPr/>
          <p:nvPr/>
        </p:nvPicPr>
        <p:blipFill>
          <a:blip r:embed="rId3">
            <a:extLst>
              <a:ext uri="{28A0092B-C50C-407E-A947-70E740481C1C}">
                <a14:useLocalDpi xmlns:a14="http://schemas.microsoft.com/office/drawing/2010/main" val="0"/>
              </a:ext>
            </a:extLst>
          </a:blip>
          <a:stretch>
            <a:fillRect/>
          </a:stretch>
        </p:blipFill>
        <p:spPr>
          <a:xfrm>
            <a:off x="796921" y="1151674"/>
            <a:ext cx="7688318" cy="4246236"/>
          </a:xfrm>
          <a:prstGeom prst="rect">
            <a:avLst/>
          </a:prstGeom>
        </p:spPr>
      </p:pic>
      <p:sp>
        <p:nvSpPr>
          <p:cNvPr id="6" name="TextBox 5">
            <a:extLst>
              <a:ext uri="{FF2B5EF4-FFF2-40B4-BE49-F238E27FC236}">
                <a16:creationId xmlns:a16="http://schemas.microsoft.com/office/drawing/2014/main" id="{77C2F826-328E-4F40-A0A5-18D5AF015891}"/>
              </a:ext>
            </a:extLst>
          </p:cNvPr>
          <p:cNvSpPr txBox="1"/>
          <p:nvPr/>
        </p:nvSpPr>
        <p:spPr>
          <a:xfrm>
            <a:off x="1460090" y="564378"/>
            <a:ext cx="677223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John Dewey’s interactionist model of experience</a:t>
            </a:r>
          </a:p>
        </p:txBody>
      </p:sp>
      <p:sp>
        <p:nvSpPr>
          <p:cNvPr id="7" name="TextBox 6">
            <a:extLst>
              <a:ext uri="{FF2B5EF4-FFF2-40B4-BE49-F238E27FC236}">
                <a16:creationId xmlns:a16="http://schemas.microsoft.com/office/drawing/2014/main" id="{8AA04EFC-A0DF-4F05-9D98-91840651163C}"/>
              </a:ext>
            </a:extLst>
          </p:cNvPr>
          <p:cNvSpPr txBox="1"/>
          <p:nvPr/>
        </p:nvSpPr>
        <p:spPr>
          <a:xfrm>
            <a:off x="695648" y="5862302"/>
            <a:ext cx="8880971" cy="707886"/>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Glaveanu</a:t>
            </a:r>
            <a:r>
              <a:rPr lang="en-US" sz="2000" dirty="0">
                <a:latin typeface="Arial" panose="020B0604020202020204" pitchFamily="34" charset="0"/>
                <a:cs typeface="Arial" panose="020B0604020202020204" pitchFamily="34" charset="0"/>
              </a:rPr>
              <a:t> et al (2013) Creativity as action: findings from five creative domains Frontiers in Psychology 4, 176</a:t>
            </a:r>
          </a:p>
        </p:txBody>
      </p:sp>
    </p:spTree>
    <p:extLst>
      <p:ext uri="{BB962C8B-B14F-4D97-AF65-F5344CB8AC3E}">
        <p14:creationId xmlns:p14="http://schemas.microsoft.com/office/powerpoint/2010/main" val="72984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a:extLst>
              <a:ext uri="{FF2B5EF4-FFF2-40B4-BE49-F238E27FC236}">
                <a16:creationId xmlns:a16="http://schemas.microsoft.com/office/drawing/2014/main" id="{E52CC899-8BC0-4C67-AE8D-B482EE32D193}"/>
              </a:ext>
            </a:extLst>
          </p:cNvPr>
          <p:cNvSpPr txBox="1">
            <a:spLocks noChangeArrowheads="1"/>
          </p:cNvSpPr>
          <p:nvPr/>
        </p:nvSpPr>
        <p:spPr bwMode="auto">
          <a:xfrm>
            <a:off x="59478" y="4786291"/>
            <a:ext cx="3057551"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68580" bIns="6858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b="1" dirty="0">
                <a:solidFill>
                  <a:srgbClr val="000000"/>
                </a:solidFill>
                <a:ea typeface="Times New Roman" panose="02020603050405020304" pitchFamily="18" charset="0"/>
                <a:cs typeface="Arial" panose="020B0604020202020204" pitchFamily="34" charset="0"/>
              </a:rPr>
              <a:t>6 RELATIONSHIPS</a:t>
            </a:r>
          </a:p>
          <a:p>
            <a:pPr algn="ctr">
              <a:spcBef>
                <a:spcPct val="0"/>
              </a:spcBef>
              <a:buFontTx/>
              <a:buNone/>
            </a:pPr>
            <a:r>
              <a:rPr lang="en-US" altLang="en-US" sz="1600" dirty="0">
                <a:solidFill>
                  <a:srgbClr val="000000"/>
                </a:solidFill>
                <a:ea typeface="Times New Roman" panose="02020603050405020304" pitchFamily="18" charset="0"/>
                <a:cs typeface="Arial" panose="020B0604020202020204" pitchFamily="34" charset="0"/>
              </a:rPr>
              <a:t>with people, communities, places, ideas, objects, work, hobbies, problems, anything!</a:t>
            </a:r>
          </a:p>
        </p:txBody>
      </p:sp>
      <p:sp>
        <p:nvSpPr>
          <p:cNvPr id="114691" name="Text Box 5">
            <a:extLst>
              <a:ext uri="{FF2B5EF4-FFF2-40B4-BE49-F238E27FC236}">
                <a16:creationId xmlns:a16="http://schemas.microsoft.com/office/drawing/2014/main" id="{FD0B00DD-D35D-4CD0-B353-7ECDB67EB316}"/>
              </a:ext>
            </a:extLst>
          </p:cNvPr>
          <p:cNvSpPr txBox="1">
            <a:spLocks noChangeArrowheads="1"/>
          </p:cNvSpPr>
          <p:nvPr/>
        </p:nvSpPr>
        <p:spPr bwMode="auto">
          <a:xfrm>
            <a:off x="2049226" y="630612"/>
            <a:ext cx="4899261" cy="3250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68580" bIns="6858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b="1" dirty="0">
                <a:solidFill>
                  <a:srgbClr val="000000"/>
                </a:solidFill>
                <a:latin typeface="Microsoft Sans Serif" panose="020B0604020202020204" pitchFamily="34" charset="0"/>
                <a:ea typeface="Times New Roman" panose="02020603050405020304" pitchFamily="18" charset="0"/>
                <a:cs typeface="Microsoft Sans Serif" panose="020B0604020202020204" pitchFamily="34" charset="0"/>
              </a:rPr>
              <a:t>3 RESOURCES</a:t>
            </a:r>
          </a:p>
          <a:p>
            <a:pPr algn="ctr">
              <a:spcBef>
                <a:spcPct val="0"/>
              </a:spcBef>
              <a:buFontTx/>
              <a:buNone/>
            </a:pPr>
            <a:r>
              <a:rPr lang="en-US" altLang="en-US" sz="1600" dirty="0">
                <a:solidFill>
                  <a:srgbClr val="000000"/>
                </a:solidFill>
                <a:latin typeface="Microsoft Sans Serif" panose="020B0604020202020204" pitchFamily="34" charset="0"/>
                <a:ea typeface="Times New Roman" panose="02020603050405020304" pitchFamily="18" charset="0"/>
                <a:cs typeface="Microsoft Sans Serif" panose="020B0604020202020204" pitchFamily="34" charset="0"/>
              </a:rPr>
              <a:t>information, knowledge, people, tools,  technologies </a:t>
            </a:r>
          </a:p>
          <a:p>
            <a:pPr algn="ctr">
              <a:spcBef>
                <a:spcPct val="0"/>
              </a:spcBef>
              <a:buFontTx/>
              <a:buNone/>
            </a:pPr>
            <a:r>
              <a:rPr lang="en-US" altLang="en-US" sz="1600" dirty="0">
                <a:solidFill>
                  <a:srgbClr val="000000"/>
                </a:solidFill>
                <a:latin typeface="Microsoft Sans Serif" panose="020B0604020202020204" pitchFamily="34" charset="0"/>
                <a:ea typeface="Times New Roman" panose="02020603050405020304" pitchFamily="18" charset="0"/>
                <a:cs typeface="Microsoft Sans Serif" panose="020B0604020202020204" pitchFamily="34" charset="0"/>
              </a:rPr>
              <a:t>&amp; other artefacts (anything that can be used)</a:t>
            </a:r>
            <a:endParaRPr lang="en-US" altLang="en-US" sz="1600" dirty="0">
              <a:solidFill>
                <a:srgbClr val="000000"/>
              </a:solidFill>
              <a:ea typeface="Times New Roman" panose="02020603050405020304" pitchFamily="18" charset="0"/>
              <a:cs typeface="Arial" panose="020B0604020202020204" pitchFamily="34" charset="0"/>
            </a:endParaRPr>
          </a:p>
        </p:txBody>
      </p:sp>
      <p:sp>
        <p:nvSpPr>
          <p:cNvPr id="114692" name="Text Box 1">
            <a:extLst>
              <a:ext uri="{FF2B5EF4-FFF2-40B4-BE49-F238E27FC236}">
                <a16:creationId xmlns:a16="http://schemas.microsoft.com/office/drawing/2014/main" id="{6873B3E6-943E-451F-859C-0ADAAE7544E2}"/>
              </a:ext>
            </a:extLst>
          </p:cNvPr>
          <p:cNvSpPr txBox="1">
            <a:spLocks noChangeArrowheads="1"/>
          </p:cNvSpPr>
          <p:nvPr/>
        </p:nvSpPr>
        <p:spPr bwMode="auto">
          <a:xfrm>
            <a:off x="3117029" y="5470179"/>
            <a:ext cx="4807974" cy="377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68580" bIns="6858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600" b="1" dirty="0">
                <a:solidFill>
                  <a:srgbClr val="000000"/>
                </a:solidFill>
                <a:ea typeface="Times New Roman" panose="02020603050405020304" pitchFamily="18" charset="0"/>
                <a:cs typeface="Arial" panose="020B0604020202020204" pitchFamily="34" charset="0"/>
              </a:rPr>
              <a:t>7 PROCESSES/ACTIVITIES/EXPERIENCES</a:t>
            </a:r>
          </a:p>
          <a:p>
            <a:pPr algn="ctr">
              <a:spcBef>
                <a:spcPct val="0"/>
              </a:spcBef>
              <a:buFontTx/>
              <a:buNone/>
            </a:pPr>
            <a:r>
              <a:rPr lang="en-US" altLang="en-US" sz="1600" dirty="0">
                <a:solidFill>
                  <a:srgbClr val="000000"/>
                </a:solidFill>
                <a:ea typeface="Times New Roman" panose="02020603050405020304" pitchFamily="18" charset="0"/>
                <a:cs typeface="Arial" panose="020B0604020202020204" pitchFamily="34" charset="0"/>
              </a:rPr>
              <a:t>sg study, work, making, research, inquiry, </a:t>
            </a:r>
          </a:p>
          <a:p>
            <a:pPr algn="ctr">
              <a:spcBef>
                <a:spcPct val="0"/>
              </a:spcBef>
              <a:buFontTx/>
              <a:buNone/>
            </a:pPr>
            <a:r>
              <a:rPr lang="en-US" altLang="en-US" sz="1600" dirty="0">
                <a:solidFill>
                  <a:srgbClr val="000000"/>
                </a:solidFill>
                <a:ea typeface="Times New Roman" panose="02020603050405020304" pitchFamily="18" charset="0"/>
                <a:cs typeface="Arial" panose="020B0604020202020204" pitchFamily="34" charset="0"/>
              </a:rPr>
              <a:t>problem solving and much more….</a:t>
            </a:r>
          </a:p>
        </p:txBody>
      </p:sp>
      <p:sp>
        <p:nvSpPr>
          <p:cNvPr id="114693" name="Rectangle 8">
            <a:extLst>
              <a:ext uri="{FF2B5EF4-FFF2-40B4-BE49-F238E27FC236}">
                <a16:creationId xmlns:a16="http://schemas.microsoft.com/office/drawing/2014/main" id="{4883DDBB-9AED-48E8-ABF4-3718ECBF15BD}"/>
              </a:ext>
            </a:extLst>
          </p:cNvPr>
          <p:cNvSpPr>
            <a:spLocks noChangeArrowheads="1"/>
          </p:cNvSpPr>
          <p:nvPr/>
        </p:nvSpPr>
        <p:spPr bwMode="auto">
          <a:xfrm>
            <a:off x="1304926" y="608387"/>
            <a:ext cx="184731"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350">
              <a:solidFill>
                <a:srgbClr val="000000"/>
              </a:solidFill>
              <a:cs typeface="Arial" panose="020B0604020202020204" pitchFamily="34" charset="0"/>
            </a:endParaRPr>
          </a:p>
        </p:txBody>
      </p:sp>
      <p:sp>
        <p:nvSpPr>
          <p:cNvPr id="114694" name="Rectangle 10">
            <a:extLst>
              <a:ext uri="{FF2B5EF4-FFF2-40B4-BE49-F238E27FC236}">
                <a16:creationId xmlns:a16="http://schemas.microsoft.com/office/drawing/2014/main" id="{34F91DA3-F308-4C7D-BE81-6A5F5E3D300E}"/>
              </a:ext>
            </a:extLst>
          </p:cNvPr>
          <p:cNvSpPr>
            <a:spLocks noChangeArrowheads="1"/>
          </p:cNvSpPr>
          <p:nvPr/>
        </p:nvSpPr>
        <p:spPr bwMode="auto">
          <a:xfrm>
            <a:off x="1304926" y="779838"/>
            <a:ext cx="184731"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350">
              <a:solidFill>
                <a:srgbClr val="000000"/>
              </a:solidFill>
              <a:cs typeface="Arial" panose="020B0604020202020204" pitchFamily="34" charset="0"/>
            </a:endParaRPr>
          </a:p>
        </p:txBody>
      </p:sp>
      <p:sp>
        <p:nvSpPr>
          <p:cNvPr id="114695" name="Rectangle 13">
            <a:extLst>
              <a:ext uri="{FF2B5EF4-FFF2-40B4-BE49-F238E27FC236}">
                <a16:creationId xmlns:a16="http://schemas.microsoft.com/office/drawing/2014/main" id="{57D691EB-4BDD-4FB4-B3FC-6D5A7758848B}"/>
              </a:ext>
            </a:extLst>
          </p:cNvPr>
          <p:cNvSpPr>
            <a:spLocks noChangeArrowheads="1"/>
          </p:cNvSpPr>
          <p:nvPr/>
        </p:nvSpPr>
        <p:spPr bwMode="auto">
          <a:xfrm>
            <a:off x="1304926" y="635568"/>
            <a:ext cx="184731" cy="588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br>
              <a:rPr lang="en-GB" altLang="en-US" sz="525">
                <a:solidFill>
                  <a:srgbClr val="000000"/>
                </a:solidFill>
                <a:cs typeface="Arial" panose="020B0604020202020204" pitchFamily="34" charset="0"/>
              </a:rPr>
            </a:br>
            <a:endParaRPr lang="en-GB" altLang="en-US" sz="1350">
              <a:solidFill>
                <a:srgbClr val="000000"/>
              </a:solidFill>
              <a:cs typeface="Arial" panose="020B0604020202020204" pitchFamily="34" charset="0"/>
            </a:endParaRPr>
          </a:p>
          <a:p>
            <a:pPr>
              <a:spcBef>
                <a:spcPct val="0"/>
              </a:spcBef>
              <a:buFontTx/>
              <a:buNone/>
            </a:pPr>
            <a:endParaRPr lang="en-GB" altLang="en-US" sz="1350">
              <a:solidFill>
                <a:srgbClr val="000000"/>
              </a:solidFill>
              <a:cs typeface="Arial" panose="020B0604020202020204" pitchFamily="34" charset="0"/>
            </a:endParaRPr>
          </a:p>
        </p:txBody>
      </p:sp>
      <p:sp>
        <p:nvSpPr>
          <p:cNvPr id="114696" name="Rectangle 15">
            <a:extLst>
              <a:ext uri="{FF2B5EF4-FFF2-40B4-BE49-F238E27FC236}">
                <a16:creationId xmlns:a16="http://schemas.microsoft.com/office/drawing/2014/main" id="{7E7A24C4-F380-4707-97F7-569EBA328CE8}"/>
              </a:ext>
            </a:extLst>
          </p:cNvPr>
          <p:cNvSpPr>
            <a:spLocks noChangeArrowheads="1"/>
          </p:cNvSpPr>
          <p:nvPr/>
        </p:nvSpPr>
        <p:spPr bwMode="auto">
          <a:xfrm>
            <a:off x="1304926" y="779838"/>
            <a:ext cx="184731"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350">
              <a:solidFill>
                <a:srgbClr val="000000"/>
              </a:solidFill>
              <a:cs typeface="Arial" panose="020B0604020202020204" pitchFamily="34" charset="0"/>
            </a:endParaRPr>
          </a:p>
        </p:txBody>
      </p:sp>
      <p:sp>
        <p:nvSpPr>
          <p:cNvPr id="114697" name="Rectangle 18">
            <a:extLst>
              <a:ext uri="{FF2B5EF4-FFF2-40B4-BE49-F238E27FC236}">
                <a16:creationId xmlns:a16="http://schemas.microsoft.com/office/drawing/2014/main" id="{ACFC9EEE-3957-44BD-8233-261E06EF659D}"/>
              </a:ext>
            </a:extLst>
          </p:cNvPr>
          <p:cNvSpPr>
            <a:spLocks noChangeArrowheads="1"/>
          </p:cNvSpPr>
          <p:nvPr/>
        </p:nvSpPr>
        <p:spPr bwMode="auto">
          <a:xfrm>
            <a:off x="1304926" y="779838"/>
            <a:ext cx="184731"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350">
              <a:solidFill>
                <a:srgbClr val="000000"/>
              </a:solidFill>
              <a:cs typeface="Arial" panose="020B0604020202020204" pitchFamily="34" charset="0"/>
            </a:endParaRPr>
          </a:p>
        </p:txBody>
      </p:sp>
      <p:cxnSp>
        <p:nvCxnSpPr>
          <p:cNvPr id="20" name="Straight Arrow Connector 19">
            <a:extLst>
              <a:ext uri="{FF2B5EF4-FFF2-40B4-BE49-F238E27FC236}">
                <a16:creationId xmlns:a16="http://schemas.microsoft.com/office/drawing/2014/main" id="{566EA590-1CE8-46CC-9227-0470BBE5CCEA}"/>
              </a:ext>
            </a:extLst>
          </p:cNvPr>
          <p:cNvCxnSpPr>
            <a:cxnSpLocks/>
          </p:cNvCxnSpPr>
          <p:nvPr/>
        </p:nvCxnSpPr>
        <p:spPr>
          <a:xfrm flipV="1">
            <a:off x="383458" y="3131268"/>
            <a:ext cx="8239432" cy="25263"/>
          </a:xfrm>
          <a:prstGeom prst="straightConnector1">
            <a:avLst/>
          </a:prstGeom>
          <a:ln w="38100">
            <a:solidFill>
              <a:schemeClr val="bg1">
                <a:lumMod val="65000"/>
                <a:alpha val="44000"/>
              </a:schemeClr>
            </a:solidFill>
            <a:tailEnd type="arrow"/>
          </a:ln>
        </p:spPr>
        <p:style>
          <a:lnRef idx="2">
            <a:schemeClr val="accent1"/>
          </a:lnRef>
          <a:fillRef idx="0">
            <a:schemeClr val="accent1"/>
          </a:fillRef>
          <a:effectRef idx="1">
            <a:schemeClr val="accent1"/>
          </a:effectRef>
          <a:fontRef idx="minor">
            <a:schemeClr val="tx1"/>
          </a:fontRef>
        </p:style>
      </p:cxnSp>
      <p:sp>
        <p:nvSpPr>
          <p:cNvPr id="114699" name="Text Box 5">
            <a:extLst>
              <a:ext uri="{FF2B5EF4-FFF2-40B4-BE49-F238E27FC236}">
                <a16:creationId xmlns:a16="http://schemas.microsoft.com/office/drawing/2014/main" id="{99BA0C90-10E4-4D96-8AEF-86217BEE4ADF}"/>
              </a:ext>
            </a:extLst>
          </p:cNvPr>
          <p:cNvSpPr txBox="1">
            <a:spLocks noChangeArrowheads="1"/>
          </p:cNvSpPr>
          <p:nvPr/>
        </p:nvSpPr>
        <p:spPr bwMode="auto">
          <a:xfrm>
            <a:off x="6999290" y="2912499"/>
            <a:ext cx="1464213" cy="377428"/>
          </a:xfrm>
          <a:prstGeom prst="rect">
            <a:avLst/>
          </a:prstGeom>
          <a:solidFill>
            <a:schemeClr val="bg1">
              <a:alpha val="56862"/>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tIns="68580" bIns="6858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b="1" dirty="0">
                <a:solidFill>
                  <a:srgbClr val="000000"/>
                </a:solidFill>
                <a:latin typeface="Microsoft Sans Serif" panose="020B0604020202020204" pitchFamily="34" charset="0"/>
                <a:ea typeface="Times New Roman" panose="02020603050405020304" pitchFamily="18" charset="0"/>
                <a:cs typeface="Microsoft Sans Serif" panose="020B0604020202020204" pitchFamily="34" charset="0"/>
              </a:rPr>
              <a:t>FUTURE?</a:t>
            </a:r>
          </a:p>
        </p:txBody>
      </p:sp>
      <p:sp>
        <p:nvSpPr>
          <p:cNvPr id="114700" name="Text Box 5">
            <a:extLst>
              <a:ext uri="{FF2B5EF4-FFF2-40B4-BE49-F238E27FC236}">
                <a16:creationId xmlns:a16="http://schemas.microsoft.com/office/drawing/2014/main" id="{CF83FEB9-1A0C-4F38-8D9D-EE443875442A}"/>
              </a:ext>
            </a:extLst>
          </p:cNvPr>
          <p:cNvSpPr txBox="1">
            <a:spLocks noChangeArrowheads="1"/>
          </p:cNvSpPr>
          <p:nvPr/>
        </p:nvSpPr>
        <p:spPr bwMode="auto">
          <a:xfrm>
            <a:off x="5878394" y="1564731"/>
            <a:ext cx="3168466" cy="6360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68580" bIns="6858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b="1" dirty="0">
                <a:solidFill>
                  <a:srgbClr val="000000"/>
                </a:solidFill>
                <a:latin typeface="Microsoft Sans Serif" panose="020B0604020202020204" pitchFamily="34" charset="0"/>
                <a:ea typeface="Times New Roman" panose="02020603050405020304" pitchFamily="18" charset="0"/>
                <a:cs typeface="Microsoft Sans Serif" panose="020B0604020202020204" pitchFamily="34" charset="0"/>
              </a:rPr>
              <a:t>2 AFFORDANCES </a:t>
            </a:r>
          </a:p>
          <a:p>
            <a:pPr algn="ctr">
              <a:spcBef>
                <a:spcPct val="0"/>
              </a:spcBef>
              <a:buFontTx/>
              <a:buNone/>
            </a:pPr>
            <a:r>
              <a:rPr lang="en-US" altLang="en-US" sz="1600" dirty="0">
                <a:solidFill>
                  <a:srgbClr val="000000"/>
                </a:solidFill>
                <a:latin typeface="Microsoft Sans Serif" panose="020B0604020202020204" pitchFamily="34" charset="0"/>
                <a:ea typeface="Times New Roman" panose="02020603050405020304" pitchFamily="18" charset="0"/>
                <a:cs typeface="Microsoft Sans Serif" panose="020B0604020202020204" pitchFamily="34" charset="0"/>
              </a:rPr>
              <a:t>possibilities that can be perceived or imagined for thinking and action  </a:t>
            </a:r>
          </a:p>
        </p:txBody>
      </p:sp>
      <p:sp>
        <p:nvSpPr>
          <p:cNvPr id="114703" name="Text Box 15">
            <a:extLst>
              <a:ext uri="{FF2B5EF4-FFF2-40B4-BE49-F238E27FC236}">
                <a16:creationId xmlns:a16="http://schemas.microsoft.com/office/drawing/2014/main" id="{7D0DD123-1B82-4F25-B557-576CC0E5A758}"/>
              </a:ext>
            </a:extLst>
          </p:cNvPr>
          <p:cNvSpPr txBox="1">
            <a:spLocks noChangeArrowheads="1"/>
          </p:cNvSpPr>
          <p:nvPr/>
        </p:nvSpPr>
        <p:spPr bwMode="auto">
          <a:xfrm>
            <a:off x="409394" y="1628065"/>
            <a:ext cx="2220814"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GB" altLang="en-US" sz="1800" b="1" dirty="0">
                <a:solidFill>
                  <a:srgbClr val="000000"/>
                </a:solidFill>
                <a:cs typeface="Arial" panose="020B0604020202020204" pitchFamily="34" charset="0"/>
              </a:rPr>
              <a:t>4 SPACES </a:t>
            </a:r>
          </a:p>
          <a:p>
            <a:pPr algn="ctr">
              <a:spcBef>
                <a:spcPct val="0"/>
              </a:spcBef>
              <a:buFontTx/>
              <a:buNone/>
            </a:pPr>
            <a:r>
              <a:rPr lang="en-GB" altLang="en-US" sz="1600" dirty="0">
                <a:solidFill>
                  <a:srgbClr val="000000"/>
                </a:solidFill>
                <a:cs typeface="Arial" panose="020B0604020202020204" pitchFamily="34" charset="0"/>
              </a:rPr>
              <a:t>physical, social, virtual, intellectual, psychological, liminal</a:t>
            </a:r>
          </a:p>
        </p:txBody>
      </p:sp>
      <p:sp>
        <p:nvSpPr>
          <p:cNvPr id="114708" name="Text Box 15">
            <a:extLst>
              <a:ext uri="{FF2B5EF4-FFF2-40B4-BE49-F238E27FC236}">
                <a16:creationId xmlns:a16="http://schemas.microsoft.com/office/drawing/2014/main" id="{15A53EA2-6BB8-4468-B1D8-75B7862539B3}"/>
              </a:ext>
            </a:extLst>
          </p:cNvPr>
          <p:cNvSpPr txBox="1">
            <a:spLocks noChangeArrowheads="1"/>
          </p:cNvSpPr>
          <p:nvPr/>
        </p:nvSpPr>
        <p:spPr bwMode="auto">
          <a:xfrm>
            <a:off x="757351" y="2946602"/>
            <a:ext cx="1075222" cy="369332"/>
          </a:xfrm>
          <a:prstGeom prst="rect">
            <a:avLst/>
          </a:prstGeom>
          <a:solidFill>
            <a:schemeClr val="bg1">
              <a:alpha val="5803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1800" b="1" dirty="0">
                <a:solidFill>
                  <a:srgbClr val="000000"/>
                </a:solidFill>
                <a:cs typeface="Arial" panose="020B0604020202020204" pitchFamily="34" charset="0"/>
              </a:rPr>
              <a:t>PAST</a:t>
            </a:r>
          </a:p>
        </p:txBody>
      </p:sp>
      <p:sp>
        <p:nvSpPr>
          <p:cNvPr id="114709" name="Text Box 7">
            <a:extLst>
              <a:ext uri="{FF2B5EF4-FFF2-40B4-BE49-F238E27FC236}">
                <a16:creationId xmlns:a16="http://schemas.microsoft.com/office/drawing/2014/main" id="{C945D805-4DD1-4BAB-A887-DF95B188BD09}"/>
              </a:ext>
            </a:extLst>
          </p:cNvPr>
          <p:cNvSpPr txBox="1">
            <a:spLocks noChangeArrowheads="1"/>
          </p:cNvSpPr>
          <p:nvPr/>
        </p:nvSpPr>
        <p:spPr bwMode="auto">
          <a:xfrm>
            <a:off x="6438402" y="3463534"/>
            <a:ext cx="2585988" cy="377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68580" bIns="6858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b="1" dirty="0">
                <a:solidFill>
                  <a:srgbClr val="000000"/>
                </a:solidFill>
                <a:ea typeface="Times New Roman" panose="02020603050405020304" pitchFamily="18" charset="0"/>
                <a:cs typeface="Arial" panose="020B0604020202020204" pitchFamily="34" charset="0"/>
              </a:rPr>
              <a:t>1 CONTEXTS               </a:t>
            </a:r>
          </a:p>
          <a:p>
            <a:pPr algn="ctr">
              <a:spcBef>
                <a:spcPct val="0"/>
              </a:spcBef>
              <a:buFontTx/>
              <a:buNone/>
            </a:pPr>
            <a:r>
              <a:rPr lang="en-US" altLang="en-US" sz="1600" dirty="0">
                <a:solidFill>
                  <a:srgbClr val="000000"/>
                </a:solidFill>
                <a:ea typeface="Times New Roman" panose="02020603050405020304" pitchFamily="18" charset="0"/>
                <a:cs typeface="Arial" panose="020B0604020202020204" pitchFamily="34" charset="0"/>
              </a:rPr>
              <a:t> situations, circumstances, culture, ourselves familiar or unfamiliar,  simple –complicated - complex or chaotic </a:t>
            </a:r>
          </a:p>
        </p:txBody>
      </p:sp>
      <p:sp>
        <p:nvSpPr>
          <p:cNvPr id="3" name="Arrow: Up-Down 2">
            <a:extLst>
              <a:ext uri="{FF2B5EF4-FFF2-40B4-BE49-F238E27FC236}">
                <a16:creationId xmlns:a16="http://schemas.microsoft.com/office/drawing/2014/main" id="{B89D9AEF-AFF3-40C8-997D-B78FCDAB16D3}"/>
              </a:ext>
            </a:extLst>
          </p:cNvPr>
          <p:cNvSpPr/>
          <p:nvPr/>
        </p:nvSpPr>
        <p:spPr>
          <a:xfrm>
            <a:off x="4269623" y="1999429"/>
            <a:ext cx="322741" cy="2985526"/>
          </a:xfrm>
          <a:prstGeom prst="upDown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Text Box 1">
            <a:extLst>
              <a:ext uri="{FF2B5EF4-FFF2-40B4-BE49-F238E27FC236}">
                <a16:creationId xmlns:a16="http://schemas.microsoft.com/office/drawing/2014/main" id="{CD0C4356-A74E-47ED-B2C3-B2A04B28BF30}"/>
              </a:ext>
            </a:extLst>
          </p:cNvPr>
          <p:cNvSpPr txBox="1">
            <a:spLocks noChangeArrowheads="1"/>
          </p:cNvSpPr>
          <p:nvPr/>
        </p:nvSpPr>
        <p:spPr bwMode="auto">
          <a:xfrm>
            <a:off x="2996906" y="1694046"/>
            <a:ext cx="2868174" cy="377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68580" bIns="6858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350" dirty="0">
                <a:solidFill>
                  <a:srgbClr val="000000"/>
                </a:solidFill>
                <a:latin typeface="Microsoft Sans Serif" panose="020B0604020202020204" pitchFamily="34" charset="0"/>
                <a:ea typeface="Times New Roman" panose="02020603050405020304" pitchFamily="18" charset="0"/>
                <a:cs typeface="Microsoft Sans Serif" panose="020B0604020202020204" pitchFamily="34" charset="0"/>
              </a:rPr>
              <a:t>           </a:t>
            </a:r>
            <a:r>
              <a:rPr lang="en-US" altLang="en-US" sz="1600" b="1" dirty="0">
                <a:solidFill>
                  <a:srgbClr val="000000"/>
                </a:solidFill>
                <a:ea typeface="Times New Roman" panose="02020603050405020304" pitchFamily="18" charset="0"/>
                <a:cs typeface="Arial" panose="020B0604020202020204" pitchFamily="34" charset="0"/>
              </a:rPr>
              <a:t>WHOLE PERSON</a:t>
            </a:r>
          </a:p>
          <a:p>
            <a:pPr>
              <a:spcBef>
                <a:spcPct val="0"/>
              </a:spcBef>
              <a:buFontTx/>
              <a:buNone/>
            </a:pPr>
            <a:endParaRPr lang="en-US" altLang="en-US" sz="1600" dirty="0">
              <a:solidFill>
                <a:srgbClr val="000000"/>
              </a:solidFill>
              <a:ea typeface="Times New Roman" panose="02020603050405020304" pitchFamily="18" charset="0"/>
              <a:cs typeface="Arial" panose="020B0604020202020204" pitchFamily="34" charset="0"/>
            </a:endParaRPr>
          </a:p>
          <a:p>
            <a:pPr>
              <a:spcBef>
                <a:spcPct val="0"/>
              </a:spcBef>
              <a:buFontTx/>
              <a:buNone/>
            </a:pPr>
            <a:endParaRPr lang="en-US" altLang="en-US" sz="1600" dirty="0">
              <a:solidFill>
                <a:srgbClr val="000000"/>
              </a:solidFill>
              <a:ea typeface="Times New Roman" panose="02020603050405020304" pitchFamily="18" charset="0"/>
              <a:cs typeface="Arial" panose="020B0604020202020204" pitchFamily="34" charset="0"/>
            </a:endParaRPr>
          </a:p>
          <a:p>
            <a:pPr algn="ctr">
              <a:spcBef>
                <a:spcPct val="0"/>
              </a:spcBef>
              <a:buFontTx/>
              <a:buNone/>
            </a:pPr>
            <a:r>
              <a:rPr lang="en-US" altLang="en-US" sz="1600" b="1" dirty="0">
                <a:solidFill>
                  <a:srgbClr val="000000"/>
                </a:solidFill>
                <a:ea typeface="Times New Roman" panose="02020603050405020304" pitchFamily="18" charset="0"/>
                <a:cs typeface="Arial" panose="020B0604020202020204" pitchFamily="34" charset="0"/>
              </a:rPr>
              <a:t>with their mind and body, purposes and motivations, sensing, perceiving, feeling, imagining, relating to, interacting with, interpreting &amp; making sense of their environment &amp; emerging situations</a:t>
            </a:r>
          </a:p>
          <a:p>
            <a:pPr>
              <a:spcBef>
                <a:spcPct val="0"/>
              </a:spcBef>
              <a:buFontTx/>
              <a:buNone/>
            </a:pPr>
            <a:endParaRPr lang="en-US" altLang="en-US" sz="1600" i="1" dirty="0">
              <a:solidFill>
                <a:srgbClr val="000000"/>
              </a:solidFill>
              <a:ea typeface="Times New Roman" panose="02020603050405020304" pitchFamily="18" charset="0"/>
              <a:cs typeface="Arial" panose="020B0604020202020204" pitchFamily="34" charset="0"/>
            </a:endParaRPr>
          </a:p>
          <a:p>
            <a:pPr>
              <a:spcBef>
                <a:spcPct val="0"/>
              </a:spcBef>
              <a:buFontTx/>
              <a:buNone/>
            </a:pPr>
            <a:endParaRPr lang="en-US" altLang="en-US" sz="1600" i="1" dirty="0">
              <a:solidFill>
                <a:srgbClr val="000000"/>
              </a:solidFill>
              <a:ea typeface="Times New Roman" panose="02020603050405020304" pitchFamily="18" charset="0"/>
              <a:cs typeface="Arial" panose="020B0604020202020204" pitchFamily="34" charset="0"/>
            </a:endParaRPr>
          </a:p>
          <a:p>
            <a:pPr>
              <a:spcBef>
                <a:spcPct val="0"/>
              </a:spcBef>
              <a:buFontTx/>
              <a:buNone/>
            </a:pPr>
            <a:r>
              <a:rPr lang="en-US" altLang="en-US" sz="1600" dirty="0">
                <a:solidFill>
                  <a:srgbClr val="000000"/>
                </a:solidFill>
                <a:ea typeface="Times New Roman" panose="02020603050405020304" pitchFamily="18" charset="0"/>
                <a:cs typeface="Arial" panose="020B0604020202020204" pitchFamily="34" charset="0"/>
              </a:rPr>
              <a:t>            </a:t>
            </a:r>
            <a:r>
              <a:rPr lang="en-US" altLang="en-US" sz="1600" b="1" dirty="0">
                <a:solidFill>
                  <a:srgbClr val="000000"/>
                </a:solidFill>
                <a:ea typeface="Times New Roman" panose="02020603050405020304" pitchFamily="18" charset="0"/>
                <a:cs typeface="Arial" panose="020B0604020202020204" pitchFamily="34" charset="0"/>
              </a:rPr>
              <a:t>ENVIRONMENT</a:t>
            </a:r>
          </a:p>
        </p:txBody>
      </p:sp>
      <p:sp>
        <p:nvSpPr>
          <p:cNvPr id="27" name="Text Box 5">
            <a:extLst>
              <a:ext uri="{FF2B5EF4-FFF2-40B4-BE49-F238E27FC236}">
                <a16:creationId xmlns:a16="http://schemas.microsoft.com/office/drawing/2014/main" id="{9BFB7F88-0567-4FEE-8125-5BC8739A3143}"/>
              </a:ext>
            </a:extLst>
          </p:cNvPr>
          <p:cNvSpPr txBox="1">
            <a:spLocks noChangeArrowheads="1"/>
          </p:cNvSpPr>
          <p:nvPr/>
        </p:nvSpPr>
        <p:spPr bwMode="auto">
          <a:xfrm>
            <a:off x="1397291" y="24385"/>
            <a:ext cx="6319604" cy="3250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68580" bIns="6858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2400" dirty="0">
                <a:solidFill>
                  <a:srgbClr val="000000"/>
                </a:solidFill>
                <a:ea typeface="Times New Roman" panose="02020603050405020304" pitchFamily="18" charset="0"/>
                <a:cs typeface="Arial" panose="020B0604020202020204" pitchFamily="34" charset="0"/>
              </a:rPr>
              <a:t>Learning Ecology Conceptual Framework</a:t>
            </a:r>
          </a:p>
        </p:txBody>
      </p:sp>
      <p:sp>
        <p:nvSpPr>
          <p:cNvPr id="21" name="Oval 20">
            <a:extLst>
              <a:ext uri="{FF2B5EF4-FFF2-40B4-BE49-F238E27FC236}">
                <a16:creationId xmlns:a16="http://schemas.microsoft.com/office/drawing/2014/main" id="{3FB7134A-970B-4B7B-93BE-CBE29A245B8B}"/>
              </a:ext>
            </a:extLst>
          </p:cNvPr>
          <p:cNvSpPr/>
          <p:nvPr/>
        </p:nvSpPr>
        <p:spPr>
          <a:xfrm flipH="1">
            <a:off x="2565970" y="1564731"/>
            <a:ext cx="3865775" cy="3833179"/>
          </a:xfrm>
          <a:prstGeom prst="ellipse">
            <a:avLst/>
          </a:prstGeom>
          <a:solidFill>
            <a:schemeClr val="bg1">
              <a:lumMod val="95000"/>
              <a:alpha val="24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3" name="Text Box 15">
            <a:extLst>
              <a:ext uri="{FF2B5EF4-FFF2-40B4-BE49-F238E27FC236}">
                <a16:creationId xmlns:a16="http://schemas.microsoft.com/office/drawing/2014/main" id="{91AE2346-4286-4235-994F-D6F0DCAE19F2}"/>
              </a:ext>
            </a:extLst>
          </p:cNvPr>
          <p:cNvSpPr txBox="1">
            <a:spLocks noChangeArrowheads="1"/>
          </p:cNvSpPr>
          <p:nvPr/>
        </p:nvSpPr>
        <p:spPr bwMode="auto">
          <a:xfrm>
            <a:off x="475727" y="3419334"/>
            <a:ext cx="202786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1800" dirty="0">
                <a:solidFill>
                  <a:srgbClr val="000000"/>
                </a:solidFill>
                <a:cs typeface="Arial" panose="020B0604020202020204" pitchFamily="34" charset="0"/>
              </a:rPr>
              <a:t>     </a:t>
            </a:r>
            <a:r>
              <a:rPr lang="en-GB" altLang="en-US" sz="1800" b="1" dirty="0">
                <a:solidFill>
                  <a:srgbClr val="000000"/>
                </a:solidFill>
                <a:cs typeface="Arial" panose="020B0604020202020204" pitchFamily="34" charset="0"/>
              </a:rPr>
              <a:t>5 PLACES</a:t>
            </a:r>
          </a:p>
          <a:p>
            <a:pPr algn="ctr">
              <a:spcBef>
                <a:spcPct val="0"/>
              </a:spcBef>
              <a:buFontTx/>
              <a:buNone/>
            </a:pPr>
            <a:r>
              <a:rPr lang="en-GB" altLang="en-US" sz="1600" dirty="0">
                <a:solidFill>
                  <a:srgbClr val="000000"/>
                </a:solidFill>
                <a:cs typeface="Arial" panose="020B0604020202020204" pitchFamily="34" charset="0"/>
              </a:rPr>
              <a:t>some things can </a:t>
            </a:r>
          </a:p>
          <a:p>
            <a:pPr algn="ctr">
              <a:spcBef>
                <a:spcPct val="0"/>
              </a:spcBef>
              <a:buFontTx/>
              <a:buNone/>
            </a:pPr>
            <a:r>
              <a:rPr lang="en-GB" altLang="en-US" sz="1600" dirty="0">
                <a:solidFill>
                  <a:srgbClr val="000000"/>
                </a:solidFill>
                <a:cs typeface="Arial" panose="020B0604020202020204" pitchFamily="34" charset="0"/>
              </a:rPr>
              <a:t>only be learned in a </a:t>
            </a:r>
          </a:p>
          <a:p>
            <a:pPr algn="ctr">
              <a:spcBef>
                <a:spcPct val="0"/>
              </a:spcBef>
              <a:buFontTx/>
              <a:buNone/>
            </a:pPr>
            <a:r>
              <a:rPr lang="en-GB" altLang="en-US" sz="1600" dirty="0">
                <a:solidFill>
                  <a:srgbClr val="000000"/>
                </a:solidFill>
                <a:cs typeface="Arial" panose="020B0604020202020204" pitchFamily="34" charset="0"/>
              </a:rPr>
              <a:t>particular place. </a:t>
            </a:r>
          </a:p>
        </p:txBody>
      </p:sp>
      <p:sp>
        <p:nvSpPr>
          <p:cNvPr id="2" name="Rectangle 1">
            <a:extLst>
              <a:ext uri="{FF2B5EF4-FFF2-40B4-BE49-F238E27FC236}">
                <a16:creationId xmlns:a16="http://schemas.microsoft.com/office/drawing/2014/main" id="{507AD63A-B795-436A-810A-96D5D3D78519}"/>
              </a:ext>
            </a:extLst>
          </p:cNvPr>
          <p:cNvSpPr/>
          <p:nvPr/>
        </p:nvSpPr>
        <p:spPr>
          <a:xfrm>
            <a:off x="531979" y="6429505"/>
            <a:ext cx="8612021" cy="369332"/>
          </a:xfrm>
          <a:prstGeom prst="rect">
            <a:avLst/>
          </a:prstGeom>
        </p:spPr>
        <p:txBody>
          <a:bodyPr wrap="square">
            <a:spAutoFit/>
          </a:bodyPr>
          <a:lstStyle/>
          <a:p>
            <a:pPr marL="114300" marR="0" indent="-114300" fontAlgn="base">
              <a:spcBef>
                <a:spcPts val="0"/>
              </a:spcBef>
              <a:spcAft>
                <a:spcPts val="0"/>
              </a:spcAft>
            </a:pPr>
            <a:r>
              <a:rPr lang="en-US" dirty="0">
                <a:solidFill>
                  <a:srgbClr val="222222"/>
                </a:solidFill>
                <a:latin typeface="Arial" panose="020B0604020202020204" pitchFamily="34" charset="0"/>
                <a:ea typeface="Calibri" panose="020F0502020204030204" pitchFamily="34" charset="0"/>
                <a:cs typeface="Arial" panose="020B0604020202020204" pitchFamily="34" charset="0"/>
              </a:rPr>
              <a:t>Jackson, N. J. (2016) </a:t>
            </a:r>
            <a:r>
              <a:rPr lang="en-US" i="1" dirty="0">
                <a:solidFill>
                  <a:srgbClr val="222222"/>
                </a:solidFill>
                <a:latin typeface="Arial" panose="020B0604020202020204" pitchFamily="34" charset="0"/>
                <a:ea typeface="Calibri" panose="020F0502020204030204" pitchFamily="34" charset="0"/>
                <a:cs typeface="Arial" panose="020B0604020202020204" pitchFamily="34" charset="0"/>
              </a:rPr>
              <a:t>Exploring Learning Ecologies. </a:t>
            </a:r>
            <a:r>
              <a:rPr lang="en-US" dirty="0">
                <a:solidFill>
                  <a:srgbClr val="222222"/>
                </a:solidFill>
                <a:latin typeface="Arial" panose="020B0604020202020204" pitchFamily="34" charset="0"/>
                <a:ea typeface="Calibri" panose="020F0502020204030204" pitchFamily="34" charset="0"/>
                <a:cs typeface="Arial" panose="020B0604020202020204" pitchFamily="34" charset="0"/>
              </a:rPr>
              <a:t>Chalk Mountain/Lulu.</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6F5EC73-8BCD-40DC-94E5-424CEFC6399D}"/>
              </a:ext>
            </a:extLst>
          </p:cNvPr>
          <p:cNvPicPr>
            <a:picLocks noChangeAspect="1"/>
          </p:cNvPicPr>
          <p:nvPr/>
        </p:nvPicPr>
        <p:blipFill>
          <a:blip r:embed="rId3"/>
          <a:stretch>
            <a:fillRect/>
          </a:stretch>
        </p:blipFill>
        <p:spPr>
          <a:xfrm>
            <a:off x="2636865" y="2143744"/>
            <a:ext cx="3528840" cy="2642547"/>
          </a:xfrm>
          <a:prstGeom prst="rect">
            <a:avLst/>
          </a:prstGeom>
        </p:spPr>
      </p:pic>
    </p:spTree>
    <p:extLst>
      <p:ext uri="{BB962C8B-B14F-4D97-AF65-F5344CB8AC3E}">
        <p14:creationId xmlns:p14="http://schemas.microsoft.com/office/powerpoint/2010/main" val="345326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a:extLst>
              <a:ext uri="{FF2B5EF4-FFF2-40B4-BE49-F238E27FC236}">
                <a16:creationId xmlns:a16="http://schemas.microsoft.com/office/drawing/2014/main" id="{E52CC899-8BC0-4C67-AE8D-B482EE32D193}"/>
              </a:ext>
            </a:extLst>
          </p:cNvPr>
          <p:cNvSpPr txBox="1">
            <a:spLocks noChangeArrowheads="1"/>
          </p:cNvSpPr>
          <p:nvPr/>
        </p:nvSpPr>
        <p:spPr bwMode="auto">
          <a:xfrm>
            <a:off x="59478" y="4786291"/>
            <a:ext cx="3057551"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68580" bIns="6858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b="1" dirty="0">
                <a:solidFill>
                  <a:srgbClr val="000000"/>
                </a:solidFill>
                <a:ea typeface="Times New Roman" panose="02020603050405020304" pitchFamily="18" charset="0"/>
                <a:cs typeface="Arial" panose="020B0604020202020204" pitchFamily="34" charset="0"/>
              </a:rPr>
              <a:t>6 RELATIONSHIPS</a:t>
            </a:r>
          </a:p>
          <a:p>
            <a:pPr algn="ctr">
              <a:spcBef>
                <a:spcPct val="0"/>
              </a:spcBef>
              <a:buFontTx/>
              <a:buNone/>
            </a:pPr>
            <a:r>
              <a:rPr lang="en-US" altLang="en-US" sz="1600" dirty="0">
                <a:solidFill>
                  <a:srgbClr val="000000"/>
                </a:solidFill>
                <a:ea typeface="Times New Roman" panose="02020603050405020304" pitchFamily="18" charset="0"/>
                <a:cs typeface="Arial" panose="020B0604020202020204" pitchFamily="34" charset="0"/>
              </a:rPr>
              <a:t>with people, communities, places, ideas, objects, work, hobbies, problems, anything!</a:t>
            </a:r>
          </a:p>
        </p:txBody>
      </p:sp>
      <p:sp>
        <p:nvSpPr>
          <p:cNvPr id="114691" name="Text Box 5">
            <a:extLst>
              <a:ext uri="{FF2B5EF4-FFF2-40B4-BE49-F238E27FC236}">
                <a16:creationId xmlns:a16="http://schemas.microsoft.com/office/drawing/2014/main" id="{FD0B00DD-D35D-4CD0-B353-7ECDB67EB316}"/>
              </a:ext>
            </a:extLst>
          </p:cNvPr>
          <p:cNvSpPr txBox="1">
            <a:spLocks noChangeArrowheads="1"/>
          </p:cNvSpPr>
          <p:nvPr/>
        </p:nvSpPr>
        <p:spPr bwMode="auto">
          <a:xfrm>
            <a:off x="2049226" y="630612"/>
            <a:ext cx="4899261" cy="3250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68580" bIns="6858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b="1" dirty="0">
                <a:solidFill>
                  <a:srgbClr val="000000"/>
                </a:solidFill>
                <a:latin typeface="Microsoft Sans Serif" panose="020B0604020202020204" pitchFamily="34" charset="0"/>
                <a:ea typeface="Times New Roman" panose="02020603050405020304" pitchFamily="18" charset="0"/>
                <a:cs typeface="Microsoft Sans Serif" panose="020B0604020202020204" pitchFamily="34" charset="0"/>
              </a:rPr>
              <a:t>3 RESOURCES</a:t>
            </a:r>
          </a:p>
          <a:p>
            <a:pPr algn="ctr">
              <a:spcBef>
                <a:spcPct val="0"/>
              </a:spcBef>
              <a:buFontTx/>
              <a:buNone/>
            </a:pPr>
            <a:r>
              <a:rPr lang="en-US" altLang="en-US" sz="1600" dirty="0">
                <a:solidFill>
                  <a:srgbClr val="000000"/>
                </a:solidFill>
                <a:latin typeface="Microsoft Sans Serif" panose="020B0604020202020204" pitchFamily="34" charset="0"/>
                <a:ea typeface="Times New Roman" panose="02020603050405020304" pitchFamily="18" charset="0"/>
                <a:cs typeface="Microsoft Sans Serif" panose="020B0604020202020204" pitchFamily="34" charset="0"/>
              </a:rPr>
              <a:t>information, knowledge, people, tools,  technologies </a:t>
            </a:r>
          </a:p>
          <a:p>
            <a:pPr algn="ctr">
              <a:spcBef>
                <a:spcPct val="0"/>
              </a:spcBef>
              <a:buFontTx/>
              <a:buNone/>
            </a:pPr>
            <a:r>
              <a:rPr lang="en-US" altLang="en-US" sz="1600" dirty="0">
                <a:solidFill>
                  <a:srgbClr val="000000"/>
                </a:solidFill>
                <a:latin typeface="Microsoft Sans Serif" panose="020B0604020202020204" pitchFamily="34" charset="0"/>
                <a:ea typeface="Times New Roman" panose="02020603050405020304" pitchFamily="18" charset="0"/>
                <a:cs typeface="Microsoft Sans Serif" panose="020B0604020202020204" pitchFamily="34" charset="0"/>
              </a:rPr>
              <a:t>&amp; other artefacts (anything that can be used)</a:t>
            </a:r>
            <a:endParaRPr lang="en-US" altLang="en-US" sz="1600" dirty="0">
              <a:solidFill>
                <a:srgbClr val="000000"/>
              </a:solidFill>
              <a:ea typeface="Times New Roman" panose="02020603050405020304" pitchFamily="18" charset="0"/>
              <a:cs typeface="Arial" panose="020B0604020202020204" pitchFamily="34" charset="0"/>
            </a:endParaRPr>
          </a:p>
        </p:txBody>
      </p:sp>
      <p:sp>
        <p:nvSpPr>
          <p:cNvPr id="114692" name="Text Box 1">
            <a:extLst>
              <a:ext uri="{FF2B5EF4-FFF2-40B4-BE49-F238E27FC236}">
                <a16:creationId xmlns:a16="http://schemas.microsoft.com/office/drawing/2014/main" id="{6873B3E6-943E-451F-859C-0ADAAE7544E2}"/>
              </a:ext>
            </a:extLst>
          </p:cNvPr>
          <p:cNvSpPr txBox="1">
            <a:spLocks noChangeArrowheads="1"/>
          </p:cNvSpPr>
          <p:nvPr/>
        </p:nvSpPr>
        <p:spPr bwMode="auto">
          <a:xfrm>
            <a:off x="3117029" y="5470179"/>
            <a:ext cx="4807974" cy="377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68580" bIns="6858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600" b="1" dirty="0">
                <a:solidFill>
                  <a:srgbClr val="000000"/>
                </a:solidFill>
                <a:ea typeface="Times New Roman" panose="02020603050405020304" pitchFamily="18" charset="0"/>
                <a:cs typeface="Arial" panose="020B0604020202020204" pitchFamily="34" charset="0"/>
              </a:rPr>
              <a:t>7 PROCESSES/ACTIVITIES/EXPERIENCES</a:t>
            </a:r>
          </a:p>
          <a:p>
            <a:pPr algn="ctr">
              <a:spcBef>
                <a:spcPct val="0"/>
              </a:spcBef>
              <a:buFontTx/>
              <a:buNone/>
            </a:pPr>
            <a:r>
              <a:rPr lang="en-US" altLang="en-US" sz="1600" dirty="0">
                <a:solidFill>
                  <a:srgbClr val="000000"/>
                </a:solidFill>
                <a:ea typeface="Times New Roman" panose="02020603050405020304" pitchFamily="18" charset="0"/>
                <a:cs typeface="Arial" panose="020B0604020202020204" pitchFamily="34" charset="0"/>
              </a:rPr>
              <a:t>sg study, work, making, research, inquiry, </a:t>
            </a:r>
          </a:p>
          <a:p>
            <a:pPr algn="ctr">
              <a:spcBef>
                <a:spcPct val="0"/>
              </a:spcBef>
              <a:buFontTx/>
              <a:buNone/>
            </a:pPr>
            <a:r>
              <a:rPr lang="en-US" altLang="en-US" sz="1600" dirty="0">
                <a:solidFill>
                  <a:srgbClr val="000000"/>
                </a:solidFill>
                <a:ea typeface="Times New Roman" panose="02020603050405020304" pitchFamily="18" charset="0"/>
                <a:cs typeface="Arial" panose="020B0604020202020204" pitchFamily="34" charset="0"/>
              </a:rPr>
              <a:t>problem solving and much more….</a:t>
            </a:r>
          </a:p>
        </p:txBody>
      </p:sp>
      <p:sp>
        <p:nvSpPr>
          <p:cNvPr id="114693" name="Rectangle 8">
            <a:extLst>
              <a:ext uri="{FF2B5EF4-FFF2-40B4-BE49-F238E27FC236}">
                <a16:creationId xmlns:a16="http://schemas.microsoft.com/office/drawing/2014/main" id="{4883DDBB-9AED-48E8-ABF4-3718ECBF15BD}"/>
              </a:ext>
            </a:extLst>
          </p:cNvPr>
          <p:cNvSpPr>
            <a:spLocks noChangeArrowheads="1"/>
          </p:cNvSpPr>
          <p:nvPr/>
        </p:nvSpPr>
        <p:spPr bwMode="auto">
          <a:xfrm>
            <a:off x="1304926" y="608387"/>
            <a:ext cx="184731"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350">
              <a:solidFill>
                <a:srgbClr val="000000"/>
              </a:solidFill>
              <a:cs typeface="Arial" panose="020B0604020202020204" pitchFamily="34" charset="0"/>
            </a:endParaRPr>
          </a:p>
        </p:txBody>
      </p:sp>
      <p:sp>
        <p:nvSpPr>
          <p:cNvPr id="114694" name="Rectangle 10">
            <a:extLst>
              <a:ext uri="{FF2B5EF4-FFF2-40B4-BE49-F238E27FC236}">
                <a16:creationId xmlns:a16="http://schemas.microsoft.com/office/drawing/2014/main" id="{34F91DA3-F308-4C7D-BE81-6A5F5E3D300E}"/>
              </a:ext>
            </a:extLst>
          </p:cNvPr>
          <p:cNvSpPr>
            <a:spLocks noChangeArrowheads="1"/>
          </p:cNvSpPr>
          <p:nvPr/>
        </p:nvSpPr>
        <p:spPr bwMode="auto">
          <a:xfrm>
            <a:off x="1304926" y="779838"/>
            <a:ext cx="184731"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350">
              <a:solidFill>
                <a:srgbClr val="000000"/>
              </a:solidFill>
              <a:cs typeface="Arial" panose="020B0604020202020204" pitchFamily="34" charset="0"/>
            </a:endParaRPr>
          </a:p>
        </p:txBody>
      </p:sp>
      <p:sp>
        <p:nvSpPr>
          <p:cNvPr id="114695" name="Rectangle 13">
            <a:extLst>
              <a:ext uri="{FF2B5EF4-FFF2-40B4-BE49-F238E27FC236}">
                <a16:creationId xmlns:a16="http://schemas.microsoft.com/office/drawing/2014/main" id="{57D691EB-4BDD-4FB4-B3FC-6D5A7758848B}"/>
              </a:ext>
            </a:extLst>
          </p:cNvPr>
          <p:cNvSpPr>
            <a:spLocks noChangeArrowheads="1"/>
          </p:cNvSpPr>
          <p:nvPr/>
        </p:nvSpPr>
        <p:spPr bwMode="auto">
          <a:xfrm>
            <a:off x="1304926" y="635568"/>
            <a:ext cx="184731" cy="588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br>
              <a:rPr lang="en-GB" altLang="en-US" sz="525">
                <a:solidFill>
                  <a:srgbClr val="000000"/>
                </a:solidFill>
                <a:cs typeface="Arial" panose="020B0604020202020204" pitchFamily="34" charset="0"/>
              </a:rPr>
            </a:br>
            <a:endParaRPr lang="en-GB" altLang="en-US" sz="1350">
              <a:solidFill>
                <a:srgbClr val="000000"/>
              </a:solidFill>
              <a:cs typeface="Arial" panose="020B0604020202020204" pitchFamily="34" charset="0"/>
            </a:endParaRPr>
          </a:p>
          <a:p>
            <a:pPr>
              <a:spcBef>
                <a:spcPct val="0"/>
              </a:spcBef>
              <a:buFontTx/>
              <a:buNone/>
            </a:pPr>
            <a:endParaRPr lang="en-GB" altLang="en-US" sz="1350">
              <a:solidFill>
                <a:srgbClr val="000000"/>
              </a:solidFill>
              <a:cs typeface="Arial" panose="020B0604020202020204" pitchFamily="34" charset="0"/>
            </a:endParaRPr>
          </a:p>
        </p:txBody>
      </p:sp>
      <p:sp>
        <p:nvSpPr>
          <p:cNvPr id="114696" name="Rectangle 15">
            <a:extLst>
              <a:ext uri="{FF2B5EF4-FFF2-40B4-BE49-F238E27FC236}">
                <a16:creationId xmlns:a16="http://schemas.microsoft.com/office/drawing/2014/main" id="{7E7A24C4-F380-4707-97F7-569EBA328CE8}"/>
              </a:ext>
            </a:extLst>
          </p:cNvPr>
          <p:cNvSpPr>
            <a:spLocks noChangeArrowheads="1"/>
          </p:cNvSpPr>
          <p:nvPr/>
        </p:nvSpPr>
        <p:spPr bwMode="auto">
          <a:xfrm>
            <a:off x="1304926" y="779838"/>
            <a:ext cx="184731"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350">
              <a:solidFill>
                <a:srgbClr val="000000"/>
              </a:solidFill>
              <a:cs typeface="Arial" panose="020B0604020202020204" pitchFamily="34" charset="0"/>
            </a:endParaRPr>
          </a:p>
        </p:txBody>
      </p:sp>
      <p:sp>
        <p:nvSpPr>
          <p:cNvPr id="114697" name="Rectangle 18">
            <a:extLst>
              <a:ext uri="{FF2B5EF4-FFF2-40B4-BE49-F238E27FC236}">
                <a16:creationId xmlns:a16="http://schemas.microsoft.com/office/drawing/2014/main" id="{ACFC9EEE-3957-44BD-8233-261E06EF659D}"/>
              </a:ext>
            </a:extLst>
          </p:cNvPr>
          <p:cNvSpPr>
            <a:spLocks noChangeArrowheads="1"/>
          </p:cNvSpPr>
          <p:nvPr/>
        </p:nvSpPr>
        <p:spPr bwMode="auto">
          <a:xfrm>
            <a:off x="1304926" y="779838"/>
            <a:ext cx="184731"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350">
              <a:solidFill>
                <a:srgbClr val="000000"/>
              </a:solidFill>
              <a:cs typeface="Arial" panose="020B0604020202020204" pitchFamily="34" charset="0"/>
            </a:endParaRPr>
          </a:p>
        </p:txBody>
      </p:sp>
      <p:cxnSp>
        <p:nvCxnSpPr>
          <p:cNvPr id="20" name="Straight Arrow Connector 19">
            <a:extLst>
              <a:ext uri="{FF2B5EF4-FFF2-40B4-BE49-F238E27FC236}">
                <a16:creationId xmlns:a16="http://schemas.microsoft.com/office/drawing/2014/main" id="{566EA590-1CE8-46CC-9227-0470BBE5CCEA}"/>
              </a:ext>
            </a:extLst>
          </p:cNvPr>
          <p:cNvCxnSpPr>
            <a:cxnSpLocks/>
          </p:cNvCxnSpPr>
          <p:nvPr/>
        </p:nvCxnSpPr>
        <p:spPr>
          <a:xfrm flipV="1">
            <a:off x="383458" y="3131268"/>
            <a:ext cx="8239432" cy="25263"/>
          </a:xfrm>
          <a:prstGeom prst="straightConnector1">
            <a:avLst/>
          </a:prstGeom>
          <a:ln w="38100">
            <a:solidFill>
              <a:schemeClr val="bg1">
                <a:lumMod val="65000"/>
                <a:alpha val="44000"/>
              </a:schemeClr>
            </a:solidFill>
            <a:tailEnd type="arrow"/>
          </a:ln>
        </p:spPr>
        <p:style>
          <a:lnRef idx="2">
            <a:schemeClr val="accent1"/>
          </a:lnRef>
          <a:fillRef idx="0">
            <a:schemeClr val="accent1"/>
          </a:fillRef>
          <a:effectRef idx="1">
            <a:schemeClr val="accent1"/>
          </a:effectRef>
          <a:fontRef idx="minor">
            <a:schemeClr val="tx1"/>
          </a:fontRef>
        </p:style>
      </p:cxnSp>
      <p:sp>
        <p:nvSpPr>
          <p:cNvPr id="114699" name="Text Box 5">
            <a:extLst>
              <a:ext uri="{FF2B5EF4-FFF2-40B4-BE49-F238E27FC236}">
                <a16:creationId xmlns:a16="http://schemas.microsoft.com/office/drawing/2014/main" id="{99BA0C90-10E4-4D96-8AEF-86217BEE4ADF}"/>
              </a:ext>
            </a:extLst>
          </p:cNvPr>
          <p:cNvSpPr txBox="1">
            <a:spLocks noChangeArrowheads="1"/>
          </p:cNvSpPr>
          <p:nvPr/>
        </p:nvSpPr>
        <p:spPr bwMode="auto">
          <a:xfrm>
            <a:off x="6999290" y="2912499"/>
            <a:ext cx="1464213" cy="377428"/>
          </a:xfrm>
          <a:prstGeom prst="rect">
            <a:avLst/>
          </a:prstGeom>
          <a:solidFill>
            <a:schemeClr val="bg1">
              <a:alpha val="56862"/>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tIns="68580" bIns="6858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b="1" dirty="0">
                <a:solidFill>
                  <a:srgbClr val="000000"/>
                </a:solidFill>
                <a:latin typeface="Microsoft Sans Serif" panose="020B0604020202020204" pitchFamily="34" charset="0"/>
                <a:ea typeface="Times New Roman" panose="02020603050405020304" pitchFamily="18" charset="0"/>
                <a:cs typeface="Microsoft Sans Serif" panose="020B0604020202020204" pitchFamily="34" charset="0"/>
              </a:rPr>
              <a:t>FUTURE?</a:t>
            </a:r>
          </a:p>
        </p:txBody>
      </p:sp>
      <p:sp>
        <p:nvSpPr>
          <p:cNvPr id="114700" name="Text Box 5">
            <a:extLst>
              <a:ext uri="{FF2B5EF4-FFF2-40B4-BE49-F238E27FC236}">
                <a16:creationId xmlns:a16="http://schemas.microsoft.com/office/drawing/2014/main" id="{CF83FEB9-1A0C-4F38-8D9D-EE443875442A}"/>
              </a:ext>
            </a:extLst>
          </p:cNvPr>
          <p:cNvSpPr txBox="1">
            <a:spLocks noChangeArrowheads="1"/>
          </p:cNvSpPr>
          <p:nvPr/>
        </p:nvSpPr>
        <p:spPr bwMode="auto">
          <a:xfrm>
            <a:off x="5878394" y="1564731"/>
            <a:ext cx="3168466" cy="6360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68580" bIns="6858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b="1" dirty="0">
                <a:solidFill>
                  <a:srgbClr val="000000"/>
                </a:solidFill>
                <a:latin typeface="Microsoft Sans Serif" panose="020B0604020202020204" pitchFamily="34" charset="0"/>
                <a:ea typeface="Times New Roman" panose="02020603050405020304" pitchFamily="18" charset="0"/>
                <a:cs typeface="Microsoft Sans Serif" panose="020B0604020202020204" pitchFamily="34" charset="0"/>
              </a:rPr>
              <a:t>2 AFFORDANCES </a:t>
            </a:r>
          </a:p>
          <a:p>
            <a:pPr algn="ctr">
              <a:spcBef>
                <a:spcPct val="0"/>
              </a:spcBef>
              <a:buFontTx/>
              <a:buNone/>
            </a:pPr>
            <a:r>
              <a:rPr lang="en-US" altLang="en-US" sz="1600" dirty="0">
                <a:solidFill>
                  <a:srgbClr val="000000"/>
                </a:solidFill>
                <a:latin typeface="Microsoft Sans Serif" panose="020B0604020202020204" pitchFamily="34" charset="0"/>
                <a:ea typeface="Times New Roman" panose="02020603050405020304" pitchFamily="18" charset="0"/>
                <a:cs typeface="Microsoft Sans Serif" panose="020B0604020202020204" pitchFamily="34" charset="0"/>
              </a:rPr>
              <a:t>possibilities that can be perceived or imagined for thinking and action  </a:t>
            </a:r>
          </a:p>
        </p:txBody>
      </p:sp>
      <p:sp>
        <p:nvSpPr>
          <p:cNvPr id="114703" name="Text Box 15">
            <a:extLst>
              <a:ext uri="{FF2B5EF4-FFF2-40B4-BE49-F238E27FC236}">
                <a16:creationId xmlns:a16="http://schemas.microsoft.com/office/drawing/2014/main" id="{7D0DD123-1B82-4F25-B557-576CC0E5A758}"/>
              </a:ext>
            </a:extLst>
          </p:cNvPr>
          <p:cNvSpPr txBox="1">
            <a:spLocks noChangeArrowheads="1"/>
          </p:cNvSpPr>
          <p:nvPr/>
        </p:nvSpPr>
        <p:spPr bwMode="auto">
          <a:xfrm>
            <a:off x="409394" y="1628065"/>
            <a:ext cx="2220814"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GB" altLang="en-US" sz="1800" b="1" dirty="0">
                <a:solidFill>
                  <a:srgbClr val="000000"/>
                </a:solidFill>
                <a:cs typeface="Arial" panose="020B0604020202020204" pitchFamily="34" charset="0"/>
              </a:rPr>
              <a:t>4 SPACES </a:t>
            </a:r>
          </a:p>
          <a:p>
            <a:pPr algn="ctr">
              <a:spcBef>
                <a:spcPct val="0"/>
              </a:spcBef>
              <a:buFontTx/>
              <a:buNone/>
            </a:pPr>
            <a:r>
              <a:rPr lang="en-GB" altLang="en-US" sz="1600" dirty="0">
                <a:solidFill>
                  <a:srgbClr val="000000"/>
                </a:solidFill>
                <a:cs typeface="Arial" panose="020B0604020202020204" pitchFamily="34" charset="0"/>
              </a:rPr>
              <a:t>physical, social, virtual, intellectual, psychological, liminal</a:t>
            </a:r>
          </a:p>
        </p:txBody>
      </p:sp>
      <p:sp>
        <p:nvSpPr>
          <p:cNvPr id="114708" name="Text Box 15">
            <a:extLst>
              <a:ext uri="{FF2B5EF4-FFF2-40B4-BE49-F238E27FC236}">
                <a16:creationId xmlns:a16="http://schemas.microsoft.com/office/drawing/2014/main" id="{15A53EA2-6BB8-4468-B1D8-75B7862539B3}"/>
              </a:ext>
            </a:extLst>
          </p:cNvPr>
          <p:cNvSpPr txBox="1">
            <a:spLocks noChangeArrowheads="1"/>
          </p:cNvSpPr>
          <p:nvPr/>
        </p:nvSpPr>
        <p:spPr bwMode="auto">
          <a:xfrm>
            <a:off x="757351" y="2946602"/>
            <a:ext cx="1075222" cy="369332"/>
          </a:xfrm>
          <a:prstGeom prst="rect">
            <a:avLst/>
          </a:prstGeom>
          <a:solidFill>
            <a:schemeClr val="bg1">
              <a:alpha val="5803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1800" b="1" dirty="0">
                <a:solidFill>
                  <a:srgbClr val="000000"/>
                </a:solidFill>
                <a:cs typeface="Arial" panose="020B0604020202020204" pitchFamily="34" charset="0"/>
              </a:rPr>
              <a:t>PAST</a:t>
            </a:r>
          </a:p>
        </p:txBody>
      </p:sp>
      <p:sp>
        <p:nvSpPr>
          <p:cNvPr id="114709" name="Text Box 7">
            <a:extLst>
              <a:ext uri="{FF2B5EF4-FFF2-40B4-BE49-F238E27FC236}">
                <a16:creationId xmlns:a16="http://schemas.microsoft.com/office/drawing/2014/main" id="{C945D805-4DD1-4BAB-A887-DF95B188BD09}"/>
              </a:ext>
            </a:extLst>
          </p:cNvPr>
          <p:cNvSpPr txBox="1">
            <a:spLocks noChangeArrowheads="1"/>
          </p:cNvSpPr>
          <p:nvPr/>
        </p:nvSpPr>
        <p:spPr bwMode="auto">
          <a:xfrm>
            <a:off x="6438402" y="3463534"/>
            <a:ext cx="2585988" cy="377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68580" bIns="6858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b="1" dirty="0">
                <a:solidFill>
                  <a:srgbClr val="000000"/>
                </a:solidFill>
                <a:ea typeface="Times New Roman" panose="02020603050405020304" pitchFamily="18" charset="0"/>
                <a:cs typeface="Arial" panose="020B0604020202020204" pitchFamily="34" charset="0"/>
              </a:rPr>
              <a:t>1 CONTEXTS               </a:t>
            </a:r>
          </a:p>
          <a:p>
            <a:pPr algn="ctr">
              <a:spcBef>
                <a:spcPct val="0"/>
              </a:spcBef>
              <a:buFontTx/>
              <a:buNone/>
            </a:pPr>
            <a:r>
              <a:rPr lang="en-US" altLang="en-US" sz="1600" dirty="0">
                <a:solidFill>
                  <a:srgbClr val="000000"/>
                </a:solidFill>
                <a:ea typeface="Times New Roman" panose="02020603050405020304" pitchFamily="18" charset="0"/>
                <a:cs typeface="Arial" panose="020B0604020202020204" pitchFamily="34" charset="0"/>
              </a:rPr>
              <a:t> situations, circumstances, culture, ourselves familiar or unfamiliar,  simple –complicated - complex or chaotic </a:t>
            </a:r>
          </a:p>
        </p:txBody>
      </p:sp>
      <p:sp>
        <p:nvSpPr>
          <p:cNvPr id="3" name="Arrow: Up-Down 2">
            <a:extLst>
              <a:ext uri="{FF2B5EF4-FFF2-40B4-BE49-F238E27FC236}">
                <a16:creationId xmlns:a16="http://schemas.microsoft.com/office/drawing/2014/main" id="{B89D9AEF-AFF3-40C8-997D-B78FCDAB16D3}"/>
              </a:ext>
            </a:extLst>
          </p:cNvPr>
          <p:cNvSpPr/>
          <p:nvPr/>
        </p:nvSpPr>
        <p:spPr>
          <a:xfrm>
            <a:off x="4269623" y="1999429"/>
            <a:ext cx="322741" cy="2985526"/>
          </a:xfrm>
          <a:prstGeom prst="upDown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Text Box 1">
            <a:extLst>
              <a:ext uri="{FF2B5EF4-FFF2-40B4-BE49-F238E27FC236}">
                <a16:creationId xmlns:a16="http://schemas.microsoft.com/office/drawing/2014/main" id="{CD0C4356-A74E-47ED-B2C3-B2A04B28BF30}"/>
              </a:ext>
            </a:extLst>
          </p:cNvPr>
          <p:cNvSpPr txBox="1">
            <a:spLocks noChangeArrowheads="1"/>
          </p:cNvSpPr>
          <p:nvPr/>
        </p:nvSpPr>
        <p:spPr bwMode="auto">
          <a:xfrm>
            <a:off x="2996906" y="1694046"/>
            <a:ext cx="2868174" cy="377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68580" bIns="6858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350" dirty="0">
                <a:solidFill>
                  <a:srgbClr val="000000"/>
                </a:solidFill>
                <a:latin typeface="Microsoft Sans Serif" panose="020B0604020202020204" pitchFamily="34" charset="0"/>
                <a:ea typeface="Times New Roman" panose="02020603050405020304" pitchFamily="18" charset="0"/>
                <a:cs typeface="Microsoft Sans Serif" panose="020B0604020202020204" pitchFamily="34" charset="0"/>
              </a:rPr>
              <a:t>           </a:t>
            </a:r>
            <a:r>
              <a:rPr lang="en-US" altLang="en-US" sz="1600" b="1" dirty="0">
                <a:solidFill>
                  <a:srgbClr val="000000"/>
                </a:solidFill>
                <a:ea typeface="Times New Roman" panose="02020603050405020304" pitchFamily="18" charset="0"/>
                <a:cs typeface="Arial" panose="020B0604020202020204" pitchFamily="34" charset="0"/>
              </a:rPr>
              <a:t>WHOLE PERSON</a:t>
            </a:r>
          </a:p>
          <a:p>
            <a:pPr>
              <a:spcBef>
                <a:spcPct val="0"/>
              </a:spcBef>
              <a:buFontTx/>
              <a:buNone/>
            </a:pPr>
            <a:endParaRPr lang="en-US" altLang="en-US" sz="1600" dirty="0">
              <a:solidFill>
                <a:srgbClr val="000000"/>
              </a:solidFill>
              <a:ea typeface="Times New Roman" panose="02020603050405020304" pitchFamily="18" charset="0"/>
              <a:cs typeface="Arial" panose="020B0604020202020204" pitchFamily="34" charset="0"/>
            </a:endParaRPr>
          </a:p>
          <a:p>
            <a:pPr>
              <a:spcBef>
                <a:spcPct val="0"/>
              </a:spcBef>
              <a:buFontTx/>
              <a:buNone/>
            </a:pPr>
            <a:endParaRPr lang="en-US" altLang="en-US" sz="1600" dirty="0">
              <a:solidFill>
                <a:srgbClr val="000000"/>
              </a:solidFill>
              <a:ea typeface="Times New Roman" panose="02020603050405020304" pitchFamily="18" charset="0"/>
              <a:cs typeface="Arial" panose="020B0604020202020204" pitchFamily="34" charset="0"/>
            </a:endParaRPr>
          </a:p>
          <a:p>
            <a:pPr algn="ctr">
              <a:spcBef>
                <a:spcPct val="0"/>
              </a:spcBef>
              <a:buFontTx/>
              <a:buNone/>
            </a:pPr>
            <a:r>
              <a:rPr lang="en-US" altLang="en-US" sz="1600" b="1" dirty="0">
                <a:solidFill>
                  <a:srgbClr val="000000"/>
                </a:solidFill>
                <a:ea typeface="Times New Roman" panose="02020603050405020304" pitchFamily="18" charset="0"/>
                <a:cs typeface="Arial" panose="020B0604020202020204" pitchFamily="34" charset="0"/>
              </a:rPr>
              <a:t>with their mind and body, purposes and motivations, sensing, perceiving, feeling, imagining, relating to, interacting with, interpreting &amp; making sense of their environment &amp; emerging situations</a:t>
            </a:r>
          </a:p>
          <a:p>
            <a:pPr>
              <a:spcBef>
                <a:spcPct val="0"/>
              </a:spcBef>
              <a:buFontTx/>
              <a:buNone/>
            </a:pPr>
            <a:endParaRPr lang="en-US" altLang="en-US" sz="1600" i="1" dirty="0">
              <a:solidFill>
                <a:srgbClr val="000000"/>
              </a:solidFill>
              <a:ea typeface="Times New Roman" panose="02020603050405020304" pitchFamily="18" charset="0"/>
              <a:cs typeface="Arial" panose="020B0604020202020204" pitchFamily="34" charset="0"/>
            </a:endParaRPr>
          </a:p>
          <a:p>
            <a:pPr>
              <a:spcBef>
                <a:spcPct val="0"/>
              </a:spcBef>
              <a:buFontTx/>
              <a:buNone/>
            </a:pPr>
            <a:endParaRPr lang="en-US" altLang="en-US" sz="1600" i="1" dirty="0">
              <a:solidFill>
                <a:srgbClr val="000000"/>
              </a:solidFill>
              <a:ea typeface="Times New Roman" panose="02020603050405020304" pitchFamily="18" charset="0"/>
              <a:cs typeface="Arial" panose="020B0604020202020204" pitchFamily="34" charset="0"/>
            </a:endParaRPr>
          </a:p>
          <a:p>
            <a:pPr>
              <a:spcBef>
                <a:spcPct val="0"/>
              </a:spcBef>
              <a:buFontTx/>
              <a:buNone/>
            </a:pPr>
            <a:r>
              <a:rPr lang="en-US" altLang="en-US" sz="1600" dirty="0">
                <a:solidFill>
                  <a:srgbClr val="000000"/>
                </a:solidFill>
                <a:ea typeface="Times New Roman" panose="02020603050405020304" pitchFamily="18" charset="0"/>
                <a:cs typeface="Arial" panose="020B0604020202020204" pitchFamily="34" charset="0"/>
              </a:rPr>
              <a:t>            </a:t>
            </a:r>
            <a:r>
              <a:rPr lang="en-US" altLang="en-US" sz="1600" b="1" dirty="0">
                <a:solidFill>
                  <a:srgbClr val="000000"/>
                </a:solidFill>
                <a:ea typeface="Times New Roman" panose="02020603050405020304" pitchFamily="18" charset="0"/>
                <a:cs typeface="Arial" panose="020B0604020202020204" pitchFamily="34" charset="0"/>
              </a:rPr>
              <a:t>ENVIRONMENT</a:t>
            </a:r>
          </a:p>
        </p:txBody>
      </p:sp>
      <p:sp>
        <p:nvSpPr>
          <p:cNvPr id="27" name="Text Box 5">
            <a:extLst>
              <a:ext uri="{FF2B5EF4-FFF2-40B4-BE49-F238E27FC236}">
                <a16:creationId xmlns:a16="http://schemas.microsoft.com/office/drawing/2014/main" id="{9BFB7F88-0567-4FEE-8125-5BC8739A3143}"/>
              </a:ext>
            </a:extLst>
          </p:cNvPr>
          <p:cNvSpPr txBox="1">
            <a:spLocks noChangeArrowheads="1"/>
          </p:cNvSpPr>
          <p:nvPr/>
        </p:nvSpPr>
        <p:spPr bwMode="auto">
          <a:xfrm>
            <a:off x="1678187" y="33019"/>
            <a:ext cx="6319604" cy="3250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68580" bIns="6858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2400" dirty="0">
                <a:solidFill>
                  <a:srgbClr val="000000"/>
                </a:solidFill>
                <a:ea typeface="Times New Roman" panose="02020603050405020304" pitchFamily="18" charset="0"/>
                <a:cs typeface="Arial" panose="020B0604020202020204" pitchFamily="34" charset="0"/>
              </a:rPr>
              <a:t>Learning Ecology Conceptual Framework</a:t>
            </a:r>
          </a:p>
        </p:txBody>
      </p:sp>
      <p:sp>
        <p:nvSpPr>
          <p:cNvPr id="21" name="Oval 20">
            <a:extLst>
              <a:ext uri="{FF2B5EF4-FFF2-40B4-BE49-F238E27FC236}">
                <a16:creationId xmlns:a16="http://schemas.microsoft.com/office/drawing/2014/main" id="{3FB7134A-970B-4B7B-93BE-CBE29A245B8B}"/>
              </a:ext>
            </a:extLst>
          </p:cNvPr>
          <p:cNvSpPr/>
          <p:nvPr/>
        </p:nvSpPr>
        <p:spPr>
          <a:xfrm flipH="1">
            <a:off x="2565970" y="1564731"/>
            <a:ext cx="3865775" cy="3833179"/>
          </a:xfrm>
          <a:prstGeom prst="ellipse">
            <a:avLst/>
          </a:prstGeom>
          <a:solidFill>
            <a:schemeClr val="bg1">
              <a:lumMod val="95000"/>
              <a:alpha val="24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3" name="Text Box 15">
            <a:extLst>
              <a:ext uri="{FF2B5EF4-FFF2-40B4-BE49-F238E27FC236}">
                <a16:creationId xmlns:a16="http://schemas.microsoft.com/office/drawing/2014/main" id="{91AE2346-4286-4235-994F-D6F0DCAE19F2}"/>
              </a:ext>
            </a:extLst>
          </p:cNvPr>
          <p:cNvSpPr txBox="1">
            <a:spLocks noChangeArrowheads="1"/>
          </p:cNvSpPr>
          <p:nvPr/>
        </p:nvSpPr>
        <p:spPr bwMode="auto">
          <a:xfrm>
            <a:off x="475727" y="3419334"/>
            <a:ext cx="202786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1800" dirty="0">
                <a:solidFill>
                  <a:srgbClr val="000000"/>
                </a:solidFill>
                <a:cs typeface="Arial" panose="020B0604020202020204" pitchFamily="34" charset="0"/>
              </a:rPr>
              <a:t>     </a:t>
            </a:r>
            <a:r>
              <a:rPr lang="en-GB" altLang="en-US" sz="1800" b="1" dirty="0">
                <a:solidFill>
                  <a:srgbClr val="000000"/>
                </a:solidFill>
                <a:cs typeface="Arial" panose="020B0604020202020204" pitchFamily="34" charset="0"/>
              </a:rPr>
              <a:t>5 PLACES</a:t>
            </a:r>
          </a:p>
          <a:p>
            <a:pPr algn="ctr">
              <a:spcBef>
                <a:spcPct val="0"/>
              </a:spcBef>
              <a:buFontTx/>
              <a:buNone/>
            </a:pPr>
            <a:r>
              <a:rPr lang="en-GB" altLang="en-US" sz="1600" dirty="0">
                <a:solidFill>
                  <a:srgbClr val="000000"/>
                </a:solidFill>
                <a:cs typeface="Arial" panose="020B0604020202020204" pitchFamily="34" charset="0"/>
              </a:rPr>
              <a:t>some things can </a:t>
            </a:r>
          </a:p>
          <a:p>
            <a:pPr algn="ctr">
              <a:spcBef>
                <a:spcPct val="0"/>
              </a:spcBef>
              <a:buFontTx/>
              <a:buNone/>
            </a:pPr>
            <a:r>
              <a:rPr lang="en-GB" altLang="en-US" sz="1600" dirty="0">
                <a:solidFill>
                  <a:srgbClr val="000000"/>
                </a:solidFill>
                <a:cs typeface="Arial" panose="020B0604020202020204" pitchFamily="34" charset="0"/>
              </a:rPr>
              <a:t>only be learned in a </a:t>
            </a:r>
          </a:p>
          <a:p>
            <a:pPr algn="ctr">
              <a:spcBef>
                <a:spcPct val="0"/>
              </a:spcBef>
              <a:buFontTx/>
              <a:buNone/>
            </a:pPr>
            <a:r>
              <a:rPr lang="en-GB" altLang="en-US" sz="1600" dirty="0">
                <a:solidFill>
                  <a:srgbClr val="000000"/>
                </a:solidFill>
                <a:cs typeface="Arial" panose="020B0604020202020204" pitchFamily="34" charset="0"/>
              </a:rPr>
              <a:t>particular place. </a:t>
            </a:r>
          </a:p>
        </p:txBody>
      </p:sp>
      <p:sp>
        <p:nvSpPr>
          <p:cNvPr id="2" name="Rectangle 1">
            <a:extLst>
              <a:ext uri="{FF2B5EF4-FFF2-40B4-BE49-F238E27FC236}">
                <a16:creationId xmlns:a16="http://schemas.microsoft.com/office/drawing/2014/main" id="{507AD63A-B795-436A-810A-96D5D3D78519}"/>
              </a:ext>
            </a:extLst>
          </p:cNvPr>
          <p:cNvSpPr/>
          <p:nvPr/>
        </p:nvSpPr>
        <p:spPr>
          <a:xfrm>
            <a:off x="531979" y="6429505"/>
            <a:ext cx="8612021" cy="369332"/>
          </a:xfrm>
          <a:prstGeom prst="rect">
            <a:avLst/>
          </a:prstGeom>
        </p:spPr>
        <p:txBody>
          <a:bodyPr wrap="square">
            <a:spAutoFit/>
          </a:bodyPr>
          <a:lstStyle/>
          <a:p>
            <a:pPr marL="114300" marR="0" indent="-114300" fontAlgn="base">
              <a:spcBef>
                <a:spcPts val="0"/>
              </a:spcBef>
              <a:spcAft>
                <a:spcPts val="0"/>
              </a:spcAft>
            </a:pPr>
            <a:r>
              <a:rPr lang="en-US" dirty="0">
                <a:solidFill>
                  <a:srgbClr val="222222"/>
                </a:solidFill>
                <a:latin typeface="Arial" panose="020B0604020202020204" pitchFamily="34" charset="0"/>
                <a:ea typeface="Calibri" panose="020F0502020204030204" pitchFamily="34" charset="0"/>
                <a:cs typeface="Arial" panose="020B0604020202020204" pitchFamily="34" charset="0"/>
              </a:rPr>
              <a:t>Jackson, N. J. (2016) </a:t>
            </a:r>
            <a:r>
              <a:rPr lang="en-US" i="1" dirty="0">
                <a:solidFill>
                  <a:srgbClr val="222222"/>
                </a:solidFill>
                <a:latin typeface="Arial" panose="020B0604020202020204" pitchFamily="34" charset="0"/>
                <a:ea typeface="Calibri" panose="020F0502020204030204" pitchFamily="34" charset="0"/>
                <a:cs typeface="Arial" panose="020B0604020202020204" pitchFamily="34" charset="0"/>
              </a:rPr>
              <a:t>Exploring Learning Ecologies. </a:t>
            </a:r>
            <a:r>
              <a:rPr lang="en-US" dirty="0">
                <a:solidFill>
                  <a:srgbClr val="222222"/>
                </a:solidFill>
                <a:latin typeface="Arial" panose="020B0604020202020204" pitchFamily="34" charset="0"/>
                <a:ea typeface="Calibri" panose="020F0502020204030204" pitchFamily="34" charset="0"/>
                <a:cs typeface="Arial" panose="020B0604020202020204" pitchFamily="34" charset="0"/>
              </a:rPr>
              <a:t>Chalk Mountain/Lulu.</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863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ew of a mountain&#10;&#10;Description automatically generated">
            <a:extLst>
              <a:ext uri="{FF2B5EF4-FFF2-40B4-BE49-F238E27FC236}">
                <a16:creationId xmlns:a16="http://schemas.microsoft.com/office/drawing/2014/main" id="{A04DE254-7E7E-427B-9B43-05676E606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61" y="530155"/>
            <a:ext cx="7954298" cy="2252373"/>
          </a:xfrm>
          <a:prstGeom prst="rect">
            <a:avLst/>
          </a:prstGeom>
        </p:spPr>
      </p:pic>
      <p:pic>
        <p:nvPicPr>
          <p:cNvPr id="7" name="Picture 6">
            <a:extLst>
              <a:ext uri="{FF2B5EF4-FFF2-40B4-BE49-F238E27FC236}">
                <a16:creationId xmlns:a16="http://schemas.microsoft.com/office/drawing/2014/main" id="{F6E6D39A-2EC2-48B3-800F-E6D0C467D103}"/>
              </a:ext>
            </a:extLst>
          </p:cNvPr>
          <p:cNvPicPr>
            <a:picLocks noChangeAspect="1"/>
          </p:cNvPicPr>
          <p:nvPr/>
        </p:nvPicPr>
        <p:blipFill>
          <a:blip r:embed="rId3"/>
          <a:stretch>
            <a:fillRect/>
          </a:stretch>
        </p:blipFill>
        <p:spPr>
          <a:xfrm>
            <a:off x="658761" y="2851355"/>
            <a:ext cx="7954298" cy="3775587"/>
          </a:xfrm>
          <a:prstGeom prst="rect">
            <a:avLst/>
          </a:prstGeom>
        </p:spPr>
      </p:pic>
      <p:sp>
        <p:nvSpPr>
          <p:cNvPr id="8" name="TextBox 7">
            <a:extLst>
              <a:ext uri="{FF2B5EF4-FFF2-40B4-BE49-F238E27FC236}">
                <a16:creationId xmlns:a16="http://schemas.microsoft.com/office/drawing/2014/main" id="{950201D3-1D98-4CE5-8C00-20CA2ACA9240}"/>
              </a:ext>
            </a:extLst>
          </p:cNvPr>
          <p:cNvSpPr txBox="1"/>
          <p:nvPr/>
        </p:nvSpPr>
        <p:spPr>
          <a:xfrm>
            <a:off x="2330074" y="147148"/>
            <a:ext cx="639469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 work, tools &amp; artefacts of a field geologist</a:t>
            </a:r>
          </a:p>
        </p:txBody>
      </p:sp>
    </p:spTree>
    <p:extLst>
      <p:ext uri="{BB962C8B-B14F-4D97-AF65-F5344CB8AC3E}">
        <p14:creationId xmlns:p14="http://schemas.microsoft.com/office/powerpoint/2010/main" val="231160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6DA03B-0571-4C63-9D8E-B9B77F3132CE}"/>
              </a:ext>
            </a:extLst>
          </p:cNvPr>
          <p:cNvPicPr>
            <a:picLocks noChangeAspect="1"/>
          </p:cNvPicPr>
          <p:nvPr/>
        </p:nvPicPr>
        <p:blipFill>
          <a:blip r:embed="rId2"/>
          <a:stretch>
            <a:fillRect/>
          </a:stretch>
        </p:blipFill>
        <p:spPr>
          <a:xfrm>
            <a:off x="88490" y="830210"/>
            <a:ext cx="8809703" cy="5904887"/>
          </a:xfrm>
          <a:prstGeom prst="rect">
            <a:avLst/>
          </a:prstGeom>
        </p:spPr>
      </p:pic>
      <p:sp>
        <p:nvSpPr>
          <p:cNvPr id="3" name="TextBox 2">
            <a:extLst>
              <a:ext uri="{FF2B5EF4-FFF2-40B4-BE49-F238E27FC236}">
                <a16:creationId xmlns:a16="http://schemas.microsoft.com/office/drawing/2014/main" id="{D611B3B2-CD16-40E8-8CDB-56F8931E277D}"/>
              </a:ext>
            </a:extLst>
          </p:cNvPr>
          <p:cNvSpPr txBox="1"/>
          <p:nvPr/>
        </p:nvSpPr>
        <p:spPr>
          <a:xfrm>
            <a:off x="1886762" y="122903"/>
            <a:ext cx="521315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 field geologist’s ecology of practice</a:t>
            </a:r>
          </a:p>
        </p:txBody>
      </p:sp>
    </p:spTree>
    <p:extLst>
      <p:ext uri="{BB962C8B-B14F-4D97-AF65-F5344CB8AC3E}">
        <p14:creationId xmlns:p14="http://schemas.microsoft.com/office/powerpoint/2010/main" val="3522889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1507AF-93F2-4831-BD52-462B5185E8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24233" y="1795560"/>
            <a:ext cx="7492180" cy="4349601"/>
          </a:xfrm>
          <a:prstGeom prst="rect">
            <a:avLst/>
          </a:prstGeom>
          <a:noFill/>
        </p:spPr>
      </p:pic>
      <p:sp>
        <p:nvSpPr>
          <p:cNvPr id="3" name="Rectangle 2">
            <a:extLst>
              <a:ext uri="{FF2B5EF4-FFF2-40B4-BE49-F238E27FC236}">
                <a16:creationId xmlns:a16="http://schemas.microsoft.com/office/drawing/2014/main" id="{9F63F283-74E5-447C-9F62-02C47AA031D0}"/>
              </a:ext>
            </a:extLst>
          </p:cNvPr>
          <p:cNvSpPr/>
          <p:nvPr/>
        </p:nvSpPr>
        <p:spPr>
          <a:xfrm>
            <a:off x="1186797" y="403297"/>
            <a:ext cx="7622905" cy="1122230"/>
          </a:xfrm>
          <a:prstGeom prst="rect">
            <a:avLst/>
          </a:prstGeom>
        </p:spPr>
        <p:txBody>
          <a:bodyPr wrap="square">
            <a:spAutoFit/>
          </a:bodyPr>
          <a:lstStyle/>
          <a:p>
            <a:pPr fontAlgn="base">
              <a:lnSpc>
                <a:spcPct val="107000"/>
              </a:lnSpc>
            </a:pPr>
            <a:r>
              <a:rPr lang="en-US" sz="2400" dirty="0">
                <a:latin typeface="Arial" panose="020B0604020202020204" pitchFamily="34" charset="0"/>
                <a:ea typeface="Times New Roman" panose="02020603050405020304" pitchFamily="18" charset="0"/>
                <a:cs typeface="Arial" panose="020B0604020202020204" pitchFamily="34" charset="0"/>
              </a:rPr>
              <a:t>Pragmatic Imagination and the cognitive spectrum </a:t>
            </a:r>
          </a:p>
          <a:p>
            <a:pPr fontAlgn="base">
              <a:lnSpc>
                <a:spcPct val="107000"/>
              </a:lnSpc>
            </a:pPr>
            <a:r>
              <a:rPr lang="en-US" sz="2000" dirty="0">
                <a:latin typeface="Arial" panose="020B0604020202020204" pitchFamily="34" charset="0"/>
                <a:ea typeface="Times New Roman" panose="02020603050405020304" pitchFamily="18" charset="0"/>
                <a:cs typeface="Arial" panose="020B0604020202020204" pitchFamily="34" charset="0"/>
              </a:rPr>
              <a:t>Pendleton-</a:t>
            </a:r>
            <a:r>
              <a:rPr lang="en-US" sz="2000" dirty="0" err="1">
                <a:latin typeface="Arial" panose="020B0604020202020204" pitchFamily="34" charset="0"/>
                <a:ea typeface="Times New Roman" panose="02020603050405020304" pitchFamily="18" charset="0"/>
                <a:cs typeface="Arial" panose="020B0604020202020204" pitchFamily="34" charset="0"/>
              </a:rPr>
              <a:t>Jullian</a:t>
            </a:r>
            <a:r>
              <a:rPr lang="en-US" sz="2000" dirty="0">
                <a:latin typeface="Arial" panose="020B0604020202020204" pitchFamily="34" charset="0"/>
                <a:ea typeface="Times New Roman" panose="02020603050405020304" pitchFamily="18" charset="0"/>
                <a:cs typeface="Arial" panose="020B0604020202020204" pitchFamily="34" charset="0"/>
              </a:rPr>
              <a:t> and Brown (2016:73) </a:t>
            </a:r>
            <a:r>
              <a:rPr lang="en-US" sz="2000" u="sng" dirty="0">
                <a:latin typeface="Arial" panose="020B0604020202020204" pitchFamily="34" charset="0"/>
                <a:cs typeface="Arial" panose="020B0604020202020204" pitchFamily="34" charset="0"/>
                <a:hlinkClick r:id="rId4"/>
              </a:rPr>
              <a:t>http://www.pragmaticimagination.com/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857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EAAB2B-1E62-4496-8B59-6964915EE94E}"/>
              </a:ext>
            </a:extLst>
          </p:cNvPr>
          <p:cNvGraphicFramePr>
            <a:graphicFrameLocks noGrp="1"/>
          </p:cNvGraphicFramePr>
          <p:nvPr>
            <p:extLst>
              <p:ext uri="{D42A27DB-BD31-4B8C-83A1-F6EECF244321}">
                <p14:modId xmlns:p14="http://schemas.microsoft.com/office/powerpoint/2010/main" val="3019230037"/>
              </p:ext>
            </p:extLst>
          </p:nvPr>
        </p:nvGraphicFramePr>
        <p:xfrm>
          <a:off x="718851" y="1081548"/>
          <a:ext cx="8171761" cy="5290960"/>
        </p:xfrm>
        <a:graphic>
          <a:graphicData uri="http://schemas.openxmlformats.org/drawingml/2006/table">
            <a:tbl>
              <a:tblPr firstRow="1" firstCol="1" bandRow="1">
                <a:tableStyleId>{5C22544A-7EE6-4342-B048-85BDC9FD1C3A}</a:tableStyleId>
              </a:tblPr>
              <a:tblGrid>
                <a:gridCol w="446183">
                  <a:extLst>
                    <a:ext uri="{9D8B030D-6E8A-4147-A177-3AD203B41FA5}">
                      <a16:colId xmlns:a16="http://schemas.microsoft.com/office/drawing/2014/main" val="3181067935"/>
                    </a:ext>
                  </a:extLst>
                </a:gridCol>
                <a:gridCol w="1602954">
                  <a:extLst>
                    <a:ext uri="{9D8B030D-6E8A-4147-A177-3AD203B41FA5}">
                      <a16:colId xmlns:a16="http://schemas.microsoft.com/office/drawing/2014/main" val="1263312585"/>
                    </a:ext>
                  </a:extLst>
                </a:gridCol>
                <a:gridCol w="6122624">
                  <a:extLst>
                    <a:ext uri="{9D8B030D-6E8A-4147-A177-3AD203B41FA5}">
                      <a16:colId xmlns:a16="http://schemas.microsoft.com/office/drawing/2014/main" val="2238843670"/>
                    </a:ext>
                  </a:extLst>
                </a:gridCol>
              </a:tblGrid>
              <a:tr h="133322">
                <a:tc rowSpan="8">
                  <a:txBody>
                    <a:bodyPr/>
                    <a:lstStyle/>
                    <a:p>
                      <a:pPr marL="71755" marR="71755">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            TRANSFORMATION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vert="vert270"/>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FIELD GEOLOGIST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3183914070"/>
                  </a:ext>
                </a:extLst>
              </a:tr>
              <a:tr h="282246">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Impulsion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To solve a geological problem/task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3879376436"/>
                  </a:ext>
                </a:extLst>
              </a:tr>
              <a:tr h="1195150">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Obstacle(s)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Not knowing/understanding</a:t>
                      </a:r>
                    </a:p>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Physical terrain/accessibility</a:t>
                      </a:r>
                    </a:p>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Weather</a:t>
                      </a:r>
                    </a:p>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Budget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2366066993"/>
                  </a:ext>
                </a:extLst>
              </a:tr>
              <a:tr h="586547">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Doing</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Skilled map making using methods/tools/means of the geologist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4212835537"/>
                  </a:ext>
                </a:extLst>
              </a:tr>
              <a:tr h="890849">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Undergoing</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(material)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CREATION OF NEW VALUE</a:t>
                      </a:r>
                    </a:p>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Production of artefacts eg. geological map, notebook, reports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3775832086"/>
                  </a:ext>
                </a:extLst>
              </a:tr>
              <a:tr h="586547">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Undergoing</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(personal)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CREATION OF NEW VALUE</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Learning and developing - becoming a better version of self</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713906220"/>
                  </a:ext>
                </a:extLst>
              </a:tr>
              <a:tr h="586547">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Undergoing</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(social)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CREATION OF NEW VALUE</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For company / colleagues/ clients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1685858175"/>
                  </a:ext>
                </a:extLst>
              </a:tr>
              <a:tr h="890849">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Emotions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(Dis)satisfaction, frustration, anxiety, joy, pride and many more feelings as the geological map is made and work progresses towards feelings of fulfillment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1139159915"/>
                  </a:ext>
                </a:extLst>
              </a:tr>
            </a:tbl>
          </a:graphicData>
        </a:graphic>
      </p:graphicFrame>
      <p:sp>
        <p:nvSpPr>
          <p:cNvPr id="3" name="Rectangle 1">
            <a:extLst>
              <a:ext uri="{FF2B5EF4-FFF2-40B4-BE49-F238E27FC236}">
                <a16:creationId xmlns:a16="http://schemas.microsoft.com/office/drawing/2014/main" id="{AD015F0F-E360-4507-BFE9-670609C84497}"/>
              </a:ext>
            </a:extLst>
          </p:cNvPr>
          <p:cNvSpPr>
            <a:spLocks noChangeArrowheads="1"/>
          </p:cNvSpPr>
          <p:nvPr/>
        </p:nvSpPr>
        <p:spPr bwMode="auto">
          <a:xfrm>
            <a:off x="718851" y="170142"/>
            <a:ext cx="8368701"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2000" dirty="0">
                <a:latin typeface="Arial" panose="020B0604020202020204" pitchFamily="34" charset="0"/>
                <a:ea typeface="Calibri" panose="020F0502020204030204" pitchFamily="34" charset="0"/>
                <a:cs typeface="Arial" panose="020B0604020202020204" pitchFamily="34" charset="0"/>
              </a:rPr>
              <a:t>Applying Dewey’s interactionist model to the field geologist’s experience </a:t>
            </a:r>
          </a:p>
          <a:p>
            <a:pPr defTabSz="685800" eaLnBrk="0" fontAlgn="base" hangingPunct="0">
              <a:spcBef>
                <a:spcPct val="0"/>
              </a:spcBef>
              <a:spcAft>
                <a:spcPct val="0"/>
              </a:spcAft>
            </a:pPr>
            <a:r>
              <a:rPr lang="en-US" altLang="en-US" sz="2000" dirty="0">
                <a:latin typeface="Arial" panose="020B0604020202020204" pitchFamily="34" charset="0"/>
                <a:ea typeface="Calibri" panose="020F0502020204030204" pitchFamily="34" charset="0"/>
                <a:cs typeface="Arial" panose="020B0604020202020204" pitchFamily="34" charset="0"/>
              </a:rPr>
              <a:t>[after </a:t>
            </a:r>
            <a:r>
              <a:rPr lang="en-US" altLang="en-US" sz="2000" dirty="0" err="1">
                <a:latin typeface="Arial" panose="020B0604020202020204" pitchFamily="34" charset="0"/>
                <a:ea typeface="Calibri" panose="020F0502020204030204" pitchFamily="34" charset="0"/>
                <a:cs typeface="Arial" panose="020B0604020202020204" pitchFamily="34" charset="0"/>
              </a:rPr>
              <a:t>Glaveanu</a:t>
            </a:r>
            <a:r>
              <a:rPr lang="en-US" altLang="en-US" sz="2000" dirty="0">
                <a:latin typeface="Arial" panose="020B0604020202020204" pitchFamily="34" charset="0"/>
                <a:ea typeface="Calibri" panose="020F0502020204030204" pitchFamily="34" charset="0"/>
                <a:cs typeface="Arial" panose="020B0604020202020204" pitchFamily="34" charset="0"/>
              </a:rPr>
              <a:t> et al. 2013, Table 3 p.12]</a:t>
            </a: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065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5974</TotalTime>
  <Words>2037</Words>
  <Application>Microsoft Office PowerPoint</Application>
  <PresentationFormat>On-screen Show (4:3)</PresentationFormat>
  <Paragraphs>167</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Microsoft Sans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norman jackson</dc:creator>
  <cp:lastModifiedBy>norman jackson</cp:lastModifiedBy>
  <cp:revision>29</cp:revision>
  <cp:lastPrinted>2019-05-20T07:08:20Z</cp:lastPrinted>
  <dcterms:created xsi:type="dcterms:W3CDTF">2019-05-16T09:25:46Z</dcterms:created>
  <dcterms:modified xsi:type="dcterms:W3CDTF">2019-05-22T08:12:31Z</dcterms:modified>
</cp:coreProperties>
</file>