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74" r:id="rId3"/>
    <p:sldId id="261" r:id="rId4"/>
    <p:sldId id="275" r:id="rId5"/>
    <p:sldId id="263" r:id="rId6"/>
    <p:sldId id="266" r:id="rId7"/>
    <p:sldId id="270" r:id="rId8"/>
    <p:sldId id="27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rman jackson" initials="nj" lastIdx="0" clrIdx="0">
    <p:extLst>
      <p:ext uri="{19B8F6BF-5375-455C-9EA6-DF929625EA0E}">
        <p15:presenceInfo xmlns:p15="http://schemas.microsoft.com/office/powerpoint/2012/main" userId="7305d9a532c5d1d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92" autoAdjust="0"/>
    <p:restoredTop sz="69468" autoAdjust="0"/>
  </p:normalViewPr>
  <p:slideViewPr>
    <p:cSldViewPr>
      <p:cViewPr>
        <p:scale>
          <a:sx n="75" d="100"/>
          <a:sy n="75" d="100"/>
        </p:scale>
        <p:origin x="384" y="342"/>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6D6FC9-45F5-4322-84C7-153ED1A5409C}" type="datetimeFigureOut">
              <a:rPr lang="en-GB" smtClean="0"/>
              <a:pPr/>
              <a:t>26/10/2016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0102DA-F0CE-41F6-9048-FFE40A102151}"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lus.google.com/communities/110898703741307769041"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creativeacademic.uk/creativehe.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defRPr/>
            </a:pPr>
            <a:r>
              <a:rPr lang="en-GB" sz="1400" b="1" dirty="0"/>
              <a:t>1  Key</a:t>
            </a:r>
            <a:r>
              <a:rPr lang="en-GB" sz="1400" b="1" baseline="0" dirty="0"/>
              <a:t> themes of research in HE sector.</a:t>
            </a:r>
            <a:endParaRPr lang="en-GB" sz="1400" b="1" dirty="0"/>
          </a:p>
          <a:p>
            <a:pPr>
              <a:defRPr/>
            </a:pPr>
            <a:endParaRPr lang="en-GB" sz="1100" dirty="0"/>
          </a:p>
          <a:p>
            <a:pPr>
              <a:defRPr/>
            </a:pPr>
            <a:r>
              <a:rPr lang="en-GB" sz="1100" dirty="0"/>
              <a:t>I cannot</a:t>
            </a:r>
            <a:r>
              <a:rPr lang="en-GB" sz="1100" baseline="0" dirty="0"/>
              <a:t> give an overview of creativity research across the HE sector. Rather I can give an account of my own perspectives and how I encourage the sector to explore creativity for itself.</a:t>
            </a:r>
            <a:endParaRPr lang="en-GB" sz="1100" dirty="0"/>
          </a:p>
          <a:p>
            <a:pPr>
              <a:defRPr/>
            </a:pPr>
            <a:endParaRPr lang="en-GB" sz="1100" dirty="0"/>
          </a:p>
          <a:p>
            <a:pPr>
              <a:defRPr/>
            </a:pPr>
            <a:r>
              <a:rPr lang="en-GB" sz="1100" dirty="0"/>
              <a:t>My</a:t>
            </a:r>
            <a:r>
              <a:rPr lang="en-GB" sz="1100" baseline="0" dirty="0"/>
              <a:t> involvement in creativity in HE spans nearly 2 decades and six organisations.</a:t>
            </a:r>
          </a:p>
          <a:p>
            <a:pPr>
              <a:defRPr/>
            </a:pPr>
            <a:endParaRPr lang="en-GB" sz="1100" dirty="0"/>
          </a:p>
          <a:p>
            <a:pPr>
              <a:defRPr/>
            </a:pPr>
            <a:r>
              <a:rPr lang="en-GB" sz="1100" dirty="0"/>
              <a:t> 1) My interest in creativity in higher education began about 17 years ago when I</a:t>
            </a:r>
            <a:r>
              <a:rPr lang="en-GB" sz="1100" baseline="0" dirty="0"/>
              <a:t> was working at QAA developing policy on </a:t>
            </a:r>
            <a:r>
              <a:rPr lang="en-GB" sz="1100" dirty="0"/>
              <a:t> programme specifications and became AWARE</a:t>
            </a:r>
            <a:r>
              <a:rPr lang="en-GB" sz="1100" baseline="0" dirty="0"/>
              <a:t> </a:t>
            </a:r>
            <a:r>
              <a:rPr lang="en-GB" sz="1100" dirty="0"/>
              <a:t> that the outcomes model of learning we were promoting through our policies was neglecting important developmental outcomes – like creativity.</a:t>
            </a:r>
          </a:p>
          <a:p>
            <a:pPr>
              <a:defRPr/>
            </a:pPr>
            <a:endParaRPr lang="en-GB" sz="1100" dirty="0"/>
          </a:p>
          <a:p>
            <a:pPr>
              <a:defRPr/>
            </a:pPr>
            <a:r>
              <a:rPr lang="en-GB" sz="1100" dirty="0"/>
              <a:t>2) Moved to LTSN/HEA 2000 and was given freehand to develop a programme of work</a:t>
            </a:r>
            <a:r>
              <a:rPr lang="en-GB" sz="1100" baseline="0" dirty="0"/>
              <a:t> aimed at enhancing higher education I chose ‘curriculum’ and ‘creativity’ to work with and </a:t>
            </a:r>
            <a:r>
              <a:rPr lang="en-GB" sz="1100" dirty="0"/>
              <a:t>established and facilitated network of higher</a:t>
            </a:r>
            <a:r>
              <a:rPr lang="en-GB" sz="1100" baseline="0" dirty="0"/>
              <a:t> education practitioners who were</a:t>
            </a:r>
            <a:r>
              <a:rPr lang="en-GB" sz="1100" dirty="0"/>
              <a:t> interested in creativity. We called it the imaginative curriculum network. Over 5 years we explored the nature of the problem of creativity in higher education,</a:t>
            </a:r>
            <a:r>
              <a:rPr lang="en-GB" sz="1100" baseline="0" dirty="0"/>
              <a:t> </a:t>
            </a:r>
            <a:r>
              <a:rPr lang="en-GB" sz="1100" dirty="0"/>
              <a:t>shared</a:t>
            </a:r>
            <a:r>
              <a:rPr lang="en-GB" sz="1100" baseline="0" dirty="0"/>
              <a:t> experiences understandings through numerous events, undertook surveys and interview-based research. We studied creativity in 8 different disciplines. The results of this work were published in Creativity in Higher Education.</a:t>
            </a:r>
            <a:endParaRPr lang="en-GB" sz="1100" dirty="0"/>
          </a:p>
          <a:p>
            <a:pPr>
              <a:defRPr/>
            </a:pPr>
            <a:endParaRPr lang="en-GB" sz="1100" dirty="0"/>
          </a:p>
          <a:p>
            <a:pPr>
              <a:defRPr/>
            </a:pPr>
            <a:r>
              <a:rPr lang="en-GB" sz="1100" dirty="0"/>
              <a:t>3) </a:t>
            </a:r>
            <a:r>
              <a:rPr lang="en-GB" sz="1100" i="1" baseline="0" dirty="0"/>
              <a:t> </a:t>
            </a:r>
            <a:r>
              <a:rPr lang="en-GB" sz="1100" dirty="0"/>
              <a:t>I moved to the University of Surrey in 2005 led a Centre</a:t>
            </a:r>
            <a:r>
              <a:rPr lang="en-GB" sz="1100" baseline="0" dirty="0"/>
              <a:t> for Excellence in Teaching and Learning</a:t>
            </a:r>
            <a:r>
              <a:rPr lang="en-GB" sz="1100" dirty="0"/>
              <a:t> which focused on informal learning as a way of supporting students’ professional development began to develop and apply the idea of </a:t>
            </a:r>
            <a:r>
              <a:rPr lang="en-GB" sz="1100" dirty="0" err="1"/>
              <a:t>lifewide</a:t>
            </a:r>
            <a:r>
              <a:rPr lang="en-GB" sz="1100" dirty="0"/>
              <a:t> learning… I</a:t>
            </a:r>
            <a:r>
              <a:rPr lang="en-GB" sz="1100" baseline="0" dirty="0"/>
              <a:t> used the opportunity to explore further how and where students were being creative in different parts of their lives and the idea of personal creativity being used in and across the domains of our life became important to my understanding of what it means to be creative. The work was published in Learning for a Complex World.</a:t>
            </a:r>
            <a:endParaRPr lang="en-GB" sz="1100" dirty="0"/>
          </a:p>
          <a:p>
            <a:pPr>
              <a:defRPr/>
            </a:pPr>
            <a:endParaRPr lang="en-GB" sz="1100" dirty="0"/>
          </a:p>
          <a:p>
            <a:pPr>
              <a:defRPr/>
            </a:pPr>
            <a:r>
              <a:rPr lang="en-GB" sz="1100" dirty="0"/>
              <a:t>4) I</a:t>
            </a:r>
            <a:r>
              <a:rPr lang="en-GB" sz="1100" baseline="0" dirty="0"/>
              <a:t> </a:t>
            </a:r>
            <a:r>
              <a:rPr lang="en-GB" sz="1100" dirty="0"/>
              <a:t>left the University of Surrey in 2011 and set up my own social enterprise to promote and carry on developing the idea of </a:t>
            </a:r>
            <a:r>
              <a:rPr lang="en-GB" sz="1100" dirty="0" err="1"/>
              <a:t>lifewide</a:t>
            </a:r>
            <a:r>
              <a:rPr lang="en-GB" sz="1100" dirty="0"/>
              <a:t> learning  and support people and institutions wanting to develop their own practices</a:t>
            </a:r>
            <a:r>
              <a:rPr lang="en-GB" sz="1100" baseline="0" dirty="0"/>
              <a:t> in </a:t>
            </a:r>
            <a:r>
              <a:rPr lang="en-GB" sz="1100" baseline="0" dirty="0" err="1"/>
              <a:t>lifewide</a:t>
            </a:r>
            <a:r>
              <a:rPr lang="en-GB" sz="1100" baseline="0" dirty="0"/>
              <a:t> education.  Over the  last 3 years  I have been developing the idea of learning ecologies which I believe are important vehicles for personal creativity which I will include in this story.</a:t>
            </a:r>
            <a:endParaRPr lang="en-GB" sz="1100" dirty="0"/>
          </a:p>
          <a:p>
            <a:pPr>
              <a:defRPr/>
            </a:pPr>
            <a:endParaRPr lang="en-GB" sz="1100" dirty="0"/>
          </a:p>
          <a:p>
            <a:pPr>
              <a:defRPr/>
            </a:pPr>
            <a:r>
              <a:rPr lang="en-GB" sz="1100" dirty="0"/>
              <a:t>5) In Jan 2015 I cofounded Creative Academic – a resources and networking social enterprise to support the</a:t>
            </a:r>
            <a:r>
              <a:rPr lang="en-GB" sz="1100" baseline="0" dirty="0"/>
              <a:t> exchange and development o ideas and practices. As a network we are currently exploring the idea and value of an ecological perspective on creativity.</a:t>
            </a:r>
            <a:endParaRPr lang="en-GB" sz="1100" dirty="0"/>
          </a:p>
          <a:p>
            <a:pPr>
              <a:defRPr/>
            </a:pPr>
            <a:endParaRPr lang="en-GB" sz="1100" dirty="0"/>
          </a:p>
          <a:p>
            <a:pPr>
              <a:defRPr/>
            </a:pPr>
            <a:endParaRPr lang="en-GB" sz="1100" dirty="0"/>
          </a:p>
          <a:p>
            <a:pPr>
              <a:defRPr/>
            </a:pPr>
            <a:r>
              <a:rPr lang="en-GB" sz="1100" dirty="0"/>
              <a:t>Two additional studies</a:t>
            </a:r>
            <a:r>
              <a:rPr lang="en-GB" sz="1100" baseline="0" dirty="0"/>
              <a:t> –</a:t>
            </a:r>
          </a:p>
          <a:p>
            <a:pPr marL="228600" indent="-228600">
              <a:buAutoNum type="arabicParenR"/>
              <a:defRPr/>
            </a:pPr>
            <a:r>
              <a:rPr lang="en-GB" sz="1100" baseline="0" dirty="0"/>
              <a:t>Between 2011 – 13 I conducted an interview based study of how educational innovation emerged through a strategic change programme in a university. This enabled me to gain insights into the factors and conditions which encouraged and enabled academics to use their creativity. This work was published by the University in ‘The Wicked Challenge of Changing a University’ </a:t>
            </a:r>
            <a:r>
              <a:rPr lang="en-GB" sz="1100" baseline="0" dirty="0" err="1"/>
              <a:t>Authorhouse</a:t>
            </a:r>
            <a:endParaRPr lang="en-GB" sz="1100" dirty="0"/>
          </a:p>
          <a:p>
            <a:pPr>
              <a:defRPr/>
            </a:pPr>
            <a:r>
              <a:rPr lang="en-GB" sz="1100" dirty="0"/>
              <a:t>2)   I have also </a:t>
            </a:r>
            <a:r>
              <a:rPr lang="en-GB" sz="1100" dirty="0" err="1"/>
              <a:t>also</a:t>
            </a:r>
            <a:r>
              <a:rPr lang="en-GB" sz="1100" dirty="0"/>
              <a:t> worked on trying to understand the relationship between ‘Creativity in development’ – one project I have worked with educational developers to try to understand the role of creativity</a:t>
            </a:r>
            <a:r>
              <a:rPr lang="en-GB" sz="1100" baseline="0" dirty="0"/>
              <a:t> in their developmental processes.</a:t>
            </a:r>
            <a:endParaRPr lang="en-GB" sz="1100" dirty="0"/>
          </a:p>
          <a:p>
            <a:pPr>
              <a:defRPr/>
            </a:pPr>
            <a:endParaRPr lang="en-GB" sz="1100" dirty="0"/>
          </a:p>
        </p:txBody>
      </p:sp>
      <p:sp>
        <p:nvSpPr>
          <p:cNvPr id="4" name="Slide Number Placeholder 3"/>
          <p:cNvSpPr>
            <a:spLocks noGrp="1"/>
          </p:cNvSpPr>
          <p:nvPr>
            <p:ph type="sldNum" sz="quarter" idx="10"/>
          </p:nvPr>
        </p:nvSpPr>
        <p:spPr/>
        <p:txBody>
          <a:bodyPr/>
          <a:lstStyle/>
          <a:p>
            <a:fld id="{7276ED11-2604-4095-AF03-0690F2612382}" type="slidenum">
              <a:rPr lang="en-GB" smtClean="0">
                <a:solidFill>
                  <a:prstClr val="black"/>
                </a:solidFill>
              </a:rPr>
              <a:pPr/>
              <a:t>1</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eaLnBrk="1" hangingPunct="1">
              <a:spcBef>
                <a:spcPct val="0"/>
              </a:spcBef>
            </a:pPr>
            <a:endParaRPr lang="en-GB" altLang="en-US" dirty="0">
              <a:latin typeface="Calibri" panose="020F0502020204030204" pitchFamily="34" charset="0"/>
              <a:ea typeface="Times New Roman" panose="02020603050405020304" pitchFamily="18" charset="0"/>
              <a:cs typeface="Calibri" panose="020F0502020204030204" pitchFamily="34" charset="0"/>
            </a:endParaRPr>
          </a:p>
          <a:p>
            <a:pPr eaLnBrk="1" hangingPunct="1">
              <a:spcBef>
                <a:spcPct val="0"/>
              </a:spcBef>
            </a:pPr>
            <a:r>
              <a:rPr lang="en-GB" altLang="en-US" dirty="0">
                <a:latin typeface="Calibri" panose="020F0502020204030204" pitchFamily="34" charset="0"/>
                <a:ea typeface="Times New Roman" panose="02020603050405020304" pitchFamily="18" charset="0"/>
                <a:cs typeface="Calibri" panose="020F0502020204030204" pitchFamily="34" charset="0"/>
              </a:rPr>
              <a:t>Why is the</a:t>
            </a:r>
            <a:r>
              <a:rPr lang="en-GB" altLang="en-US" baseline="0" dirty="0">
                <a:latin typeface="Calibri" panose="020F0502020204030204" pitchFamily="34" charset="0"/>
                <a:ea typeface="Times New Roman" panose="02020603050405020304" pitchFamily="18" charset="0"/>
                <a:cs typeface="Calibri" panose="020F0502020204030204" pitchFamily="34" charset="0"/>
              </a:rPr>
              <a:t> idea of learning ecologies</a:t>
            </a:r>
            <a:r>
              <a:rPr lang="en-GB" altLang="en-US" dirty="0">
                <a:latin typeface="Calibri" panose="020F0502020204030204" pitchFamily="34" charset="0"/>
                <a:ea typeface="Times New Roman" panose="02020603050405020304" pitchFamily="18" charset="0"/>
                <a:cs typeface="Calibri" panose="020F0502020204030204" pitchFamily="34" charset="0"/>
              </a:rPr>
              <a:t> important? Its important because the simple truth in  life is that we advance our understandings not because we know certain things but because we are able to come to know and understand new things. And fundamentally the process of coming to know is ecological.</a:t>
            </a:r>
          </a:p>
          <a:p>
            <a:pPr eaLnBrk="1" hangingPunct="1">
              <a:spcBef>
                <a:spcPct val="0"/>
              </a:spcBef>
            </a:pPr>
            <a:endParaRPr lang="en-GB" altLang="en-US" dirty="0">
              <a:latin typeface="Calibri" panose="020F0502020204030204" pitchFamily="34" charset="0"/>
              <a:ea typeface="Times New Roman" panose="02020603050405020304" pitchFamily="18" charset="0"/>
              <a:cs typeface="Calibri" panose="020F0502020204030204" pitchFamily="34" charset="0"/>
            </a:endParaRPr>
          </a:p>
          <a:p>
            <a:pPr eaLnBrk="1" hangingPunct="1">
              <a:spcBef>
                <a:spcPct val="0"/>
              </a:spcBef>
            </a:pPr>
            <a:r>
              <a:rPr lang="en-GB" altLang="en-US" dirty="0">
                <a:latin typeface="Calibri" panose="020F0502020204030204" pitchFamily="34" charset="0"/>
                <a:ea typeface="Times New Roman" panose="02020603050405020304" pitchFamily="18" charset="0"/>
                <a:cs typeface="Calibri" panose="020F0502020204030204" pitchFamily="34" charset="0"/>
              </a:rPr>
              <a:t>The fundamental challenge facing higher education institutions all over the world. People working and studying in higher education are confronted every day by essentially the same wicked challenge.</a:t>
            </a:r>
          </a:p>
          <a:p>
            <a:pPr eaLnBrk="1" hangingPunct="1">
              <a:spcBef>
                <a:spcPct val="0"/>
              </a:spcBef>
            </a:pPr>
            <a:endParaRPr lang="en-GB" altLang="en-US" dirty="0">
              <a:latin typeface="Calibri" panose="020F0502020204030204" pitchFamily="34" charset="0"/>
              <a:ea typeface="Times New Roman" panose="02020603050405020304" pitchFamily="18" charset="0"/>
              <a:cs typeface="Calibri" panose="020F0502020204030204" pitchFamily="34" charset="0"/>
            </a:endParaRPr>
          </a:p>
          <a:p>
            <a:pPr eaLnBrk="1" hangingPunct="1">
              <a:spcBef>
                <a:spcPct val="0"/>
              </a:spcBef>
            </a:pPr>
            <a:r>
              <a:rPr lang="en-GB" altLang="en-US" dirty="0">
                <a:latin typeface="Calibri" panose="020F0502020204030204" pitchFamily="34" charset="0"/>
                <a:ea typeface="Times New Roman" panose="02020603050405020304" pitchFamily="18" charset="0"/>
                <a:cs typeface="Calibri" panose="020F0502020204030204" pitchFamily="34" charset="0"/>
              </a:rPr>
              <a:t>For teachers it is associated with a question like </a:t>
            </a:r>
            <a:r>
              <a:rPr lang="ja-JP" altLang="en-GB" dirty="0">
                <a:latin typeface="Calibri" panose="020F0502020204030204" pitchFamily="34" charset="0"/>
                <a:ea typeface="Times New Roman" panose="02020603050405020304" pitchFamily="18" charset="0"/>
                <a:cs typeface="Calibri" panose="020F0502020204030204" pitchFamily="34" charset="0"/>
              </a:rPr>
              <a:t>‘</a:t>
            </a:r>
            <a:r>
              <a:rPr lang="en-GB" altLang="ja-JP" dirty="0">
                <a:latin typeface="Calibri" panose="020F0502020204030204" pitchFamily="34" charset="0"/>
                <a:ea typeface="Times New Roman" panose="02020603050405020304" pitchFamily="18" charset="0"/>
                <a:cs typeface="Calibri" panose="020F0502020204030204" pitchFamily="34" charset="0"/>
              </a:rPr>
              <a:t> how do we prepare people for an ever more complex world?</a:t>
            </a:r>
            <a:r>
              <a:rPr lang="ja-JP" altLang="en-GB" dirty="0">
                <a:latin typeface="Calibri" panose="020F0502020204030204" pitchFamily="34" charset="0"/>
                <a:ea typeface="Times New Roman" panose="02020603050405020304" pitchFamily="18" charset="0"/>
                <a:cs typeface="Calibri" panose="020F0502020204030204" pitchFamily="34" charset="0"/>
              </a:rPr>
              <a:t>’</a:t>
            </a:r>
            <a:r>
              <a:rPr lang="en-GB" altLang="ja-JP" dirty="0">
                <a:latin typeface="Calibri" panose="020F0502020204030204" pitchFamily="34" charset="0"/>
                <a:ea typeface="Times New Roman" panose="02020603050405020304" pitchFamily="18" charset="0"/>
                <a:cs typeface="Calibri" panose="020F0502020204030204" pitchFamily="34" charset="0"/>
              </a:rPr>
              <a:t>… I don</a:t>
            </a:r>
            <a:r>
              <a:rPr lang="ja-JP" altLang="en-GB" dirty="0">
                <a:latin typeface="Calibri" panose="020F0502020204030204" pitchFamily="34" charset="0"/>
                <a:ea typeface="Times New Roman" panose="02020603050405020304" pitchFamily="18" charset="0"/>
                <a:cs typeface="Calibri" panose="020F0502020204030204" pitchFamily="34" charset="0"/>
              </a:rPr>
              <a:t>’</a:t>
            </a:r>
            <a:r>
              <a:rPr lang="en-GB" altLang="ja-JP" dirty="0">
                <a:latin typeface="Calibri" panose="020F0502020204030204" pitchFamily="34" charset="0"/>
                <a:ea typeface="Times New Roman" panose="02020603050405020304" pitchFamily="18" charset="0"/>
                <a:cs typeface="Calibri" panose="020F0502020204030204" pitchFamily="34" charset="0"/>
              </a:rPr>
              <a:t>t just mean preparing students for their first job when they leave university I mean how do we prepare them so that they can face and adapt to the many challenges they will encounter over a lifetime of working, learning and living.</a:t>
            </a:r>
          </a:p>
          <a:p>
            <a:pPr eaLnBrk="1" hangingPunct="1">
              <a:spcBef>
                <a:spcPct val="0"/>
              </a:spcBef>
            </a:pPr>
            <a:endParaRPr lang="en-GB" altLang="en-US" dirty="0">
              <a:latin typeface="Calibri" panose="020F0502020204030204" pitchFamily="34" charset="0"/>
              <a:ea typeface="Times New Roman" panose="02020603050405020304" pitchFamily="18" charset="0"/>
              <a:cs typeface="Calibri" panose="020F0502020204030204" pitchFamily="34" charset="0"/>
            </a:endParaRPr>
          </a:p>
          <a:p>
            <a:pPr eaLnBrk="1" hangingPunct="1">
              <a:spcBef>
                <a:spcPct val="0"/>
              </a:spcBef>
            </a:pPr>
            <a:r>
              <a:rPr lang="en-GB" altLang="en-US" dirty="0">
                <a:latin typeface="Calibri" panose="020F0502020204030204" pitchFamily="34" charset="0"/>
                <a:ea typeface="Times New Roman" panose="02020603050405020304" pitchFamily="18" charset="0"/>
                <a:cs typeface="Calibri" panose="020F0502020204030204" pitchFamily="34" charset="0"/>
              </a:rPr>
              <a:t>From the students</a:t>
            </a:r>
            <a:r>
              <a:rPr lang="ja-JP" altLang="en-GB" dirty="0">
                <a:latin typeface="Calibri" panose="020F0502020204030204" pitchFamily="34" charset="0"/>
                <a:ea typeface="Times New Roman" panose="02020603050405020304" pitchFamily="18" charset="0"/>
                <a:cs typeface="Calibri" panose="020F0502020204030204" pitchFamily="34" charset="0"/>
              </a:rPr>
              <a:t>’</a:t>
            </a:r>
            <a:r>
              <a:rPr lang="en-GB" altLang="ja-JP" dirty="0">
                <a:latin typeface="Calibri" panose="020F0502020204030204" pitchFamily="34" charset="0"/>
                <a:ea typeface="Times New Roman" panose="02020603050405020304" pitchFamily="18" charset="0"/>
                <a:cs typeface="Calibri" panose="020F0502020204030204" pitchFamily="34" charset="0"/>
              </a:rPr>
              <a:t> perspective the same challenge is expressed in the question </a:t>
            </a:r>
            <a:r>
              <a:rPr lang="ja-JP" altLang="en-GB" dirty="0">
                <a:latin typeface="Calibri" panose="020F0502020204030204" pitchFamily="34" charset="0"/>
                <a:ea typeface="Times New Roman" panose="02020603050405020304" pitchFamily="18" charset="0"/>
                <a:cs typeface="Calibri" panose="020F0502020204030204" pitchFamily="34" charset="0"/>
              </a:rPr>
              <a:t>‘</a:t>
            </a:r>
            <a:r>
              <a:rPr lang="en-GB" altLang="ja-JP" dirty="0">
                <a:latin typeface="Calibri" panose="020F0502020204030204" pitchFamily="34" charset="0"/>
                <a:ea typeface="Times New Roman" panose="02020603050405020304" pitchFamily="18" charset="0"/>
                <a:cs typeface="Calibri" panose="020F0502020204030204" pitchFamily="34" charset="0"/>
              </a:rPr>
              <a:t> How do I prepare myself for the rest of my life?</a:t>
            </a:r>
            <a:r>
              <a:rPr lang="ja-JP" altLang="en-GB" dirty="0">
                <a:latin typeface="Calibri" panose="020F0502020204030204" pitchFamily="34" charset="0"/>
                <a:ea typeface="Times New Roman" panose="02020603050405020304" pitchFamily="18" charset="0"/>
                <a:cs typeface="Calibri" panose="020F0502020204030204" pitchFamily="34" charset="0"/>
              </a:rPr>
              <a:t>’</a:t>
            </a:r>
            <a:r>
              <a:rPr lang="en-GB" altLang="ja-JP" dirty="0">
                <a:latin typeface="Calibri" panose="020F0502020204030204" pitchFamily="34" charset="0"/>
                <a:ea typeface="Times New Roman" panose="02020603050405020304" pitchFamily="18" charset="0"/>
                <a:cs typeface="Calibri" panose="020F0502020204030204" pitchFamily="34" charset="0"/>
              </a:rPr>
              <a:t>… what sorts of things do I need to learn, what sorts of skills, qualities, dispositions and values do I need to develop, and what sorts of experiences do I need to have.. Personal and professional development needs to be so much more than simply studying and learning an academic curriculum. </a:t>
            </a:r>
          </a:p>
          <a:p>
            <a:pPr eaLnBrk="1" hangingPunct="1">
              <a:spcBef>
                <a:spcPct val="0"/>
              </a:spcBef>
            </a:pPr>
            <a:endParaRPr lang="en-GB" altLang="en-US" dirty="0">
              <a:latin typeface="Calibri" panose="020F0502020204030204" pitchFamily="34" charset="0"/>
              <a:ea typeface="Times New Roman" panose="02020603050405020304" pitchFamily="18" charset="0"/>
              <a:cs typeface="Calibri" panose="020F0502020204030204" pitchFamily="34" charset="0"/>
            </a:endParaRPr>
          </a:p>
          <a:p>
            <a:pPr eaLnBrk="1" hangingPunct="1">
              <a:spcBef>
                <a:spcPct val="0"/>
              </a:spcBef>
            </a:pPr>
            <a:r>
              <a:rPr lang="en-GB" altLang="en-US" dirty="0">
                <a:latin typeface="Calibri" panose="020F0502020204030204" pitchFamily="34" charset="0"/>
                <a:ea typeface="Times New Roman" panose="02020603050405020304" pitchFamily="18" charset="0"/>
                <a:cs typeface="Calibri" panose="020F0502020204030204" pitchFamily="34" charset="0"/>
              </a:rPr>
              <a:t>This picture, which we drew on the wall of our Centre at the University of Surrey, symbolically represents some of the complexity embedded in this wicked problem – which is a problem that is very difficult to define, is nested in other problems and has many perspectives on it, has no right or wrong answers, and no clear resolving actions.</a:t>
            </a:r>
          </a:p>
          <a:p>
            <a:pPr eaLnBrk="1" hangingPunct="1">
              <a:spcBef>
                <a:spcPct val="0"/>
              </a:spcBef>
            </a:pPr>
            <a:endParaRPr lang="en-GB" altLang="en-US" b="1" dirty="0">
              <a:latin typeface="Calibri" panose="020F0502020204030204" pitchFamily="34" charset="0"/>
              <a:ea typeface="Times New Roman" panose="02020603050405020304" pitchFamily="18" charset="0"/>
              <a:cs typeface="Calibri" panose="020F0502020204030204" pitchFamily="34" charset="0"/>
            </a:endParaRPr>
          </a:p>
          <a:p>
            <a:pPr eaLnBrk="1" hangingPunct="1">
              <a:spcBef>
                <a:spcPct val="0"/>
              </a:spcBef>
            </a:pPr>
            <a:r>
              <a:rPr lang="en-GB" altLang="en-US" b="1" dirty="0">
                <a:latin typeface="Calibri" panose="020F0502020204030204" pitchFamily="34" charset="0"/>
                <a:ea typeface="Times New Roman" panose="02020603050405020304" pitchFamily="18" charset="0"/>
                <a:cs typeface="Calibri" panose="020F0502020204030204" pitchFamily="34" charset="0"/>
              </a:rPr>
              <a:t>The picture also suggests that the whole world is our ‘oyster’ for learning not just the institutions we inhabit.</a:t>
            </a:r>
          </a:p>
          <a:p>
            <a:pPr eaLnBrk="1" hangingPunct="1">
              <a:spcBef>
                <a:spcPct val="0"/>
              </a:spcBef>
            </a:pPr>
            <a:endParaRPr lang="en-GB" altLang="en-US" b="1" dirty="0">
              <a:latin typeface="Calibri" panose="020F0502020204030204" pitchFamily="34" charset="0"/>
              <a:ea typeface="Times New Roman" panose="02020603050405020304" pitchFamily="18" charset="0"/>
              <a:cs typeface="Calibri" panose="020F0502020204030204" pitchFamily="34" charset="0"/>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eaLnBrk="1" hangingPunct="1"/>
            <a:fld id="{04E737A9-EBB7-4CF3-B292-1CE4A9476475}" type="slidenum">
              <a:rPr lang="en-GB" altLang="en-US" b="0"/>
              <a:pPr eaLnBrk="1" hangingPunct="1"/>
              <a:t>2</a:t>
            </a:fld>
            <a:endParaRPr lang="en-GB" altLang="en-US" b="0"/>
          </a:p>
        </p:txBody>
      </p:sp>
    </p:spTree>
    <p:extLst>
      <p:ext uri="{BB962C8B-B14F-4D97-AF65-F5344CB8AC3E}">
        <p14:creationId xmlns:p14="http://schemas.microsoft.com/office/powerpoint/2010/main" val="278531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GB" dirty="0"/>
              <a:t>Because we are the integration of all of our experiences past and present, I believe that the concept of </a:t>
            </a:r>
            <a:r>
              <a:rPr lang="en-GB" dirty="0" err="1"/>
              <a:t>lifewide</a:t>
            </a:r>
            <a:r>
              <a:rPr lang="en-GB" dirty="0"/>
              <a:t> is the most comprehensive and inclusive framework within which we can understand learning and therefore personal development.</a:t>
            </a:r>
          </a:p>
          <a:p>
            <a:pPr>
              <a:defRPr/>
            </a:pPr>
            <a:endParaRPr lang="en-GB" dirty="0"/>
          </a:p>
          <a:p>
            <a:pPr>
              <a:defRPr/>
            </a:pPr>
            <a:r>
              <a:rPr lang="en-GB" dirty="0"/>
              <a:t>Our planning and aspirations for personal and professional development and our reflections on how we have developed lie in the lifelong dimension but our actual personal and professional development lies in our day to day, thinking, activities and experiences -</a:t>
            </a:r>
          </a:p>
          <a:p>
            <a:pPr>
              <a:defRPr/>
            </a:pPr>
            <a:endParaRPr lang="en-GB" dirty="0"/>
          </a:p>
          <a:p>
            <a:pPr>
              <a:defRPr/>
            </a:pPr>
            <a:r>
              <a:rPr lang="en-GB" dirty="0"/>
              <a:t>The </a:t>
            </a:r>
            <a:r>
              <a:rPr lang="en-GB" dirty="0" err="1"/>
              <a:t>lifewide</a:t>
            </a:r>
            <a:r>
              <a:rPr lang="en-GB" dirty="0"/>
              <a:t> dimension contains all the circumstances of our current life and determine who we are. But because we can influence them we can change or add to these circumstances in this way it is the </a:t>
            </a:r>
            <a:r>
              <a:rPr lang="en-GB" dirty="0" err="1"/>
              <a:t>lifewide</a:t>
            </a:r>
            <a:r>
              <a:rPr lang="en-GB" dirty="0"/>
              <a:t> dimension that enables us to be who we are and become who we would like to be. The lifelong dimension merely shows us who we became.</a:t>
            </a:r>
          </a:p>
          <a:p>
            <a:pPr>
              <a:defRPr/>
            </a:pPr>
            <a:endParaRPr lang="en-GB" dirty="0"/>
          </a:p>
          <a:p>
            <a:pPr>
              <a:defRPr/>
            </a:pPr>
            <a:endParaRPr lang="en-GB" dirty="0"/>
          </a:p>
          <a:p>
            <a:pPr>
              <a:defRPr/>
            </a:pPr>
            <a:endParaRPr lang="en-GB" dirty="0"/>
          </a:p>
          <a:p>
            <a:pPr>
              <a:defRPr/>
            </a:pPr>
            <a:endParaRPr lang="en-GB" dirty="0"/>
          </a:p>
          <a:p>
            <a:pPr>
              <a:defRPr/>
            </a:pPr>
            <a:endParaRPr lang="en-GB" dirty="0"/>
          </a:p>
          <a:p>
            <a:pPr>
              <a:defRPr/>
            </a:pPr>
            <a:endParaRPr lang="en-GB" dirty="0"/>
          </a:p>
          <a:p>
            <a:pPr>
              <a:defRPr/>
            </a:pPr>
            <a:r>
              <a:rPr lang="en-GB" dirty="0">
                <a:latin typeface="+mn-lt"/>
                <a:ea typeface="+mn-ea"/>
                <a:cs typeface="+mn-cs"/>
              </a:rPr>
              <a:t> </a:t>
            </a:r>
          </a:p>
          <a:p>
            <a:pPr>
              <a:defRPr/>
            </a:pPr>
            <a:r>
              <a:rPr lang="en-GB" dirty="0">
                <a:latin typeface="+mn-lt"/>
                <a:ea typeface="+mn-ea"/>
                <a:cs typeface="+mn-cs"/>
              </a:rPr>
              <a:t> </a:t>
            </a:r>
          </a:p>
          <a:p>
            <a:pPr>
              <a:defRPr/>
            </a:pPr>
            <a:endParaRPr lang="en-GB" dirty="0"/>
          </a:p>
          <a:p>
            <a:pPr>
              <a:defRPr/>
            </a:pPr>
            <a:endParaRPr lang="en-GB" dirty="0"/>
          </a:p>
          <a:p>
            <a:pPr>
              <a:defRPr/>
            </a:pPr>
            <a:endParaRPr lang="en-GB" dirty="0"/>
          </a:p>
          <a:p>
            <a:pPr>
              <a:defRPr/>
            </a:pPr>
            <a:endParaRPr lang="en-GB" dirty="0"/>
          </a:p>
        </p:txBody>
      </p:sp>
      <p:sp>
        <p:nvSpPr>
          <p:cNvPr id="102404" name="Slide Number Placeholder 3"/>
          <p:cNvSpPr>
            <a:spLocks noGrp="1"/>
          </p:cNvSpPr>
          <p:nvPr>
            <p:ph type="sldNum" sz="quarter" idx="5"/>
          </p:nvPr>
        </p:nvSpPr>
        <p:spPr>
          <a:noFill/>
        </p:spPr>
        <p:txBody>
          <a:bodyPr/>
          <a:lstStyle/>
          <a:p>
            <a:fld id="{59BBF263-FA2B-45EF-A7EE-D9225EF46884}"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There are many definitions of creativity and most seem to have the ideas of bringing something new and original into existence as their core conception without providing any sort of context. It’s as if creativity and invention happen in isolation from the world of their creator. Because of this I have come increasingly to appreciate and respect the way Carl Rogers framed the idea of personal creativity as, </a:t>
            </a:r>
            <a:r>
              <a:rPr lang="en-US" sz="1200" i="1" kern="1200" dirty="0">
                <a:solidFill>
                  <a:schemeClr val="tx1"/>
                </a:solidFill>
                <a:effectLst/>
                <a:latin typeface="+mn-lt"/>
                <a:ea typeface="+mn-ea"/>
                <a:cs typeface="+mn-cs"/>
              </a:rPr>
              <a:t>'the emergence in action of a novel relational product growing out of the uniqueness of the individual on the one hand, and the materials, events, people, or circumstances of his life'  </a:t>
            </a:r>
            <a:r>
              <a:rPr lang="en-US" sz="1200" kern="1200" baseline="30000" dirty="0">
                <a:solidFill>
                  <a:schemeClr val="tx1"/>
                </a:solidFill>
                <a:effectLst/>
                <a:latin typeface="+mn-lt"/>
                <a:ea typeface="+mn-ea"/>
                <a:cs typeface="+mn-cs"/>
              </a:rPr>
              <a:t>27:350</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bottom line is that creativity is an ecological phenomenon. It’s about human beings having thoughts that are stimulated by their relationship and interactions with the world around them. A creative thought is the result of a person interacting cognitively, physically, emotionally, virtually with something in their world ideas, people, things, problems, situations and experiences, and a multitude of other things and this interaction triggering a novel thought. These thoughts are often the result of connecting/combining two or more things to create something that is different to the things that were connected. </a:t>
            </a:r>
            <a:r>
              <a:rPr lang="en-US" sz="1200" kern="1200" dirty="0" err="1">
                <a:solidFill>
                  <a:schemeClr val="tx1"/>
                </a:solidFill>
                <a:effectLst/>
                <a:latin typeface="+mn-lt"/>
                <a:ea typeface="+mn-ea"/>
                <a:cs typeface="+mn-cs"/>
              </a:rPr>
              <a:t>McWilliam</a:t>
            </a:r>
            <a:r>
              <a:rPr lang="en-US" sz="1200" kern="1200" dirty="0">
                <a:solidFill>
                  <a:schemeClr val="tx1"/>
                </a:solidFill>
                <a:effectLst/>
                <a:latin typeface="+mn-lt"/>
                <a:ea typeface="+mn-ea"/>
                <a:cs typeface="+mn-cs"/>
              </a:rPr>
              <a:t> and Taylor</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catch this beautifully in their idea that creativity is often the result of </a:t>
            </a:r>
            <a:r>
              <a:rPr lang="en-US" sz="1200" i="1" kern="1200" dirty="0">
                <a:solidFill>
                  <a:schemeClr val="tx1"/>
                </a:solidFill>
                <a:effectLst/>
                <a:latin typeface="+mn-lt"/>
                <a:ea typeface="+mn-ea"/>
                <a:cs typeface="+mn-cs"/>
              </a:rPr>
              <a:t>making a third ‘thing’ from two existing things or ideas</a:t>
            </a:r>
            <a:r>
              <a:rPr lang="en-US" sz="1200" kern="1200" dirty="0">
                <a:solidFill>
                  <a:schemeClr val="tx1"/>
                </a:solidFill>
                <a:effectLst/>
                <a:latin typeface="+mn-lt"/>
                <a:ea typeface="+mn-ea"/>
                <a:cs typeface="+mn-cs"/>
              </a:rPr>
              <a:t>, rather than making something from nothing. Perhaps we might capture the idea in 1+1=3!</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Rogers' view of personal creativity and how it emerges from the circumstances of our life, is an ecological concept. The ecological metaphor affords us the most freedom and flexibility to explore and appreciate the ways in which we and our purposes are connected to our experiences and the physical, social and psychological world we inhabit. I believe that our</a:t>
            </a:r>
            <a:r>
              <a:rPr lang="en-GB" sz="1200" kern="1200" dirty="0">
                <a:solidFill>
                  <a:schemeClr val="tx1"/>
                </a:solidFill>
                <a:effectLst/>
                <a:latin typeface="+mn-lt"/>
                <a:ea typeface="+mn-ea"/>
                <a:cs typeface="+mn-cs"/>
              </a:rPr>
              <a:t> creativity lies in seeing affordance in an idea, thing or situation and then acting on this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affordance by doing something useful and novel (at least to ourselves) with what is afforded</a:t>
            </a:r>
            <a:r>
              <a:rPr lang="en-GB" sz="1200" kern="1200" baseline="30000" dirty="0">
                <a:solidFill>
                  <a:schemeClr val="tx1"/>
                </a:solidFill>
                <a:effectLst/>
                <a:latin typeface="+mn-lt"/>
                <a:ea typeface="+mn-ea"/>
                <a:cs typeface="+mn-cs"/>
              </a:rPr>
              <a:t>29</a:t>
            </a:r>
            <a:r>
              <a:rPr lang="en-GB" sz="1200" kern="1200" dirty="0">
                <a:solidFill>
                  <a:schemeClr val="tx1"/>
                </a:solidFill>
                <a:effectLst/>
                <a:latin typeface="+mn-lt"/>
                <a:ea typeface="+mn-ea"/>
                <a:cs typeface="+mn-cs"/>
              </a:rPr>
              <a:t>. If we translate this way of thinking to the formal teaching and learning environment then the most important things a teacher does through their pedagogic practice is to create affordance for learning, enable learners to appreciate that affordance, and equip them with the means and motivation to make use of it. If the object of affordance has a creative dimension then their pedagogic task is to encourage and enable learners to make use of it.</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learning ecology contains not only the physical, virtual and social spaces that form the circumstances of our lives, but also the mental / psychological spaces that enable us to think about ideas and situations in a variety of ways.  </a:t>
            </a:r>
            <a:r>
              <a:rPr lang="en-GB" sz="1200" kern="1200" dirty="0">
                <a:solidFill>
                  <a:schemeClr val="tx1"/>
                </a:solidFill>
                <a:effectLst/>
                <a:latin typeface="+mn-lt"/>
                <a:ea typeface="+mn-ea"/>
                <a:cs typeface="+mn-cs"/>
              </a:rPr>
              <a:t>If we translate this way of thinking to the formal teaching and learning environment then the most important things a teacher does through their pedagogic practice is to create affordance for learning, enable</a:t>
            </a:r>
            <a:endParaRPr lang="en-US" sz="1200" kern="1200" dirty="0">
              <a:solidFill>
                <a:schemeClr val="tx1"/>
              </a:solidFill>
              <a:effectLst/>
              <a:latin typeface="+mn-lt"/>
              <a:ea typeface="+mn-ea"/>
              <a:cs typeface="+mn-cs"/>
            </a:endParaRPr>
          </a:p>
          <a:p>
            <a:pPr>
              <a:defRPr/>
            </a:pPr>
            <a:endParaRPr lang="en-GB" dirty="0"/>
          </a:p>
          <a:p>
            <a:pPr>
              <a:defRPr/>
            </a:pPr>
            <a:endParaRPr lang="en-GB" dirty="0"/>
          </a:p>
        </p:txBody>
      </p:sp>
      <p:sp>
        <p:nvSpPr>
          <p:cNvPr id="44036" name="Slide Number Placeholder 3"/>
          <p:cNvSpPr>
            <a:spLocks noGrp="1"/>
          </p:cNvSpPr>
          <p:nvPr>
            <p:ph type="sldNum" sz="quarter" idx="5"/>
          </p:nvPr>
        </p:nvSpPr>
        <p:spPr>
          <a:noFill/>
        </p:spPr>
        <p:txBody>
          <a:bodyPr/>
          <a:lstStyle/>
          <a:p>
            <a:fld id="{01D7D021-1731-4F3F-8055-541903626B40}" type="slidenum">
              <a:rPr lang="en-GB" smtClean="0">
                <a:ea typeface="MS PGothic" pitchFamily="34" charset="-128"/>
              </a:rPr>
              <a:pPr/>
              <a:t>4</a:t>
            </a:fld>
            <a:endParaRPr lang="en-GB">
              <a:ea typeface="MS PGothic" pitchFamily="34" charset="-128"/>
            </a:endParaRPr>
          </a:p>
        </p:txBody>
      </p:sp>
    </p:spTree>
    <p:extLst>
      <p:ext uri="{BB962C8B-B14F-4D97-AF65-F5344CB8AC3E}">
        <p14:creationId xmlns:p14="http://schemas.microsoft.com/office/powerpoint/2010/main" val="4078967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normAutofit fontScale="55000" lnSpcReduction="20000"/>
          </a:bodyPr>
          <a:lstStyle/>
          <a:p>
            <a:r>
              <a:rPr lang="en-US" sz="1200" kern="1200" dirty="0">
                <a:solidFill>
                  <a:schemeClr val="tx1"/>
                </a:solidFill>
                <a:effectLst/>
                <a:latin typeface="+mn-lt"/>
                <a:ea typeface="+mn-ea"/>
                <a:cs typeface="+mn-cs"/>
              </a:rPr>
              <a:t>An ecological perspective on learning, requires us to also think about the ecosystem within which learning takes place. A traditional university course taught face to face is designed, </a:t>
            </a:r>
            <a:r>
              <a:rPr lang="en-US" sz="1200" kern="1200" dirty="0" err="1">
                <a:solidFill>
                  <a:schemeClr val="tx1"/>
                </a:solidFill>
                <a:effectLst/>
                <a:latin typeface="+mn-lt"/>
                <a:ea typeface="+mn-ea"/>
                <a:cs typeface="+mn-cs"/>
              </a:rPr>
              <a:t>organised</a:t>
            </a:r>
            <a:r>
              <a:rPr lang="en-US" sz="1200" kern="1200" dirty="0">
                <a:solidFill>
                  <a:schemeClr val="tx1"/>
                </a:solidFill>
                <a:effectLst/>
                <a:latin typeface="+mn-lt"/>
                <a:ea typeface="+mn-ea"/>
                <a:cs typeface="+mn-cs"/>
              </a:rPr>
              <a:t> and implemented by one or more academic teachers who have both disciplinary and pedagogic expertise, within an institutional socio-cultural environment that is full of support and resources to aid learning. There is a structure (timetable/lecture schedule/credit structure) and procedural framework (rules and regulations) within which learning takes place. </a:t>
            </a:r>
            <a:r>
              <a:rPr lang="en-US" sz="1200" kern="1200" dirty="0" err="1">
                <a:solidFill>
                  <a:schemeClr val="tx1"/>
                </a:solidFill>
                <a:effectLst/>
                <a:latin typeface="+mn-lt"/>
                <a:ea typeface="+mn-ea"/>
                <a:cs typeface="+mn-cs"/>
              </a:rPr>
              <a:t>Programmes</a:t>
            </a:r>
            <a:r>
              <a:rPr lang="en-US" sz="1200" kern="1200" dirty="0">
                <a:solidFill>
                  <a:schemeClr val="tx1"/>
                </a:solidFill>
                <a:effectLst/>
                <a:latin typeface="+mn-lt"/>
                <a:ea typeface="+mn-ea"/>
                <a:cs typeface="+mn-cs"/>
              </a:rPr>
              <a:t> are </a:t>
            </a:r>
            <a:r>
              <a:rPr lang="en-US" sz="1200" kern="1200" dirty="0" err="1">
                <a:solidFill>
                  <a:schemeClr val="tx1"/>
                </a:solidFill>
                <a:effectLst/>
                <a:latin typeface="+mn-lt"/>
                <a:ea typeface="+mn-ea"/>
                <a:cs typeface="+mn-cs"/>
              </a:rPr>
              <a:t>organised</a:t>
            </a:r>
            <a:r>
              <a:rPr lang="en-US" sz="1200" kern="1200" dirty="0">
                <a:solidFill>
                  <a:schemeClr val="tx1"/>
                </a:solidFill>
                <a:effectLst/>
                <a:latin typeface="+mn-lt"/>
                <a:ea typeface="+mn-ea"/>
                <a:cs typeface="+mn-cs"/>
              </a:rPr>
              <a:t> into units or modules with explicit objectives, content, resources and processes that engage learners in activities through which they learn, and some of their learning is assessed using one or more methods determined by teachers. The institutional ecosystem for learning includes people - learners, teachers and other professionals who help learners, a physical environment including classroom spaces, social spaces, resources </a:t>
            </a:r>
            <a:r>
              <a:rPr lang="en-US" sz="1200" kern="1200" dirty="0" err="1">
                <a:solidFill>
                  <a:schemeClr val="tx1"/>
                </a:solidFill>
                <a:effectLst/>
                <a:latin typeface="+mn-lt"/>
                <a:ea typeface="+mn-ea"/>
                <a:cs typeface="+mn-cs"/>
              </a:rPr>
              <a:t>centre</a:t>
            </a:r>
            <a:r>
              <a:rPr lang="en-US" sz="1200" kern="1200" dirty="0">
                <a:solidFill>
                  <a:schemeClr val="tx1"/>
                </a:solidFill>
                <a:effectLst/>
                <a:latin typeface="+mn-lt"/>
                <a:ea typeface="+mn-ea"/>
                <a:cs typeface="+mn-cs"/>
              </a:rPr>
              <a:t> and virtual spaces where learners and teachers interact for the purpose of learning..</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Affordance</a:t>
            </a:r>
            <a:r>
              <a:rPr lang="en-US" sz="1200" kern="1200" dirty="0">
                <a:solidFill>
                  <a:schemeClr val="tx1"/>
                </a:solidFill>
                <a:effectLst/>
                <a:latin typeface="+mn-lt"/>
                <a:ea typeface="+mn-ea"/>
                <a:cs typeface="+mn-cs"/>
              </a:rPr>
              <a:t> for learning </a:t>
            </a:r>
            <a:r>
              <a:rPr lang="en-US" sz="1200" i="1" kern="1200" dirty="0">
                <a:solidFill>
                  <a:schemeClr val="tx1"/>
                </a:solidFill>
                <a:effectLst/>
                <a:latin typeface="+mn-lt"/>
                <a:ea typeface="+mn-ea"/>
                <a:cs typeface="+mn-cs"/>
              </a:rPr>
              <a:t>within the context of an academic  </a:t>
            </a:r>
            <a:r>
              <a:rPr lang="en-US" sz="1200" i="1" kern="1200" dirty="0" err="1">
                <a:solidFill>
                  <a:schemeClr val="tx1"/>
                </a:solidFill>
                <a:effectLst/>
                <a:latin typeface="+mn-lt"/>
                <a:ea typeface="+mn-ea"/>
                <a:cs typeface="+mn-cs"/>
              </a:rPr>
              <a:t>programme</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is everywhere. It is contained in the course,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or module content, in the activities that teachers </a:t>
            </a:r>
            <a:r>
              <a:rPr lang="en-US" sz="1200" kern="1200" dirty="0" err="1">
                <a:solidFill>
                  <a:schemeClr val="tx1"/>
                </a:solidFill>
                <a:effectLst/>
                <a:latin typeface="+mn-lt"/>
                <a:ea typeface="+mn-ea"/>
                <a:cs typeface="+mn-cs"/>
              </a:rPr>
              <a:t>organise</a:t>
            </a:r>
            <a:r>
              <a:rPr lang="en-US" sz="1200" kern="1200" dirty="0">
                <a:solidFill>
                  <a:schemeClr val="tx1"/>
                </a:solidFill>
                <a:effectLst/>
                <a:latin typeface="+mn-lt"/>
                <a:ea typeface="+mn-ea"/>
                <a:cs typeface="+mn-cs"/>
              </a:rPr>
              <a:t> and facilitate for learners, in the </a:t>
            </a:r>
            <a:r>
              <a:rPr lang="en-US" sz="1200" i="1" kern="1200" dirty="0">
                <a:solidFill>
                  <a:schemeClr val="tx1"/>
                </a:solidFill>
                <a:effectLst/>
                <a:latin typeface="+mn-lt"/>
                <a:ea typeface="+mn-ea"/>
                <a:cs typeface="+mn-cs"/>
              </a:rPr>
              <a:t>physical and virtual</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spaces</a:t>
            </a:r>
            <a:r>
              <a:rPr lang="en-US" sz="1200" kern="1200" dirty="0">
                <a:solidFill>
                  <a:schemeClr val="tx1"/>
                </a:solidFill>
                <a:effectLst/>
                <a:latin typeface="+mn-lt"/>
                <a:ea typeface="+mn-ea"/>
                <a:cs typeface="+mn-cs"/>
              </a:rPr>
              <a:t> that are provided which support particular activities (both academics and social) and in the </a:t>
            </a:r>
            <a:r>
              <a:rPr lang="en-US" sz="1200" i="1" kern="1200" dirty="0">
                <a:solidFill>
                  <a:schemeClr val="tx1"/>
                </a:solidFill>
                <a:effectLst/>
                <a:latin typeface="+mn-lt"/>
                <a:ea typeface="+mn-ea"/>
                <a:cs typeface="+mn-cs"/>
              </a:rPr>
              <a:t>intellectual spaces</a:t>
            </a:r>
            <a:r>
              <a:rPr lang="en-US" sz="1200" kern="1200" dirty="0">
                <a:solidFill>
                  <a:schemeClr val="tx1"/>
                </a:solidFill>
                <a:effectLst/>
                <a:latin typeface="+mn-lt"/>
                <a:ea typeface="+mn-ea"/>
                <a:cs typeface="+mn-cs"/>
              </a:rPr>
              <a:t> that the pedagogic activities promote.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Affordance for learning and development is also found in the </a:t>
            </a:r>
            <a:r>
              <a:rPr lang="en-US" sz="1200" i="1" kern="1200" dirty="0">
                <a:solidFill>
                  <a:schemeClr val="tx1"/>
                </a:solidFill>
                <a:effectLst/>
                <a:latin typeface="+mn-lt"/>
                <a:ea typeface="+mn-ea"/>
                <a:cs typeface="+mn-cs"/>
              </a:rPr>
              <a:t>resources</a:t>
            </a:r>
            <a:r>
              <a:rPr lang="en-US" sz="1200" kern="1200" dirty="0">
                <a:solidFill>
                  <a:schemeClr val="tx1"/>
                </a:solidFill>
                <a:effectLst/>
                <a:latin typeface="+mn-lt"/>
                <a:ea typeface="+mn-ea"/>
                <a:cs typeface="+mn-cs"/>
              </a:rPr>
              <a:t> including books, journals, computers, software and other tools and mediating artefacts that are used, and in the teaching and learning </a:t>
            </a:r>
            <a:r>
              <a:rPr lang="en-US" sz="1200" i="1" kern="1200" dirty="0">
                <a:solidFill>
                  <a:schemeClr val="tx1"/>
                </a:solidFill>
                <a:effectLst/>
                <a:latin typeface="+mn-lt"/>
                <a:ea typeface="+mn-ea"/>
                <a:cs typeface="+mn-cs"/>
              </a:rPr>
              <a:t>processes</a:t>
            </a:r>
            <a:r>
              <a:rPr lang="en-US" sz="1200" kern="1200" dirty="0">
                <a:solidFill>
                  <a:schemeClr val="tx1"/>
                </a:solidFill>
                <a:effectLst/>
                <a:latin typeface="+mn-lt"/>
                <a:ea typeface="+mn-ea"/>
                <a:cs typeface="+mn-cs"/>
              </a:rPr>
              <a:t> and practices that are used to engage learners and encourage them to form relationships for learning with these resources. Affordance for learning and personal development is also found in the additional support and advisory services the university provides, and in the </a:t>
            </a:r>
            <a:r>
              <a:rPr lang="en-US" sz="1200" i="1" kern="1200" dirty="0">
                <a:solidFill>
                  <a:schemeClr val="tx1"/>
                </a:solidFill>
                <a:effectLst/>
                <a:latin typeface="+mn-lt"/>
                <a:ea typeface="+mn-ea"/>
                <a:cs typeface="+mn-cs"/>
              </a:rPr>
              <a:t>relationships</a:t>
            </a:r>
            <a:r>
              <a:rPr lang="en-US" sz="1200" kern="1200" dirty="0">
                <a:solidFill>
                  <a:schemeClr val="tx1"/>
                </a:solidFill>
                <a:effectLst/>
                <a:latin typeface="+mn-lt"/>
                <a:ea typeface="+mn-ea"/>
                <a:cs typeface="+mn-cs"/>
              </a:rPr>
              <a:t> and interactions between teacher and students, and student peers, and in learner’s own responses to all of these things. Furthermore, some academic </a:t>
            </a:r>
            <a:r>
              <a:rPr lang="en-US" sz="1200" kern="1200" dirty="0" err="1">
                <a:solidFill>
                  <a:schemeClr val="tx1"/>
                </a:solidFill>
                <a:effectLst/>
                <a:latin typeface="+mn-lt"/>
                <a:ea typeface="+mn-ea"/>
                <a:cs typeface="+mn-cs"/>
              </a:rPr>
              <a:t>programmes</a:t>
            </a:r>
            <a:r>
              <a:rPr lang="en-US" sz="1200" kern="1200" dirty="0">
                <a:solidFill>
                  <a:schemeClr val="tx1"/>
                </a:solidFill>
                <a:effectLst/>
                <a:latin typeface="+mn-lt"/>
                <a:ea typeface="+mn-ea"/>
                <a:cs typeface="+mn-cs"/>
              </a:rPr>
              <a:t> also contain affordances for learning in contexts and environments that lie outside the institution for example through work placements and internships, community-based projects, fieldwork and study visits and more.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Beyond the academic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the university ecosystem provides affordance for student learning and development (including creative development) in the myriad of activities that populate the co-curriculum, and in the volunteering and paid work opportunities around campus. The university campus is a microcosm of the world and students’ can find and create for themselves affordance in all manner of things. Indeed, the more creative a student is the more likely they will find affordance in the world around them.  </a:t>
            </a: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Some of the most important spaces for students’ creativity lie outside the academic curriculum. While this is to be celebrated, the question is why can’t the academic curriculum also be suffused with such affordance?</a:t>
            </a:r>
            <a:endParaRPr lang="en-US" sz="1200" kern="1200" dirty="0">
              <a:solidFill>
                <a:schemeClr val="tx1"/>
              </a:solidFill>
              <a:effectLst/>
              <a:latin typeface="+mn-lt"/>
              <a:ea typeface="+mn-ea"/>
              <a:cs typeface="+mn-cs"/>
            </a:endParaRPr>
          </a:p>
          <a:p>
            <a:endParaRPr lang="en-US" dirty="0">
              <a:latin typeface="Arial" pitchFamily="34" charset="0"/>
            </a:endParaRPr>
          </a:p>
        </p:txBody>
      </p:sp>
      <p:sp>
        <p:nvSpPr>
          <p:cNvPr id="104452" name="Slide Number Placeholder 3"/>
          <p:cNvSpPr>
            <a:spLocks noGrp="1"/>
          </p:cNvSpPr>
          <p:nvPr>
            <p:ph type="sldNum" sz="quarter" idx="5"/>
          </p:nvPr>
        </p:nvSpPr>
        <p:spPr>
          <a:noFill/>
        </p:spPr>
        <p:txBody>
          <a:bodyPr/>
          <a:lstStyle/>
          <a:p>
            <a:fld id="{B4BB25E6-55D0-4411-AE17-4E3CF696EC87}"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b="1" kern="1200" dirty="0">
                <a:solidFill>
                  <a:schemeClr val="tx1"/>
                </a:solidFill>
                <a:effectLst/>
                <a:latin typeface="+mn-lt"/>
                <a:ea typeface="+mn-ea"/>
                <a:cs typeface="+mn-cs"/>
              </a:rPr>
              <a:t>Concept of a Learning Ecology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nature an ecosystem comprises the complex set of relationships and interactions among the resources, habitats, and residents of an area for the purpose of living. Each organism within an ecosystem has its own unique ecology within the ecosystem through which it lives its daily life, so the whole ecosystem is made up of many individual ecologies competing or collaborating for resources and contributing to the system as a whole so that the whole system is maintained and sustained.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similar </a:t>
            </a:r>
            <a:r>
              <a:rPr lang="en-US" sz="1200" kern="1200" dirty="0" err="1">
                <a:solidFill>
                  <a:schemeClr val="tx1"/>
                </a:solidFill>
                <a:effectLst/>
                <a:latin typeface="+mn-lt"/>
                <a:ea typeface="+mn-ea"/>
                <a:cs typeface="+mn-cs"/>
              </a:rPr>
              <a:t>conceptualisation</a:t>
            </a:r>
            <a:r>
              <a:rPr lang="en-US" sz="1200" kern="1200" dirty="0">
                <a:solidFill>
                  <a:schemeClr val="tx1"/>
                </a:solidFill>
                <a:effectLst/>
                <a:latin typeface="+mn-lt"/>
                <a:ea typeface="+mn-ea"/>
                <a:cs typeface="+mn-cs"/>
              </a:rPr>
              <a:t> can be applied to human ecological systems or </a:t>
            </a:r>
            <a:r>
              <a:rPr lang="en-US" sz="1200" kern="1200" dirty="0" err="1">
                <a:solidFill>
                  <a:schemeClr val="tx1"/>
                </a:solidFill>
                <a:effectLst/>
                <a:latin typeface="+mn-lt"/>
                <a:ea typeface="+mn-ea"/>
                <a:cs typeface="+mn-cs"/>
              </a:rPr>
              <a:t>ecosocial</a:t>
            </a:r>
            <a:r>
              <a:rPr lang="en-US" sz="1200" kern="1200" dirty="0">
                <a:solidFill>
                  <a:schemeClr val="tx1"/>
                </a:solidFill>
                <a:effectLst/>
                <a:latin typeface="+mn-lt"/>
                <a:ea typeface="+mn-ea"/>
                <a:cs typeface="+mn-cs"/>
              </a:rPr>
              <a:t> systems - the set of relationships and interactions among the people, resources, habitats, and other residents of an area for the purpose of living</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While all ecosystems are complex adaptive systems that learn to live with, and when necessary adapt to, their environment, the making of meanings and sharing of understandings (learning) are a primary interest and purpose of human </a:t>
            </a:r>
            <a:r>
              <a:rPr lang="en-US" sz="1200" kern="1200" dirty="0" err="1">
                <a:solidFill>
                  <a:schemeClr val="tx1"/>
                </a:solidFill>
                <a:effectLst/>
                <a:latin typeface="+mn-lt"/>
                <a:ea typeface="+mn-ea"/>
                <a:cs typeface="+mn-cs"/>
              </a:rPr>
              <a:t>ecosocial</a:t>
            </a:r>
            <a:r>
              <a:rPr lang="en-US" sz="1200" kern="1200" dirty="0">
                <a:solidFill>
                  <a:schemeClr val="tx1"/>
                </a:solidFill>
                <a:effectLst/>
                <a:latin typeface="+mn-lt"/>
                <a:ea typeface="+mn-ea"/>
                <a:cs typeface="+mn-cs"/>
              </a:rPr>
              <a:t> systems together with their continuous development and improvement</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Every organism has an environment: the organism shapes its environment and the environment shapes the organism. So it helps to think of an indivisible totality of ‘organism plus environment' - best seen as an ongoing process of growth and development</a:t>
            </a:r>
            <a:r>
              <a:rPr lang="en-US" sz="1200" kern="1200" baseline="30000" dirty="0">
                <a:solidFill>
                  <a:schemeClr val="tx1"/>
                </a:solidFill>
                <a:effectLst/>
                <a:latin typeface="+mn-lt"/>
                <a:ea typeface="+mn-ea"/>
                <a:cs typeface="+mn-cs"/>
              </a:rPr>
              <a:t>8</a:t>
            </a:r>
            <a:r>
              <a:rPr lang="en-US" sz="1200" kern="1200" dirty="0">
                <a:solidFill>
                  <a:schemeClr val="tx1"/>
                </a:solidFill>
                <a:effectLst/>
                <a:latin typeface="+mn-lt"/>
                <a:ea typeface="+mn-ea"/>
                <a:cs typeface="+mn-cs"/>
              </a:rPr>
              <a:t>. From an environmental perspective it does not make sense to talk about the environment in which we are learning without reference to ourselves as the organism that is perceiving and interacting with the environment we inhabit in order to learn.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Model of a Learning Ecology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help explore, apply and evaluate the idea of a learning ecology I developed a model to explain the elements it contains </a:t>
            </a:r>
          </a:p>
          <a:p>
            <a:r>
              <a:rPr lang="en-US" sz="1200" b="1" kern="1200" dirty="0">
                <a:solidFill>
                  <a:schemeClr val="tx1"/>
                </a:solidFill>
                <a:effectLst/>
                <a:latin typeface="+mn-lt"/>
                <a:ea typeface="+mn-ea"/>
                <a:cs typeface="+mn-cs"/>
              </a:rPr>
              <a:t>                </a:t>
            </a:r>
            <a:endParaRPr lang="en-US"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Applying the idea of ecology to learning, personal development and achievement, including our creative achievements, is an attempt to view a person their purposes, ambitions, goals, interests, needs and circumstances, and the social and physical relationships with the world they inhabit, as inseparable and interdependent. The idea of ecology encourages us to think more holistically and more dynamically about the way we inhabit and relate to the world. It encourages us to think in a more holistic way about our life: how we connect up the moments in our lives to form experiences and achievements that mean something to us.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Growing out of the exploration of this idea is a belief that our ecologies for learning embrace all the physical and virtual places and spaces we inhabit in our everyday lives and the learning and the meaning we gain from the contexts and situations that constitute our lives. They are the product of both imagination and reason and they are enacted using all our capability and ingenuity. They are therefore one of our most important sites for our creativity and they enable us to develop ourselves personally and professionally in all aspects of our lives. If this belief is well founded then surely, our ability to create our own ecologies for learning and development must be one of the most important capabilities we need for sustaining ourselves, achieving our purposes and maintaining our sense of wellbeing in a complex, ever changing and often challenging and disruptive world. Yet to date, there has been little consideration of these ideas in the higher education curriculum or pedagogic practices.</a:t>
            </a:r>
          </a:p>
          <a:p>
            <a:endParaRPr lang="en-US" dirty="0"/>
          </a:p>
        </p:txBody>
      </p:sp>
      <p:sp>
        <p:nvSpPr>
          <p:cNvPr id="4" name="Slide Number Placeholder 3"/>
          <p:cNvSpPr>
            <a:spLocks noGrp="1"/>
          </p:cNvSpPr>
          <p:nvPr>
            <p:ph type="sldNum" sz="quarter" idx="10"/>
          </p:nvPr>
        </p:nvSpPr>
        <p:spPr/>
        <p:txBody>
          <a:bodyPr/>
          <a:lstStyle/>
          <a:p>
            <a:fld id="{7A0102DA-F0CE-41F6-9048-FFE40A102151}" type="slidenum">
              <a:rPr lang="en-GB" smtClean="0"/>
              <a:pPr/>
              <a:t>6</a:t>
            </a:fld>
            <a:endParaRPr lang="en-GB"/>
          </a:p>
        </p:txBody>
      </p:sp>
    </p:spTree>
    <p:extLst>
      <p:ext uri="{BB962C8B-B14F-4D97-AF65-F5344CB8AC3E}">
        <p14:creationId xmlns:p14="http://schemas.microsoft.com/office/powerpoint/2010/main" val="3289285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Exploring</a:t>
            </a:r>
            <a:r>
              <a:rPr lang="en-US" baseline="0" dirty="0"/>
              <a:t> creativity is a continuous process of social learning.</a:t>
            </a:r>
            <a:endParaRPr lang="en-US" dirty="0"/>
          </a:p>
          <a:p>
            <a:endParaRPr lang="en-US" dirty="0"/>
          </a:p>
          <a:p>
            <a:r>
              <a:rPr lang="en-US" dirty="0"/>
              <a:t>Through Creative Academic, we</a:t>
            </a:r>
            <a:r>
              <a:rPr lang="en-US" baseline="0" dirty="0"/>
              <a:t> are building and facilitating an inclusive social structure for exploring, applying and evaluating these ideas. Specifically to explore the pedagogies that teachers create in order to encourage students to use and develop their creativity.  An important value underlying this is to connect practitioners and researchers.</a:t>
            </a:r>
          </a:p>
          <a:p>
            <a:endParaRPr lang="en-US" baseline="0" dirty="0"/>
          </a:p>
          <a:p>
            <a:r>
              <a:rPr lang="en-US" baseline="0" dirty="0"/>
              <a:t>We welcome the participation of BERA researchers in this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70C0"/>
                </a:solidFill>
              </a:rPr>
              <a:t>http://www.creativeacademic.uk/2016-17-programme.html</a:t>
            </a:r>
          </a:p>
          <a:p>
            <a:endParaRPr lang="en-US" dirty="0"/>
          </a:p>
        </p:txBody>
      </p:sp>
      <p:sp>
        <p:nvSpPr>
          <p:cNvPr id="4" name="Slide Number Placeholder 3"/>
          <p:cNvSpPr>
            <a:spLocks noGrp="1"/>
          </p:cNvSpPr>
          <p:nvPr>
            <p:ph type="sldNum" sz="quarter" idx="10"/>
          </p:nvPr>
        </p:nvSpPr>
        <p:spPr/>
        <p:txBody>
          <a:bodyPr/>
          <a:lstStyle/>
          <a:p>
            <a:fld id="{7A0102DA-F0CE-41F6-9048-FFE40A102151}" type="slidenum">
              <a:rPr lang="en-GB" smtClean="0"/>
              <a:pPr/>
              <a:t>7</a:t>
            </a:fld>
            <a:endParaRPr lang="en-GB"/>
          </a:p>
        </p:txBody>
      </p:sp>
    </p:spTree>
    <p:extLst>
      <p:ext uri="{BB962C8B-B14F-4D97-AF65-F5344CB8AC3E}">
        <p14:creationId xmlns:p14="http://schemas.microsoft.com/office/powerpoint/2010/main" val="3315036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1" kern="1200" dirty="0">
                <a:solidFill>
                  <a:schemeClr val="tx1"/>
                </a:solidFill>
                <a:effectLst/>
                <a:latin typeface="+mn-lt"/>
                <a:ea typeface="+mn-ea"/>
                <a:cs typeface="+mn-cs"/>
              </a:rPr>
              <a:t>Creative Pedagogies &amp; Learning Ecologies</a:t>
            </a:r>
          </a:p>
          <a:p>
            <a:r>
              <a:rPr lang="en-US" sz="1200" b="1" kern="1200" dirty="0">
                <a:solidFill>
                  <a:schemeClr val="tx1"/>
                </a:solidFill>
                <a:effectLst/>
                <a:latin typeface="+mn-lt"/>
                <a:ea typeface="+mn-ea"/>
                <a:cs typeface="+mn-cs"/>
              </a:rPr>
              <a:t>Invitation to BERA researchers to join #</a:t>
            </a:r>
            <a:r>
              <a:rPr lang="en-US" sz="1200" b="1" kern="1200" dirty="0" err="1">
                <a:solidFill>
                  <a:schemeClr val="tx1"/>
                </a:solidFill>
                <a:effectLst/>
                <a:latin typeface="+mn-lt"/>
                <a:ea typeface="+mn-ea"/>
                <a:cs typeface="+mn-cs"/>
              </a:rPr>
              <a:t>creativeHE</a:t>
            </a:r>
            <a:r>
              <a:rPr lang="en-US" sz="1200" b="1" kern="1200" dirty="0">
                <a:solidFill>
                  <a:schemeClr val="tx1"/>
                </a:solidFill>
                <a:effectLst/>
                <a:latin typeface="+mn-lt"/>
                <a:ea typeface="+mn-ea"/>
                <a:cs typeface="+mn-cs"/>
              </a:rPr>
              <a:t> conversation Oct 30th – Nov 4th</a:t>
            </a:r>
          </a:p>
          <a:p>
            <a:r>
              <a:rPr lang="en-US" sz="1200" b="1"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Dear friends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to let you know that the next creativity in higher education conversation will explore the value of an ecological perspective on teaching and learning practices. In particularly, we want to explore the ways in which different pedagogic practices lead to different sorts of learning ecologies within which students are encouraged to use and develop their creativity.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asynchronous on-line conversation will begin on October 30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To join the conversation please visit and register on the </a:t>
            </a:r>
            <a:r>
              <a:rPr lang="en-US" sz="1200" u="none" strike="noStrike" kern="1200" dirty="0">
                <a:solidFill>
                  <a:schemeClr val="tx1"/>
                </a:solidFill>
                <a:effectLst/>
                <a:latin typeface="+mn-lt"/>
                <a:ea typeface="+mn-ea"/>
                <a:cs typeface="+mn-cs"/>
                <a:hlinkClick r:id="rId3"/>
              </a:rPr>
              <a:t>#creative community website</a:t>
            </a:r>
            <a:r>
              <a:rPr lang="en-US" sz="1200" kern="1200" dirty="0">
                <a:solidFill>
                  <a:schemeClr val="tx1"/>
                </a:solidFill>
                <a:effectLst/>
                <a:latin typeface="+mn-lt"/>
                <a:ea typeface="+mn-ea"/>
                <a:cs typeface="+mn-cs"/>
              </a:rPr>
              <a:t>​</a:t>
            </a:r>
          </a:p>
          <a:p>
            <a:r>
              <a:rPr lang="en-US" sz="1200" u="sng" kern="1200" dirty="0">
                <a:solidFill>
                  <a:schemeClr val="tx1"/>
                </a:solidFill>
                <a:effectLst/>
                <a:latin typeface="+mn-lt"/>
                <a:ea typeface="+mn-ea"/>
                <a:cs typeface="+mn-cs"/>
                <a:hlinkClick r:id="rId3"/>
              </a:rPr>
              <a:t>https://plus.google.com/communities/110898703741307769041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have prepared a background paper containing ideas for discussion on the forum which can be downloaded from</a:t>
            </a:r>
          </a:p>
          <a:p>
            <a:r>
              <a:rPr lang="en-US" sz="1200" u="sng" kern="1200" dirty="0">
                <a:solidFill>
                  <a:schemeClr val="tx1"/>
                </a:solidFill>
                <a:effectLst/>
                <a:latin typeface="+mn-lt"/>
                <a:ea typeface="+mn-ea"/>
                <a:cs typeface="+mn-cs"/>
                <a:hlinkClick r:id="rId4"/>
              </a:rPr>
              <a:t>http://www.creativeacademic.uk/creativehe.html</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To test the learning ecologies idea we are inviting participants to prepare and share a pedagogic narrative of an experience in which they have either created a learning situation within which learners could use and develop their creativity, or they have experienced such a situation as a learner. We are encouraging authors to evaluate their pedagogic/learning narratives using the learning ecology framework provided in the background paper. In this way we can test and develop the idea of a pedagogy for creative learning ecologies.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will publish a selection of creative pedagogy narratives in Creative Academic Magazine #7 which will be our vehicle for sharing what we have learnt with the wider community.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conversation is open and inclusive- there is space for everyone. While we are focused on higher education we can learn much from other parts of our educational systems and from developers and trainers working outside formal education. We are also interested in the results of research in this area. Please share the invitation with colleagues and friends who you feel would be interested.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look forward to meeting you on the #</a:t>
            </a:r>
            <a:r>
              <a:rPr lang="en-US" sz="1200" kern="1200" dirty="0" err="1">
                <a:solidFill>
                  <a:schemeClr val="tx1"/>
                </a:solidFill>
                <a:effectLst/>
                <a:latin typeface="+mn-lt"/>
                <a:ea typeface="+mn-ea"/>
                <a:cs typeface="+mn-cs"/>
              </a:rPr>
              <a:t>creativeHE</a:t>
            </a:r>
            <a:r>
              <a:rPr lang="en-US" sz="1200" kern="1200" dirty="0">
                <a:solidFill>
                  <a:schemeClr val="tx1"/>
                </a:solidFill>
                <a:effectLst/>
                <a:latin typeface="+mn-lt"/>
                <a:ea typeface="+mn-ea"/>
                <a:cs typeface="+mn-cs"/>
              </a:rPr>
              <a:t> platform</a:t>
            </a:r>
          </a:p>
          <a:p>
            <a:r>
              <a:rPr lang="en-US" sz="1200" kern="1200" dirty="0">
                <a:solidFill>
                  <a:schemeClr val="tx1"/>
                </a:solidFill>
                <a:effectLst/>
                <a:latin typeface="+mn-lt"/>
                <a:ea typeface="+mn-ea"/>
                <a:cs typeface="+mn-cs"/>
              </a:rPr>
              <a:t>warm regards</a:t>
            </a:r>
          </a:p>
          <a:p>
            <a:r>
              <a:rPr lang="en-US" sz="1200" kern="1200" dirty="0">
                <a:solidFill>
                  <a:schemeClr val="tx1"/>
                </a:solidFill>
                <a:effectLst/>
                <a:latin typeface="+mn-lt"/>
                <a:ea typeface="+mn-ea"/>
                <a:cs typeface="+mn-cs"/>
              </a:rPr>
              <a:t>norman jackson</a:t>
            </a:r>
          </a:p>
          <a:p>
            <a:r>
              <a:rPr lang="en-US" sz="1200" kern="1200" dirty="0">
                <a:solidFill>
                  <a:schemeClr val="tx1"/>
                </a:solidFill>
                <a:effectLst/>
                <a:latin typeface="+mn-lt"/>
                <a:ea typeface="+mn-ea"/>
                <a:cs typeface="+mn-cs"/>
              </a:rPr>
              <a:t>lead facilitator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7276ED11-2604-4095-AF03-0690F2612382}" type="slidenum">
              <a:rPr lang="en-GB" smtClean="0"/>
              <a:pPr/>
              <a:t>8</a:t>
            </a:fld>
            <a:endParaRPr lang="en-GB"/>
          </a:p>
        </p:txBody>
      </p:sp>
    </p:spTree>
    <p:extLst>
      <p:ext uri="{BB962C8B-B14F-4D97-AF65-F5344CB8AC3E}">
        <p14:creationId xmlns:p14="http://schemas.microsoft.com/office/powerpoint/2010/main" val="3016095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AE36461-D1AB-4777-9F95-65DBAB68606E}" type="datetimeFigureOut">
              <a:rPr lang="en-GB" smtClean="0">
                <a:solidFill>
                  <a:prstClr val="black">
                    <a:tint val="75000"/>
                  </a:prstClr>
                </a:solidFill>
              </a:rPr>
              <a:pPr/>
              <a:t>26/10/2016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68C486-FEF8-4722-911F-C2F963EE467D}"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AE36461-D1AB-4777-9F95-65DBAB68606E}" type="datetimeFigureOut">
              <a:rPr lang="en-GB" smtClean="0">
                <a:solidFill>
                  <a:prstClr val="black">
                    <a:tint val="75000"/>
                  </a:prstClr>
                </a:solidFill>
              </a:rPr>
              <a:pPr/>
              <a:t>26/10/2016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68C486-FEF8-4722-911F-C2F963EE467D}"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AE36461-D1AB-4777-9F95-65DBAB68606E}" type="datetimeFigureOut">
              <a:rPr lang="en-GB" smtClean="0">
                <a:solidFill>
                  <a:prstClr val="black">
                    <a:tint val="75000"/>
                  </a:prstClr>
                </a:solidFill>
              </a:rPr>
              <a:pPr/>
              <a:t>26/10/2016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68C486-FEF8-4722-911F-C2F963EE467D}"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transition spd="med">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23411D-3B84-44F8-841A-E915D54B8C76}"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AE36461-D1AB-4777-9F95-65DBAB68606E}" type="datetimeFigureOut">
              <a:rPr lang="en-GB" smtClean="0">
                <a:solidFill>
                  <a:prstClr val="black">
                    <a:tint val="75000"/>
                  </a:prstClr>
                </a:solidFill>
              </a:rPr>
              <a:pPr/>
              <a:t>26/10/2016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68C486-FEF8-4722-911F-C2F963EE467D}"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E36461-D1AB-4777-9F95-65DBAB68606E}" type="datetimeFigureOut">
              <a:rPr lang="en-GB" smtClean="0">
                <a:solidFill>
                  <a:prstClr val="black">
                    <a:tint val="75000"/>
                  </a:prstClr>
                </a:solidFill>
              </a:rPr>
              <a:pPr/>
              <a:t>26/10/2016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68C486-FEF8-4722-911F-C2F963EE467D}"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AE36461-D1AB-4777-9F95-65DBAB68606E}" type="datetimeFigureOut">
              <a:rPr lang="en-GB" smtClean="0">
                <a:solidFill>
                  <a:prstClr val="black">
                    <a:tint val="75000"/>
                  </a:prstClr>
                </a:solidFill>
              </a:rPr>
              <a:pPr/>
              <a:t>26/10/2016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68C486-FEF8-4722-911F-C2F963EE467D}"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AE36461-D1AB-4777-9F95-65DBAB68606E}" type="datetimeFigureOut">
              <a:rPr lang="en-GB" smtClean="0">
                <a:solidFill>
                  <a:prstClr val="black">
                    <a:tint val="75000"/>
                  </a:prstClr>
                </a:solidFill>
              </a:rPr>
              <a:pPr/>
              <a:t>26/10/2016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968C486-FEF8-4722-911F-C2F963EE467D}"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AE36461-D1AB-4777-9F95-65DBAB68606E}" type="datetimeFigureOut">
              <a:rPr lang="en-GB" smtClean="0">
                <a:solidFill>
                  <a:prstClr val="black">
                    <a:tint val="75000"/>
                  </a:prstClr>
                </a:solidFill>
              </a:rPr>
              <a:pPr/>
              <a:t>26/10/2016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968C486-FEF8-4722-911F-C2F963EE467D}"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E36461-D1AB-4777-9F95-65DBAB68606E}" type="datetimeFigureOut">
              <a:rPr lang="en-GB" smtClean="0">
                <a:solidFill>
                  <a:prstClr val="black">
                    <a:tint val="75000"/>
                  </a:prstClr>
                </a:solidFill>
              </a:rPr>
              <a:pPr/>
              <a:t>26/10/2016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968C486-FEF8-4722-911F-C2F963EE467D}"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E36461-D1AB-4777-9F95-65DBAB68606E}" type="datetimeFigureOut">
              <a:rPr lang="en-GB" smtClean="0">
                <a:solidFill>
                  <a:prstClr val="black">
                    <a:tint val="75000"/>
                  </a:prstClr>
                </a:solidFill>
              </a:rPr>
              <a:pPr/>
              <a:t>26/10/2016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68C486-FEF8-4722-911F-C2F963EE467D}"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E36461-D1AB-4777-9F95-65DBAB68606E}" type="datetimeFigureOut">
              <a:rPr lang="en-GB" smtClean="0">
                <a:solidFill>
                  <a:prstClr val="black">
                    <a:tint val="75000"/>
                  </a:prstClr>
                </a:solidFill>
              </a:rPr>
              <a:pPr/>
              <a:t>26/10/2016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68C486-FEF8-4722-911F-C2F963EE467D}"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36461-D1AB-4777-9F95-65DBAB68606E}" type="datetimeFigureOut">
              <a:rPr lang="en-GB" smtClean="0">
                <a:solidFill>
                  <a:prstClr val="black">
                    <a:tint val="75000"/>
                  </a:prstClr>
                </a:solidFill>
              </a:rPr>
              <a:pPr/>
              <a:t>26/10/2016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68C486-FEF8-4722-911F-C2F963EE467D}" type="slidenum">
              <a:rPr lang="en-GB" smtClean="0">
                <a:solidFill>
                  <a:prstClr val="black">
                    <a:tint val="75000"/>
                  </a:prstClr>
                </a:solidFill>
              </a:rPr>
              <a:p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normanjackson.co.uk/bera.html" TargetMode="External"/><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18" Type="http://schemas.openxmlformats.org/officeDocument/2006/relationships/image" Target="../media/image24.jpeg"/><Relationship Id="rId3" Type="http://schemas.openxmlformats.org/officeDocument/2006/relationships/image" Target="../media/image9.jpeg"/><Relationship Id="rId21" Type="http://schemas.openxmlformats.org/officeDocument/2006/relationships/image" Target="../media/image27.png"/><Relationship Id="rId7" Type="http://schemas.openxmlformats.org/officeDocument/2006/relationships/image" Target="../media/image13.jpeg"/><Relationship Id="rId12" Type="http://schemas.openxmlformats.org/officeDocument/2006/relationships/image" Target="../media/image18.jpeg"/><Relationship Id="rId17"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png"/><Relationship Id="rId23" Type="http://schemas.openxmlformats.org/officeDocument/2006/relationships/image" Target="../media/image1.jpeg"/><Relationship Id="rId10" Type="http://schemas.openxmlformats.org/officeDocument/2006/relationships/image" Target="../media/image16.jpeg"/><Relationship Id="rId19" Type="http://schemas.openxmlformats.org/officeDocument/2006/relationships/image" Target="../media/image25.jpeg"/><Relationship Id="rId4" Type="http://schemas.openxmlformats.org/officeDocument/2006/relationships/image" Target="../media/image10.jpe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9.jpeg"/><Relationship Id="rId4" Type="http://schemas.openxmlformats.org/officeDocument/2006/relationships/hyperlink" Target="http://upload.wikimedia.org/wikipedia/en/3/36/Carlrogers.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6.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creativeacademic.uk/creativehe.html" TargetMode="External"/><Relationship Id="rId5" Type="http://schemas.openxmlformats.org/officeDocument/2006/relationships/hyperlink" Target="normanjackson.co.uk/bera.html" TargetMode="External"/><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7" descr="C:\Users\norman\Pictures\LIFEWIDE EDUCATION BOOK COVER FINAL.jpg"/>
          <p:cNvPicPr>
            <a:picLocks noChangeAspect="1" noChangeArrowheads="1"/>
          </p:cNvPicPr>
          <p:nvPr/>
        </p:nvPicPr>
        <p:blipFill>
          <a:blip r:embed="rId3" cstate="print"/>
          <a:srcRect/>
          <a:stretch>
            <a:fillRect/>
          </a:stretch>
        </p:blipFill>
        <p:spPr bwMode="auto">
          <a:xfrm>
            <a:off x="3851920" y="3212976"/>
            <a:ext cx="1579747" cy="2232248"/>
          </a:xfrm>
          <a:prstGeom prst="rect">
            <a:avLst/>
          </a:prstGeom>
          <a:noFill/>
          <a:ln w="9525">
            <a:solidFill>
              <a:schemeClr val="tx1"/>
            </a:solidFill>
            <a:miter lim="800000"/>
            <a:headEnd/>
            <a:tailEnd/>
          </a:ln>
        </p:spPr>
      </p:pic>
      <p:sp>
        <p:nvSpPr>
          <p:cNvPr id="18" name="TextBox 17"/>
          <p:cNvSpPr txBox="1"/>
          <p:nvPr/>
        </p:nvSpPr>
        <p:spPr>
          <a:xfrm>
            <a:off x="3491880" y="1124744"/>
            <a:ext cx="1699183" cy="307777"/>
          </a:xfrm>
          <a:prstGeom prst="rect">
            <a:avLst/>
          </a:prstGeom>
          <a:noFill/>
        </p:spPr>
        <p:txBody>
          <a:bodyPr wrap="none" rtlCol="0">
            <a:spAutoFit/>
          </a:bodyPr>
          <a:lstStyle/>
          <a:p>
            <a:r>
              <a:rPr lang="en-GB" sz="1400" dirty="0">
                <a:solidFill>
                  <a:prstClr val="white"/>
                </a:solidFill>
              </a:rPr>
              <a:t>  University of Surrey</a:t>
            </a:r>
          </a:p>
        </p:txBody>
      </p:sp>
      <p:sp>
        <p:nvSpPr>
          <p:cNvPr id="26" name="TextBox 25"/>
          <p:cNvSpPr txBox="1"/>
          <p:nvPr/>
        </p:nvSpPr>
        <p:spPr>
          <a:xfrm>
            <a:off x="179512" y="6237312"/>
            <a:ext cx="1659429" cy="461665"/>
          </a:xfrm>
          <a:prstGeom prst="rect">
            <a:avLst/>
          </a:prstGeom>
          <a:noFill/>
        </p:spPr>
        <p:txBody>
          <a:bodyPr wrap="none" rtlCol="0">
            <a:spAutoFit/>
          </a:bodyPr>
          <a:lstStyle/>
          <a:p>
            <a:r>
              <a:rPr lang="en-GB" sz="2400" b="1" dirty="0">
                <a:solidFill>
                  <a:prstClr val="black"/>
                </a:solidFill>
                <a:latin typeface="Arial" pitchFamily="34" charset="0"/>
                <a:cs typeface="Arial" pitchFamily="34" charset="0"/>
              </a:rPr>
              <a:t>1998-2000</a:t>
            </a:r>
          </a:p>
        </p:txBody>
      </p:sp>
      <p:sp>
        <p:nvSpPr>
          <p:cNvPr id="27" name="TextBox 26"/>
          <p:cNvSpPr txBox="1"/>
          <p:nvPr/>
        </p:nvSpPr>
        <p:spPr>
          <a:xfrm>
            <a:off x="5796136" y="6237312"/>
            <a:ext cx="2808312" cy="461665"/>
          </a:xfrm>
          <a:prstGeom prst="rect">
            <a:avLst/>
          </a:prstGeom>
          <a:noFill/>
        </p:spPr>
        <p:txBody>
          <a:bodyPr wrap="square" rtlCol="0">
            <a:spAutoFit/>
          </a:bodyPr>
          <a:lstStyle/>
          <a:p>
            <a:r>
              <a:rPr lang="en-GB" sz="2400" b="1" dirty="0">
                <a:solidFill>
                  <a:prstClr val="black"/>
                </a:solidFill>
                <a:latin typeface="Arial" pitchFamily="34" charset="0"/>
                <a:cs typeface="Arial" pitchFamily="34" charset="0"/>
              </a:rPr>
              <a:t>2011----------- 2017</a:t>
            </a:r>
          </a:p>
        </p:txBody>
      </p:sp>
      <p:sp>
        <p:nvSpPr>
          <p:cNvPr id="28" name="TextBox 27"/>
          <p:cNvSpPr txBox="1"/>
          <p:nvPr/>
        </p:nvSpPr>
        <p:spPr>
          <a:xfrm>
            <a:off x="2195736" y="6237312"/>
            <a:ext cx="1316386" cy="461665"/>
          </a:xfrm>
          <a:prstGeom prst="rect">
            <a:avLst/>
          </a:prstGeom>
          <a:noFill/>
        </p:spPr>
        <p:txBody>
          <a:bodyPr wrap="none" rtlCol="0">
            <a:spAutoFit/>
          </a:bodyPr>
          <a:lstStyle/>
          <a:p>
            <a:r>
              <a:rPr lang="en-GB" sz="2400" b="1" dirty="0">
                <a:solidFill>
                  <a:prstClr val="black"/>
                </a:solidFill>
                <a:latin typeface="Arial" pitchFamily="34" charset="0"/>
                <a:cs typeface="Arial" pitchFamily="34" charset="0"/>
              </a:rPr>
              <a:t>2000-05</a:t>
            </a:r>
          </a:p>
        </p:txBody>
      </p:sp>
      <p:sp>
        <p:nvSpPr>
          <p:cNvPr id="29" name="TextBox 28"/>
          <p:cNvSpPr txBox="1"/>
          <p:nvPr/>
        </p:nvSpPr>
        <p:spPr>
          <a:xfrm>
            <a:off x="4067944" y="6237312"/>
            <a:ext cx="1299395" cy="461665"/>
          </a:xfrm>
          <a:prstGeom prst="rect">
            <a:avLst/>
          </a:prstGeom>
          <a:noFill/>
        </p:spPr>
        <p:txBody>
          <a:bodyPr wrap="none" rtlCol="0">
            <a:spAutoFit/>
          </a:bodyPr>
          <a:lstStyle/>
          <a:p>
            <a:r>
              <a:rPr lang="en-GB" sz="2400" b="1" dirty="0">
                <a:solidFill>
                  <a:prstClr val="black"/>
                </a:solidFill>
                <a:latin typeface="Arial" pitchFamily="34" charset="0"/>
                <a:cs typeface="Arial" pitchFamily="34" charset="0"/>
              </a:rPr>
              <a:t>2006-11</a:t>
            </a:r>
          </a:p>
        </p:txBody>
      </p:sp>
      <p:sp>
        <p:nvSpPr>
          <p:cNvPr id="35" name="TextBox 34"/>
          <p:cNvSpPr txBox="1"/>
          <p:nvPr/>
        </p:nvSpPr>
        <p:spPr>
          <a:xfrm>
            <a:off x="0" y="2131080"/>
            <a:ext cx="8775864" cy="369332"/>
          </a:xfrm>
          <a:prstGeom prst="rect">
            <a:avLst/>
          </a:prstGeom>
          <a:noFill/>
        </p:spPr>
        <p:txBody>
          <a:bodyPr wrap="none" rtlCol="0">
            <a:spAutoFit/>
          </a:bodyPr>
          <a:lstStyle/>
          <a:p>
            <a:r>
              <a:rPr lang="en-GB" dirty="0">
                <a:solidFill>
                  <a:prstClr val="black"/>
                </a:solidFill>
              </a:rPr>
              <a:t>   </a:t>
            </a:r>
            <a:r>
              <a:rPr lang="en-GB" b="1" dirty="0">
                <a:solidFill>
                  <a:prstClr val="black"/>
                </a:solidFill>
              </a:rPr>
              <a:t>Policy/Regulation        Research     Development     Innovation   Social Learning Networks </a:t>
            </a:r>
          </a:p>
        </p:txBody>
      </p:sp>
      <p:pic>
        <p:nvPicPr>
          <p:cNvPr id="22" name="Picture 19" descr="C:\Users\norman\Pictures\book.jpg"/>
          <p:cNvPicPr>
            <a:picLocks noChangeAspect="1" noChangeArrowheads="1"/>
          </p:cNvPicPr>
          <p:nvPr/>
        </p:nvPicPr>
        <p:blipFill>
          <a:blip r:embed="rId4" cstate="print"/>
          <a:srcRect/>
          <a:stretch>
            <a:fillRect/>
          </a:stretch>
        </p:blipFill>
        <p:spPr bwMode="auto">
          <a:xfrm>
            <a:off x="2051720" y="3212976"/>
            <a:ext cx="1656184" cy="2304256"/>
          </a:xfrm>
          <a:prstGeom prst="rect">
            <a:avLst/>
          </a:prstGeom>
          <a:noFill/>
          <a:ln w="9525">
            <a:solidFill>
              <a:schemeClr val="tx1"/>
            </a:solidFill>
            <a:miter lim="800000"/>
            <a:headEnd/>
            <a:tailEnd/>
          </a:ln>
        </p:spPr>
      </p:pic>
      <p:sp>
        <p:nvSpPr>
          <p:cNvPr id="31" name="TextBox 30"/>
          <p:cNvSpPr txBox="1"/>
          <p:nvPr/>
        </p:nvSpPr>
        <p:spPr>
          <a:xfrm>
            <a:off x="5436096" y="5517232"/>
            <a:ext cx="1709379" cy="738664"/>
          </a:xfrm>
          <a:prstGeom prst="rect">
            <a:avLst/>
          </a:prstGeom>
          <a:noFill/>
        </p:spPr>
        <p:txBody>
          <a:bodyPr wrap="square" rtlCol="0">
            <a:spAutoFit/>
          </a:bodyPr>
          <a:lstStyle/>
          <a:p>
            <a:pPr algn="ctr"/>
            <a:r>
              <a:rPr lang="en-GB" sz="1400" b="1" dirty="0">
                <a:solidFill>
                  <a:prstClr val="black"/>
                </a:solidFill>
              </a:rPr>
              <a:t>  </a:t>
            </a:r>
            <a:r>
              <a:rPr lang="en-GB" sz="1400" b="1" dirty="0" err="1">
                <a:solidFill>
                  <a:prstClr val="black"/>
                </a:solidFill>
              </a:rPr>
              <a:t>Lifewide</a:t>
            </a:r>
            <a:r>
              <a:rPr lang="en-GB" sz="1400" b="1" dirty="0">
                <a:solidFill>
                  <a:prstClr val="black"/>
                </a:solidFill>
              </a:rPr>
              <a:t> Education </a:t>
            </a:r>
          </a:p>
          <a:p>
            <a:pPr algn="ctr"/>
            <a:r>
              <a:rPr lang="en-GB" sz="1400" b="1" dirty="0">
                <a:solidFill>
                  <a:prstClr val="black"/>
                </a:solidFill>
              </a:rPr>
              <a:t>Community</a:t>
            </a:r>
          </a:p>
          <a:p>
            <a:pPr algn="ctr"/>
            <a:endParaRPr lang="en-GB" sz="1400" b="1" dirty="0">
              <a:solidFill>
                <a:prstClr val="black"/>
              </a:solidFill>
            </a:endParaRPr>
          </a:p>
        </p:txBody>
      </p:sp>
      <p:sp>
        <p:nvSpPr>
          <p:cNvPr id="36" name="TextBox 35"/>
          <p:cNvSpPr txBox="1"/>
          <p:nvPr/>
        </p:nvSpPr>
        <p:spPr>
          <a:xfrm>
            <a:off x="2339752" y="5517232"/>
            <a:ext cx="1099852" cy="738664"/>
          </a:xfrm>
          <a:prstGeom prst="rect">
            <a:avLst/>
          </a:prstGeom>
          <a:noFill/>
        </p:spPr>
        <p:txBody>
          <a:bodyPr wrap="none" rtlCol="0">
            <a:spAutoFit/>
          </a:bodyPr>
          <a:lstStyle/>
          <a:p>
            <a:pPr algn="ctr"/>
            <a:r>
              <a:rPr lang="en-GB" sz="1400" b="1" dirty="0">
                <a:solidFill>
                  <a:prstClr val="black"/>
                </a:solidFill>
              </a:rPr>
              <a:t>Imaginative </a:t>
            </a:r>
          </a:p>
          <a:p>
            <a:pPr algn="ctr"/>
            <a:r>
              <a:rPr lang="en-GB" sz="1400" b="1" dirty="0">
                <a:solidFill>
                  <a:prstClr val="black"/>
                </a:solidFill>
              </a:rPr>
              <a:t>Curriculum </a:t>
            </a:r>
          </a:p>
          <a:p>
            <a:pPr algn="ctr"/>
            <a:r>
              <a:rPr lang="en-GB" sz="1400" b="1" dirty="0">
                <a:solidFill>
                  <a:prstClr val="black"/>
                </a:solidFill>
              </a:rPr>
              <a:t>Network</a:t>
            </a:r>
          </a:p>
        </p:txBody>
      </p:sp>
      <p:sp>
        <p:nvSpPr>
          <p:cNvPr id="37" name="TextBox 36"/>
          <p:cNvSpPr txBox="1"/>
          <p:nvPr/>
        </p:nvSpPr>
        <p:spPr>
          <a:xfrm>
            <a:off x="6948264" y="5517232"/>
            <a:ext cx="1907704" cy="523220"/>
          </a:xfrm>
          <a:prstGeom prst="rect">
            <a:avLst/>
          </a:prstGeom>
          <a:noFill/>
        </p:spPr>
        <p:txBody>
          <a:bodyPr wrap="square" rtlCol="0">
            <a:spAutoFit/>
          </a:bodyPr>
          <a:lstStyle/>
          <a:p>
            <a:pPr algn="ctr"/>
            <a:r>
              <a:rPr lang="en-GB" sz="1400" b="1" dirty="0">
                <a:solidFill>
                  <a:prstClr val="black"/>
                </a:solidFill>
                <a:latin typeface="Arial Narrow" pitchFamily="34" charset="0"/>
              </a:rPr>
              <a:t> </a:t>
            </a:r>
            <a:r>
              <a:rPr lang="en-GB" sz="1400" b="1" dirty="0">
                <a:solidFill>
                  <a:prstClr val="black"/>
                </a:solidFill>
              </a:rPr>
              <a:t>Creative Academic</a:t>
            </a:r>
          </a:p>
          <a:p>
            <a:pPr algn="ctr"/>
            <a:r>
              <a:rPr lang="en-GB" sz="1400" b="1" dirty="0">
                <a:solidFill>
                  <a:prstClr val="black"/>
                </a:solidFill>
              </a:rPr>
              <a:t>Community</a:t>
            </a:r>
          </a:p>
        </p:txBody>
      </p:sp>
      <p:sp>
        <p:nvSpPr>
          <p:cNvPr id="38" name="TextBox 37"/>
          <p:cNvSpPr txBox="1"/>
          <p:nvPr/>
        </p:nvSpPr>
        <p:spPr>
          <a:xfrm>
            <a:off x="3995936" y="5589240"/>
            <a:ext cx="1165577" cy="307777"/>
          </a:xfrm>
          <a:prstGeom prst="rect">
            <a:avLst/>
          </a:prstGeom>
          <a:noFill/>
        </p:spPr>
        <p:txBody>
          <a:bodyPr wrap="none" rtlCol="0">
            <a:spAutoFit/>
          </a:bodyPr>
          <a:lstStyle/>
          <a:p>
            <a:pPr algn="ctr"/>
            <a:r>
              <a:rPr lang="en-GB" sz="1400" b="1" dirty="0" err="1">
                <a:solidFill>
                  <a:prstClr val="black"/>
                </a:solidFill>
              </a:rPr>
              <a:t>SCEPTrE</a:t>
            </a:r>
            <a:r>
              <a:rPr lang="en-GB" sz="1400" b="1" dirty="0">
                <a:solidFill>
                  <a:prstClr val="black"/>
                </a:solidFill>
              </a:rPr>
              <a:t> CETL</a:t>
            </a:r>
          </a:p>
        </p:txBody>
      </p:sp>
      <p:sp>
        <p:nvSpPr>
          <p:cNvPr id="40" name="TextBox 39"/>
          <p:cNvSpPr txBox="1"/>
          <p:nvPr/>
        </p:nvSpPr>
        <p:spPr>
          <a:xfrm>
            <a:off x="461838" y="5517232"/>
            <a:ext cx="1249574" cy="523220"/>
          </a:xfrm>
          <a:prstGeom prst="rect">
            <a:avLst/>
          </a:prstGeom>
          <a:noFill/>
        </p:spPr>
        <p:txBody>
          <a:bodyPr wrap="none" rtlCol="0">
            <a:spAutoFit/>
          </a:bodyPr>
          <a:lstStyle/>
          <a:p>
            <a:pPr algn="ctr"/>
            <a:r>
              <a:rPr lang="en-GB" sz="1400" b="1" dirty="0">
                <a:solidFill>
                  <a:prstClr val="black"/>
                </a:solidFill>
              </a:rPr>
              <a:t>Programme</a:t>
            </a:r>
          </a:p>
          <a:p>
            <a:pPr algn="ctr"/>
            <a:r>
              <a:rPr lang="en-GB" sz="1400" b="1" dirty="0">
                <a:solidFill>
                  <a:prstClr val="black"/>
                </a:solidFill>
              </a:rPr>
              <a:t>Specifications </a:t>
            </a:r>
          </a:p>
        </p:txBody>
      </p:sp>
      <p:sp>
        <p:nvSpPr>
          <p:cNvPr id="41" name="Rectangle 40"/>
          <p:cNvSpPr/>
          <p:nvPr/>
        </p:nvSpPr>
        <p:spPr>
          <a:xfrm>
            <a:off x="5153098" y="1743688"/>
            <a:ext cx="1845377" cy="338554"/>
          </a:xfrm>
          <a:prstGeom prst="rect">
            <a:avLst/>
          </a:prstGeom>
          <a:solidFill>
            <a:schemeClr val="bg1"/>
          </a:solidFill>
        </p:spPr>
        <p:txBody>
          <a:bodyPr wrap="none">
            <a:spAutoFit/>
          </a:bodyPr>
          <a:lstStyle/>
          <a:p>
            <a:r>
              <a:rPr lang="en-GB" sz="1600" dirty="0">
                <a:solidFill>
                  <a:prstClr val="black"/>
                </a:solidFill>
              </a:rPr>
              <a:t> </a:t>
            </a:r>
            <a:r>
              <a:rPr lang="en-GB" sz="1600" dirty="0" err="1">
                <a:solidFill>
                  <a:prstClr val="black"/>
                </a:solidFill>
              </a:rPr>
              <a:t>Lifewide</a:t>
            </a:r>
            <a:r>
              <a:rPr lang="en-GB" sz="1600" dirty="0">
                <a:solidFill>
                  <a:prstClr val="black"/>
                </a:solidFill>
              </a:rPr>
              <a:t> Education </a:t>
            </a:r>
          </a:p>
        </p:txBody>
      </p:sp>
      <p:pic>
        <p:nvPicPr>
          <p:cNvPr id="33" name="Picture 30" descr="C:\Users\norman\Pictures\programme specifications.png"/>
          <p:cNvPicPr>
            <a:picLocks noChangeAspect="1" noChangeArrowheads="1"/>
          </p:cNvPicPr>
          <p:nvPr/>
        </p:nvPicPr>
        <p:blipFill>
          <a:blip r:embed="rId5" cstate="print"/>
          <a:srcRect/>
          <a:stretch>
            <a:fillRect/>
          </a:stretch>
        </p:blipFill>
        <p:spPr bwMode="auto">
          <a:xfrm>
            <a:off x="251520" y="3195005"/>
            <a:ext cx="1651755" cy="2250219"/>
          </a:xfrm>
          <a:prstGeom prst="rect">
            <a:avLst/>
          </a:prstGeom>
          <a:noFill/>
          <a:ln w="19050">
            <a:solidFill>
              <a:schemeClr val="accent1"/>
            </a:solidFill>
            <a:miter lim="800000"/>
            <a:headEnd/>
            <a:tailEnd/>
          </a:ln>
        </p:spPr>
      </p:pic>
      <p:pic>
        <p:nvPicPr>
          <p:cNvPr id="29698" name="Picture 2" descr="C:\Users\norman\Documents\AAAAA\Documents (4)\BOOK LEARNING ECOLOGIES\ILLUSTRATIONS\COVER\COVER2\Presentation4\Slide1.JPG"/>
          <p:cNvPicPr>
            <a:picLocks noChangeAspect="1" noChangeArrowheads="1"/>
          </p:cNvPicPr>
          <p:nvPr/>
        </p:nvPicPr>
        <p:blipFill>
          <a:blip r:embed="rId6" cstate="print"/>
          <a:srcRect/>
          <a:stretch>
            <a:fillRect/>
          </a:stretch>
        </p:blipFill>
        <p:spPr bwMode="auto">
          <a:xfrm>
            <a:off x="5580112" y="3212976"/>
            <a:ext cx="1638559" cy="2235523"/>
          </a:xfrm>
          <a:prstGeom prst="rect">
            <a:avLst/>
          </a:prstGeom>
          <a:noFill/>
          <a:ln w="19050">
            <a:solidFill>
              <a:schemeClr val="tx1"/>
            </a:solidFill>
          </a:ln>
        </p:spPr>
      </p:pic>
      <p:sp>
        <p:nvSpPr>
          <p:cNvPr id="34" name="Right Arrow 33"/>
          <p:cNvSpPr/>
          <p:nvPr/>
        </p:nvSpPr>
        <p:spPr>
          <a:xfrm>
            <a:off x="7164288" y="3789040"/>
            <a:ext cx="576064" cy="733663"/>
          </a:xfrm>
          <a:prstGeom prst="rightArrow">
            <a:avLst/>
          </a:prstGeom>
          <a:ln w="22225">
            <a:solidFill>
              <a:schemeClr val="tx1"/>
            </a:solidFill>
          </a:ln>
        </p:spPr>
        <p:txBody>
          <a:bodyPr wrap="square" rtlCol="0" anchor="ctr">
            <a:spAutoFit/>
          </a:bodyPr>
          <a:lstStyle/>
          <a:p>
            <a:pPr algn="ctr"/>
            <a:endParaRPr lang="en-GB" dirty="0"/>
          </a:p>
        </p:txBody>
      </p:sp>
      <p:sp>
        <p:nvSpPr>
          <p:cNvPr id="42" name="TextBox 41"/>
          <p:cNvSpPr txBox="1"/>
          <p:nvPr/>
        </p:nvSpPr>
        <p:spPr>
          <a:xfrm>
            <a:off x="7641345" y="3356992"/>
            <a:ext cx="1502655" cy="1754326"/>
          </a:xfrm>
          <a:prstGeom prst="rect">
            <a:avLst/>
          </a:prstGeom>
          <a:noFill/>
        </p:spPr>
        <p:txBody>
          <a:bodyPr wrap="none" rtlCol="0">
            <a:spAutoFit/>
          </a:bodyPr>
          <a:lstStyle/>
          <a:p>
            <a:pPr algn="ctr"/>
            <a:r>
              <a:rPr lang="en-GB" b="1" dirty="0"/>
              <a:t>Collaborative </a:t>
            </a:r>
          </a:p>
          <a:p>
            <a:pPr algn="ctr"/>
            <a:r>
              <a:rPr lang="en-GB" b="1" dirty="0"/>
              <a:t>Creative </a:t>
            </a:r>
          </a:p>
          <a:p>
            <a:pPr algn="ctr"/>
            <a:r>
              <a:rPr lang="en-GB" b="1" dirty="0"/>
              <a:t>Pedagogies </a:t>
            </a:r>
          </a:p>
          <a:p>
            <a:pPr algn="ctr"/>
            <a:r>
              <a:rPr lang="en-GB" b="1" dirty="0"/>
              <a:t>&amp; Learning </a:t>
            </a:r>
          </a:p>
          <a:p>
            <a:pPr algn="ctr"/>
            <a:r>
              <a:rPr lang="en-GB" b="1" dirty="0"/>
              <a:t>Ecologies </a:t>
            </a:r>
          </a:p>
          <a:p>
            <a:pPr algn="ctr"/>
            <a:r>
              <a:rPr lang="en-GB" b="1" dirty="0"/>
              <a:t>Project</a:t>
            </a:r>
          </a:p>
        </p:txBody>
      </p:sp>
      <p:sp>
        <p:nvSpPr>
          <p:cNvPr id="43" name="Rectangle 42"/>
          <p:cNvSpPr/>
          <p:nvPr/>
        </p:nvSpPr>
        <p:spPr>
          <a:xfrm>
            <a:off x="3693280" y="1790785"/>
            <a:ext cx="1296381" cy="338554"/>
          </a:xfrm>
          <a:prstGeom prst="rect">
            <a:avLst/>
          </a:prstGeom>
        </p:spPr>
        <p:txBody>
          <a:bodyPr wrap="none">
            <a:spAutoFit/>
          </a:bodyPr>
          <a:lstStyle/>
          <a:p>
            <a:pPr algn="ctr"/>
            <a:r>
              <a:rPr lang="en-GB" sz="1600" dirty="0" err="1">
                <a:solidFill>
                  <a:prstClr val="black"/>
                </a:solidFill>
              </a:rPr>
              <a:t>SCEPTrE</a:t>
            </a:r>
            <a:r>
              <a:rPr lang="en-GB" sz="1600" dirty="0">
                <a:solidFill>
                  <a:prstClr val="black"/>
                </a:solidFill>
              </a:rPr>
              <a:t> CETL</a:t>
            </a:r>
          </a:p>
        </p:txBody>
      </p:sp>
      <p:sp>
        <p:nvSpPr>
          <p:cNvPr id="44" name="Rectangle 43"/>
          <p:cNvSpPr/>
          <p:nvPr/>
        </p:nvSpPr>
        <p:spPr>
          <a:xfrm>
            <a:off x="6919986" y="1685815"/>
            <a:ext cx="1771319" cy="338554"/>
          </a:xfrm>
          <a:prstGeom prst="rect">
            <a:avLst/>
          </a:prstGeom>
          <a:solidFill>
            <a:schemeClr val="bg1"/>
          </a:solidFill>
        </p:spPr>
        <p:txBody>
          <a:bodyPr wrap="none">
            <a:spAutoFit/>
          </a:bodyPr>
          <a:lstStyle/>
          <a:p>
            <a:r>
              <a:rPr lang="en-GB" sz="1600" dirty="0">
                <a:solidFill>
                  <a:prstClr val="black"/>
                </a:solidFill>
              </a:rPr>
              <a:t>Creative Academic </a:t>
            </a:r>
          </a:p>
        </p:txBody>
      </p:sp>
      <p:sp>
        <p:nvSpPr>
          <p:cNvPr id="45" name="Rectangle 44"/>
          <p:cNvSpPr/>
          <p:nvPr/>
        </p:nvSpPr>
        <p:spPr>
          <a:xfrm>
            <a:off x="-133836" y="1690517"/>
            <a:ext cx="2185556" cy="523220"/>
          </a:xfrm>
          <a:prstGeom prst="rect">
            <a:avLst/>
          </a:prstGeom>
        </p:spPr>
        <p:txBody>
          <a:bodyPr wrap="square">
            <a:spAutoFit/>
          </a:bodyPr>
          <a:lstStyle/>
          <a:p>
            <a:pPr algn="ctr"/>
            <a:r>
              <a:rPr lang="en-GB" sz="1400" dirty="0">
                <a:solidFill>
                  <a:prstClr val="black"/>
                </a:solidFill>
              </a:rPr>
              <a:t>QUALITY ASSURANCE </a:t>
            </a:r>
          </a:p>
          <a:p>
            <a:pPr algn="ctr"/>
            <a:r>
              <a:rPr lang="en-GB" sz="1400" dirty="0">
                <a:solidFill>
                  <a:prstClr val="black"/>
                </a:solidFill>
              </a:rPr>
              <a:t>AGENCY</a:t>
            </a:r>
          </a:p>
        </p:txBody>
      </p:sp>
      <p:sp>
        <p:nvSpPr>
          <p:cNvPr id="46" name="Rectangle 45"/>
          <p:cNvSpPr/>
          <p:nvPr/>
        </p:nvSpPr>
        <p:spPr>
          <a:xfrm>
            <a:off x="1838941" y="1685602"/>
            <a:ext cx="1836400" cy="523220"/>
          </a:xfrm>
          <a:prstGeom prst="rect">
            <a:avLst/>
          </a:prstGeom>
        </p:spPr>
        <p:txBody>
          <a:bodyPr wrap="none">
            <a:spAutoFit/>
          </a:bodyPr>
          <a:lstStyle/>
          <a:p>
            <a:pPr algn="ctr"/>
            <a:r>
              <a:rPr lang="en-GB" sz="1400" dirty="0">
                <a:solidFill>
                  <a:prstClr val="black"/>
                </a:solidFill>
              </a:rPr>
              <a:t>LTSN &amp; HIGHER </a:t>
            </a:r>
          </a:p>
          <a:p>
            <a:pPr algn="ctr"/>
            <a:r>
              <a:rPr lang="en-GB" sz="1400" dirty="0">
                <a:solidFill>
                  <a:prstClr val="black"/>
                </a:solidFill>
              </a:rPr>
              <a:t>EDUCATION ACADEMY</a:t>
            </a:r>
          </a:p>
        </p:txBody>
      </p:sp>
      <p:sp>
        <p:nvSpPr>
          <p:cNvPr id="47" name="TextBox 46"/>
          <p:cNvSpPr txBox="1"/>
          <p:nvPr/>
        </p:nvSpPr>
        <p:spPr>
          <a:xfrm>
            <a:off x="2195736" y="0"/>
            <a:ext cx="5001814" cy="830997"/>
          </a:xfrm>
          <a:prstGeom prst="rect">
            <a:avLst/>
          </a:prstGeom>
          <a:noFill/>
        </p:spPr>
        <p:txBody>
          <a:bodyPr wrap="square" rtlCol="0">
            <a:spAutoFit/>
          </a:bodyPr>
          <a:lstStyle/>
          <a:p>
            <a:r>
              <a:rPr lang="en-GB" sz="2400" b="1" dirty="0">
                <a:solidFill>
                  <a:srgbClr val="FF0000"/>
                </a:solidFill>
              </a:rPr>
              <a:t>MAIN THEME </a:t>
            </a:r>
            <a:r>
              <a:rPr lang="en-GB" sz="2400" b="1" dirty="0"/>
              <a:t>: Continuous process </a:t>
            </a:r>
          </a:p>
          <a:p>
            <a:r>
              <a:rPr lang="en-GB" sz="2400" b="1" dirty="0"/>
              <a:t>of exploration and social learning</a:t>
            </a:r>
          </a:p>
        </p:txBody>
      </p:sp>
      <p:sp>
        <p:nvSpPr>
          <p:cNvPr id="3" name="TextBox 2"/>
          <p:cNvSpPr txBox="1"/>
          <p:nvPr/>
        </p:nvSpPr>
        <p:spPr>
          <a:xfrm>
            <a:off x="363029" y="2596108"/>
            <a:ext cx="1447191" cy="646331"/>
          </a:xfrm>
          <a:prstGeom prst="rect">
            <a:avLst/>
          </a:prstGeom>
          <a:noFill/>
        </p:spPr>
        <p:txBody>
          <a:bodyPr wrap="none" rtlCol="0">
            <a:spAutoFit/>
          </a:bodyPr>
          <a:lstStyle/>
          <a:p>
            <a:r>
              <a:rPr lang="en-US" b="1" dirty="0">
                <a:solidFill>
                  <a:srgbClr val="FF0000"/>
                </a:solidFill>
              </a:rPr>
              <a:t>AWARENESS</a:t>
            </a:r>
          </a:p>
          <a:p>
            <a:r>
              <a:rPr lang="en-US" b="1" dirty="0">
                <a:solidFill>
                  <a:srgbClr val="FF0000"/>
                </a:solidFill>
              </a:rPr>
              <a:t>OF PROBLEM</a:t>
            </a:r>
          </a:p>
        </p:txBody>
      </p:sp>
      <p:sp>
        <p:nvSpPr>
          <p:cNvPr id="48" name="TextBox 47"/>
          <p:cNvSpPr txBox="1"/>
          <p:nvPr/>
        </p:nvSpPr>
        <p:spPr>
          <a:xfrm>
            <a:off x="2098243" y="2617106"/>
            <a:ext cx="1465466" cy="646331"/>
          </a:xfrm>
          <a:prstGeom prst="rect">
            <a:avLst/>
          </a:prstGeom>
          <a:noFill/>
        </p:spPr>
        <p:txBody>
          <a:bodyPr wrap="none" rtlCol="0">
            <a:spAutoFit/>
          </a:bodyPr>
          <a:lstStyle/>
          <a:p>
            <a:r>
              <a:rPr lang="en-US" b="1" dirty="0">
                <a:solidFill>
                  <a:srgbClr val="FF0000"/>
                </a:solidFill>
              </a:rPr>
              <a:t>MAKE SENSE </a:t>
            </a:r>
          </a:p>
          <a:p>
            <a:r>
              <a:rPr lang="en-US" b="1" dirty="0">
                <a:solidFill>
                  <a:srgbClr val="FF0000"/>
                </a:solidFill>
              </a:rPr>
              <a:t>OF PROBLEM</a:t>
            </a:r>
          </a:p>
        </p:txBody>
      </p:sp>
      <p:sp>
        <p:nvSpPr>
          <p:cNvPr id="49" name="TextBox 48"/>
          <p:cNvSpPr txBox="1"/>
          <p:nvPr/>
        </p:nvSpPr>
        <p:spPr>
          <a:xfrm>
            <a:off x="3755802" y="2617105"/>
            <a:ext cx="1344599" cy="646331"/>
          </a:xfrm>
          <a:prstGeom prst="rect">
            <a:avLst/>
          </a:prstGeom>
          <a:noFill/>
        </p:spPr>
        <p:txBody>
          <a:bodyPr wrap="none" rtlCol="0">
            <a:spAutoFit/>
          </a:bodyPr>
          <a:lstStyle/>
          <a:p>
            <a:r>
              <a:rPr lang="en-US" b="1" dirty="0">
                <a:solidFill>
                  <a:srgbClr val="FF0000"/>
                </a:solidFill>
              </a:rPr>
              <a:t>    REFRAME</a:t>
            </a:r>
          </a:p>
          <a:p>
            <a:r>
              <a:rPr lang="en-US" b="1" dirty="0">
                <a:solidFill>
                  <a:srgbClr val="FF0000"/>
                </a:solidFill>
              </a:rPr>
              <a:t>    PROBLEM</a:t>
            </a:r>
          </a:p>
        </p:txBody>
      </p:sp>
      <p:sp>
        <p:nvSpPr>
          <p:cNvPr id="50" name="TextBox 49"/>
          <p:cNvSpPr txBox="1"/>
          <p:nvPr/>
        </p:nvSpPr>
        <p:spPr>
          <a:xfrm>
            <a:off x="5625884" y="2579506"/>
            <a:ext cx="1529393" cy="646331"/>
          </a:xfrm>
          <a:prstGeom prst="rect">
            <a:avLst/>
          </a:prstGeom>
          <a:noFill/>
        </p:spPr>
        <p:txBody>
          <a:bodyPr wrap="none" rtlCol="0">
            <a:spAutoFit/>
          </a:bodyPr>
          <a:lstStyle/>
          <a:p>
            <a:r>
              <a:rPr lang="en-US" b="1" dirty="0">
                <a:solidFill>
                  <a:srgbClr val="FF0000"/>
                </a:solidFill>
              </a:rPr>
              <a:t>  EMERGENT </a:t>
            </a:r>
          </a:p>
          <a:p>
            <a:r>
              <a:rPr lang="en-US" b="1" dirty="0">
                <a:solidFill>
                  <a:srgbClr val="FF0000"/>
                </a:solidFill>
              </a:rPr>
              <a:t>PERCEPTIONS</a:t>
            </a:r>
          </a:p>
        </p:txBody>
      </p:sp>
      <p:sp>
        <p:nvSpPr>
          <p:cNvPr id="51" name="TextBox 50"/>
          <p:cNvSpPr txBox="1"/>
          <p:nvPr/>
        </p:nvSpPr>
        <p:spPr>
          <a:xfrm>
            <a:off x="7464722" y="2594728"/>
            <a:ext cx="1656800" cy="646331"/>
          </a:xfrm>
          <a:prstGeom prst="rect">
            <a:avLst/>
          </a:prstGeom>
          <a:noFill/>
        </p:spPr>
        <p:txBody>
          <a:bodyPr wrap="none" rtlCol="0">
            <a:spAutoFit/>
          </a:bodyPr>
          <a:lstStyle/>
          <a:p>
            <a:r>
              <a:rPr lang="en-US" b="1" dirty="0">
                <a:solidFill>
                  <a:srgbClr val="FF0000"/>
                </a:solidFill>
              </a:rPr>
              <a:t>APPLYING NEW</a:t>
            </a:r>
          </a:p>
          <a:p>
            <a:r>
              <a:rPr lang="en-US" b="1" dirty="0">
                <a:solidFill>
                  <a:srgbClr val="FF0000"/>
                </a:solidFill>
              </a:rPr>
              <a:t> PERSPECTIVES</a:t>
            </a:r>
          </a:p>
        </p:txBody>
      </p:sp>
      <p:pic>
        <p:nvPicPr>
          <p:cNvPr id="53" name="Picture 2" descr="Image result for bera educational research"/>
          <p:cNvPicPr>
            <a:picLocks noChangeAspect="1" noChangeArrowheads="1"/>
          </p:cNvPicPr>
          <p:nvPr/>
        </p:nvPicPr>
        <p:blipFill>
          <a:blip r:embed="rId7" cstate="print"/>
          <a:srcRect/>
          <a:stretch>
            <a:fillRect/>
          </a:stretch>
        </p:blipFill>
        <p:spPr bwMode="auto">
          <a:xfrm>
            <a:off x="378061" y="-120383"/>
            <a:ext cx="1540246" cy="859987"/>
          </a:xfrm>
          <a:prstGeom prst="rect">
            <a:avLst/>
          </a:prstGeom>
          <a:noFill/>
        </p:spPr>
      </p:pic>
      <p:sp>
        <p:nvSpPr>
          <p:cNvPr id="4" name="Rectangle 3"/>
          <p:cNvSpPr/>
          <p:nvPr/>
        </p:nvSpPr>
        <p:spPr>
          <a:xfrm>
            <a:off x="1970181" y="770403"/>
            <a:ext cx="4572000" cy="646331"/>
          </a:xfrm>
          <a:prstGeom prst="rect">
            <a:avLst/>
          </a:prstGeom>
        </p:spPr>
        <p:txBody>
          <a:bodyPr>
            <a:spAutoFit/>
          </a:bodyPr>
          <a:lstStyle/>
          <a:p>
            <a:pPr algn="ctr">
              <a:defRPr/>
            </a:pPr>
            <a:r>
              <a:rPr lang="en-GB" dirty="0">
                <a:latin typeface="Arial" charset="0"/>
                <a:cs typeface="Arial" charset="0"/>
              </a:rPr>
              <a:t>Background paper/slides &amp; video clip</a:t>
            </a:r>
          </a:p>
          <a:p>
            <a:pPr algn="ctr">
              <a:defRPr/>
            </a:pPr>
            <a:r>
              <a:rPr lang="en-GB" dirty="0">
                <a:latin typeface="Arial" charset="0"/>
                <a:cs typeface="Arial" charset="0"/>
                <a:hlinkClick r:id="rId8" action="ppaction://hlinkfile"/>
              </a:rPr>
              <a:t>http://www.normanjackson.co.uk/bera.html</a:t>
            </a:r>
            <a:endParaRPr lang="en-GB" dirty="0">
              <a:latin typeface="Arial" charset="0"/>
              <a:cs typeface="Arial" charset="0"/>
            </a:endParaRPr>
          </a:p>
        </p:txBody>
      </p:sp>
      <p:pic>
        <p:nvPicPr>
          <p:cNvPr id="39" name="Picture 2" descr="C:\Users\norman\Pictures\creative academic\LOGO\Creative Academic Abstract Logo B&amp;G.png"/>
          <p:cNvPicPr>
            <a:picLocks noChangeAspect="1" noChangeArrowheads="1"/>
          </p:cNvPicPr>
          <p:nvPr/>
        </p:nvPicPr>
        <p:blipFill>
          <a:blip r:embed="rId9" cstate="print"/>
          <a:srcRect/>
          <a:stretch>
            <a:fillRect/>
          </a:stretch>
        </p:blipFill>
        <p:spPr bwMode="auto">
          <a:xfrm>
            <a:off x="7280437" y="116632"/>
            <a:ext cx="1584176" cy="725821"/>
          </a:xfrm>
          <a:prstGeom prst="rect">
            <a:avLst/>
          </a:prstGeom>
          <a:noFill/>
          <a:ln w="9525">
            <a:noFill/>
            <a:miter lim="800000"/>
            <a:headEnd/>
            <a:tailEnd/>
          </a:ln>
        </p:spPr>
      </p:pic>
    </p:spTree>
  </p:cSld>
  <p:clrMapOvr>
    <a:masterClrMapping/>
  </p:clrMapOvr>
  <p:transition spd="med">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ChangeArrowheads="1"/>
          </p:cNvSpPr>
          <p:nvPr/>
        </p:nvSpPr>
        <p:spPr bwMode="auto">
          <a:xfrm>
            <a:off x="468313" y="5805488"/>
            <a:ext cx="8135937" cy="3698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cxnSp>
        <p:nvCxnSpPr>
          <p:cNvPr id="9" name="Straight Arrow Connector 8"/>
          <p:cNvCxnSpPr/>
          <p:nvPr/>
        </p:nvCxnSpPr>
        <p:spPr>
          <a:xfrm flipH="1">
            <a:off x="1331913" y="1557338"/>
            <a:ext cx="71437" cy="6477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420" name="TextBox 10"/>
          <p:cNvSpPr txBox="1">
            <a:spLocks noChangeArrowheads="1"/>
          </p:cNvSpPr>
          <p:nvPr/>
        </p:nvSpPr>
        <p:spPr bwMode="auto">
          <a:xfrm>
            <a:off x="1258888" y="1268413"/>
            <a:ext cx="1006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MS PGothic" panose="020B0600070205080204" pitchFamily="34" charset="-128"/>
              </a:defRPr>
            </a:lvl1pPr>
            <a:lvl2pPr marL="742950" indent="-285750" eaLnBrk="0" hangingPunct="0">
              <a:defRPr b="1">
                <a:solidFill>
                  <a:schemeClr val="tx1"/>
                </a:solidFill>
                <a:latin typeface="Arial" panose="020B0604020202020204" pitchFamily="34" charset="0"/>
                <a:ea typeface="MS PGothic" panose="020B0600070205080204" pitchFamily="34" charset="-128"/>
              </a:defRPr>
            </a:lvl2pPr>
            <a:lvl3pPr marL="1143000" indent="-228600" eaLnBrk="0" hangingPunct="0">
              <a:defRPr b="1">
                <a:solidFill>
                  <a:schemeClr val="tx1"/>
                </a:solidFill>
                <a:latin typeface="Arial" panose="020B0604020202020204" pitchFamily="34" charset="0"/>
                <a:ea typeface="MS PGothic" panose="020B0600070205080204" pitchFamily="34" charset="-128"/>
              </a:defRPr>
            </a:lvl3pPr>
            <a:lvl4pPr marL="1600200" indent="-228600" eaLnBrk="0" hangingPunct="0">
              <a:defRPr b="1">
                <a:solidFill>
                  <a:schemeClr val="tx1"/>
                </a:solidFill>
                <a:latin typeface="Arial" panose="020B0604020202020204" pitchFamily="34" charset="0"/>
                <a:ea typeface="MS PGothic" panose="020B0600070205080204" pitchFamily="34" charset="-128"/>
              </a:defRPr>
            </a:lvl4pPr>
            <a:lvl5pPr marL="2057400" indent="-228600" eaLnBrk="0" hangingPunct="0">
              <a:defRPr b="1">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eaLnBrk="1" hangingPunct="1"/>
            <a:r>
              <a:rPr lang="en-GB" altLang="en-US"/>
              <a:t>me 1978</a:t>
            </a:r>
          </a:p>
        </p:txBody>
      </p:sp>
      <p:pic>
        <p:nvPicPr>
          <p:cNvPr id="60421" name="Picture 2" descr="C:\Users\norman\Pictures\COMPLEX WOR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804025" y="1844675"/>
            <a:ext cx="350838" cy="923925"/>
          </a:xfrm>
          <a:prstGeom prst="rect">
            <a:avLst/>
          </a:prstGeom>
          <a:noFill/>
        </p:spPr>
        <p:txBody>
          <a:bodyPr wrap="none">
            <a:spAutoFit/>
          </a:bodyPr>
          <a:lstStyle/>
          <a:p>
            <a:pPr>
              <a:defRPr/>
            </a:pPr>
            <a:r>
              <a:rPr lang="en-GB" dirty="0">
                <a:solidFill>
                  <a:schemeClr val="tx1">
                    <a:lumMod val="50000"/>
                    <a:lumOff val="50000"/>
                  </a:schemeClr>
                </a:solidFill>
                <a:latin typeface="Hobo Std" pitchFamily="34" charset="0"/>
                <a:cs typeface="Aharoni" pitchFamily="2" charset="-79"/>
              </a:rPr>
              <a:t>D</a:t>
            </a:r>
          </a:p>
          <a:p>
            <a:pPr>
              <a:defRPr/>
            </a:pPr>
            <a:r>
              <a:rPr lang="en-GB" dirty="0">
                <a:solidFill>
                  <a:schemeClr val="tx1">
                    <a:lumMod val="50000"/>
                    <a:lumOff val="50000"/>
                  </a:schemeClr>
                </a:solidFill>
                <a:latin typeface="Hobo Std" pitchFamily="34" charset="0"/>
                <a:cs typeface="Aharoni" pitchFamily="2" charset="-79"/>
              </a:rPr>
              <a:t>I</a:t>
            </a:r>
          </a:p>
          <a:p>
            <a:pPr>
              <a:defRPr/>
            </a:pPr>
            <a:r>
              <a:rPr lang="en-GB" dirty="0">
                <a:solidFill>
                  <a:schemeClr val="tx1">
                    <a:lumMod val="50000"/>
                    <a:lumOff val="50000"/>
                  </a:schemeClr>
                </a:solidFill>
                <a:latin typeface="Hobo Std" pitchFamily="34" charset="0"/>
                <a:cs typeface="Aharoni" pitchFamily="2" charset="-79"/>
              </a:rPr>
              <a:t>T</a:t>
            </a:r>
          </a:p>
        </p:txBody>
      </p:sp>
      <p:pic>
        <p:nvPicPr>
          <p:cNvPr id="2" name="Picture 1"/>
          <p:cNvPicPr>
            <a:picLocks noChangeAspect="1"/>
          </p:cNvPicPr>
          <p:nvPr/>
        </p:nvPicPr>
        <p:blipFill>
          <a:blip r:embed="rId4"/>
          <a:stretch>
            <a:fillRect/>
          </a:stretch>
        </p:blipFill>
        <p:spPr>
          <a:xfrm>
            <a:off x="1970236" y="5013176"/>
            <a:ext cx="4944467" cy="1774375"/>
          </a:xfrm>
          <a:prstGeom prst="rect">
            <a:avLst/>
          </a:prstGeom>
        </p:spPr>
      </p:pic>
      <p:sp>
        <p:nvSpPr>
          <p:cNvPr id="10" name="Text Box 10"/>
          <p:cNvSpPr txBox="1">
            <a:spLocks noChangeArrowheads="1"/>
          </p:cNvSpPr>
          <p:nvPr/>
        </p:nvSpPr>
        <p:spPr bwMode="auto">
          <a:xfrm>
            <a:off x="-10591" y="13370"/>
            <a:ext cx="1980827" cy="830997"/>
          </a:xfrm>
          <a:prstGeom prst="rect">
            <a:avLst/>
          </a:prstGeom>
          <a:solidFill>
            <a:schemeClr val="bg1">
              <a:alpha val="47000"/>
            </a:schemeClr>
          </a:solidFill>
          <a:ln w="9525">
            <a:noFill/>
            <a:miter lim="800000"/>
            <a:headEnd/>
            <a:tailEnd/>
          </a:ln>
        </p:spPr>
        <p:txBody>
          <a:bodyPr wrap="square">
            <a:spAutoFit/>
          </a:bodyPr>
          <a:lstStyle/>
          <a:p>
            <a:pPr algn="ctr"/>
            <a:r>
              <a:rPr lang="en-GB" sz="2400" b="1" dirty="0">
                <a:solidFill>
                  <a:srgbClr val="FF0000"/>
                </a:solidFill>
                <a:cs typeface="Microsoft Sans Serif" pitchFamily="34" charset="0"/>
              </a:rPr>
              <a:t>PROBLEM OF CREATIVITY</a:t>
            </a:r>
          </a:p>
        </p:txBody>
      </p:sp>
    </p:spTree>
    <p:extLst>
      <p:ext uri="{BB962C8B-B14F-4D97-AF65-F5344CB8AC3E}">
        <p14:creationId xmlns:p14="http://schemas.microsoft.com/office/powerpoint/2010/main" val="2702269041"/>
      </p:ext>
    </p:extLst>
  </p:cSld>
  <p:clrMapOvr>
    <a:masterClrMapping/>
  </p:clrMapOvr>
  <p:transitio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0"/>
          <p:cNvSpPr>
            <a:spLocks noChangeArrowheads="1"/>
          </p:cNvSpPr>
          <p:nvPr/>
        </p:nvSpPr>
        <p:spPr bwMode="auto">
          <a:xfrm>
            <a:off x="3779838" y="1268413"/>
            <a:ext cx="2592387" cy="2342456"/>
          </a:xfrm>
          <a:prstGeom prst="roundRect">
            <a:avLst>
              <a:gd name="adj" fmla="val 16667"/>
            </a:avLst>
          </a:prstGeom>
          <a:gradFill rotWithShape="1">
            <a:gsLst>
              <a:gs pos="0">
                <a:srgbClr val="FBA3F7"/>
              </a:gs>
              <a:gs pos="100000">
                <a:schemeClr val="bg1"/>
              </a:gs>
            </a:gsLst>
            <a:lin ang="5400000" scaled="1"/>
          </a:gradFill>
          <a:ln w="25400">
            <a:solidFill>
              <a:schemeClr val="tx1"/>
            </a:solidFill>
            <a:round/>
            <a:headEnd/>
            <a:tailEnd/>
          </a:ln>
        </p:spPr>
        <p:txBody>
          <a:bodyPr wrap="none" anchor="ctr"/>
          <a:lstStyle/>
          <a:p>
            <a:endParaRPr lang="en-US">
              <a:solidFill>
                <a:srgbClr val="92D050"/>
              </a:solidFill>
            </a:endParaRPr>
          </a:p>
        </p:txBody>
      </p:sp>
      <p:sp>
        <p:nvSpPr>
          <p:cNvPr id="63491" name="AutoShape 22"/>
          <p:cNvSpPr>
            <a:spLocks noChangeArrowheads="1"/>
          </p:cNvSpPr>
          <p:nvPr/>
        </p:nvSpPr>
        <p:spPr bwMode="auto">
          <a:xfrm>
            <a:off x="323850" y="1324373"/>
            <a:ext cx="2305050" cy="1957847"/>
          </a:xfrm>
          <a:prstGeom prst="roundRect">
            <a:avLst>
              <a:gd name="adj" fmla="val 16667"/>
            </a:avLst>
          </a:prstGeom>
          <a:gradFill rotWithShape="1">
            <a:gsLst>
              <a:gs pos="0">
                <a:srgbClr val="AAF4AA"/>
              </a:gs>
              <a:gs pos="100000">
                <a:schemeClr val="bg1"/>
              </a:gs>
            </a:gsLst>
            <a:lin ang="5400000" scaled="1"/>
          </a:gradFill>
          <a:ln w="25400">
            <a:solidFill>
              <a:schemeClr val="tx1"/>
            </a:solidFill>
            <a:round/>
            <a:headEnd/>
            <a:tailEnd/>
          </a:ln>
        </p:spPr>
        <p:txBody>
          <a:bodyPr wrap="none" anchor="ctr"/>
          <a:lstStyle/>
          <a:p>
            <a:endParaRPr lang="en-US">
              <a:solidFill>
                <a:srgbClr val="92D050"/>
              </a:solidFill>
            </a:endParaRPr>
          </a:p>
        </p:txBody>
      </p:sp>
      <p:sp>
        <p:nvSpPr>
          <p:cNvPr id="63492" name="AutoShape 24"/>
          <p:cNvSpPr>
            <a:spLocks noChangeArrowheads="1"/>
          </p:cNvSpPr>
          <p:nvPr/>
        </p:nvSpPr>
        <p:spPr bwMode="auto">
          <a:xfrm>
            <a:off x="6443663" y="1242657"/>
            <a:ext cx="1512887" cy="2289134"/>
          </a:xfrm>
          <a:prstGeom prst="roundRect">
            <a:avLst>
              <a:gd name="adj" fmla="val 16667"/>
            </a:avLst>
          </a:prstGeom>
          <a:gradFill rotWithShape="1">
            <a:gsLst>
              <a:gs pos="0">
                <a:srgbClr val="FFFF00"/>
              </a:gs>
              <a:gs pos="100000">
                <a:schemeClr val="bg1"/>
              </a:gs>
            </a:gsLst>
            <a:lin ang="5400000" scaled="1"/>
          </a:gradFill>
          <a:ln w="25400">
            <a:solidFill>
              <a:schemeClr val="tx1"/>
            </a:solidFill>
            <a:round/>
            <a:headEnd/>
            <a:tailEnd/>
          </a:ln>
        </p:spPr>
        <p:txBody>
          <a:bodyPr wrap="none" anchor="ctr"/>
          <a:lstStyle/>
          <a:p>
            <a:endParaRPr lang="en-US">
              <a:solidFill>
                <a:srgbClr val="92D050"/>
              </a:solidFill>
            </a:endParaRPr>
          </a:p>
        </p:txBody>
      </p:sp>
      <p:sp>
        <p:nvSpPr>
          <p:cNvPr id="63493" name="Text Box 26"/>
          <p:cNvSpPr txBox="1">
            <a:spLocks noChangeArrowheads="1"/>
          </p:cNvSpPr>
          <p:nvPr/>
        </p:nvSpPr>
        <p:spPr bwMode="auto">
          <a:xfrm>
            <a:off x="4197497" y="3165079"/>
            <a:ext cx="717550" cy="366712"/>
          </a:xfrm>
          <a:prstGeom prst="rect">
            <a:avLst/>
          </a:prstGeom>
          <a:noFill/>
          <a:ln w="9525">
            <a:noFill/>
            <a:miter lim="800000"/>
            <a:headEnd/>
            <a:tailEnd/>
          </a:ln>
        </p:spPr>
        <p:txBody>
          <a:bodyPr wrap="none">
            <a:spAutoFit/>
          </a:bodyPr>
          <a:lstStyle/>
          <a:p>
            <a:r>
              <a:rPr lang="en-GB" dirty="0"/>
              <a:t>work</a:t>
            </a:r>
          </a:p>
        </p:txBody>
      </p:sp>
      <p:sp>
        <p:nvSpPr>
          <p:cNvPr id="63494" name="Text Box 27"/>
          <p:cNvSpPr txBox="1">
            <a:spLocks noChangeArrowheads="1"/>
          </p:cNvSpPr>
          <p:nvPr/>
        </p:nvSpPr>
        <p:spPr bwMode="auto">
          <a:xfrm>
            <a:off x="437956" y="2836372"/>
            <a:ext cx="1944688" cy="369888"/>
          </a:xfrm>
          <a:prstGeom prst="rect">
            <a:avLst/>
          </a:prstGeom>
          <a:noFill/>
          <a:ln w="9525">
            <a:noFill/>
            <a:miter lim="800000"/>
            <a:headEnd/>
            <a:tailEnd/>
          </a:ln>
        </p:spPr>
        <p:txBody>
          <a:bodyPr>
            <a:spAutoFit/>
          </a:bodyPr>
          <a:lstStyle/>
          <a:p>
            <a:r>
              <a:rPr lang="en-GB" dirty="0"/>
              <a:t>family &amp; home</a:t>
            </a:r>
          </a:p>
        </p:txBody>
      </p:sp>
      <p:sp>
        <p:nvSpPr>
          <p:cNvPr id="63495" name="Text Box 28"/>
          <p:cNvSpPr txBox="1">
            <a:spLocks noChangeArrowheads="1"/>
          </p:cNvSpPr>
          <p:nvPr/>
        </p:nvSpPr>
        <p:spPr bwMode="auto">
          <a:xfrm>
            <a:off x="6659563" y="3028156"/>
            <a:ext cx="1069975" cy="369887"/>
          </a:xfrm>
          <a:prstGeom prst="rect">
            <a:avLst/>
          </a:prstGeom>
          <a:noFill/>
          <a:ln w="9525">
            <a:noFill/>
            <a:miter lim="800000"/>
            <a:headEnd/>
            <a:tailEnd/>
          </a:ln>
        </p:spPr>
        <p:txBody>
          <a:bodyPr wrap="none">
            <a:spAutoFit/>
          </a:bodyPr>
          <a:lstStyle/>
          <a:p>
            <a:r>
              <a:rPr lang="en-GB" dirty="0"/>
              <a:t>hobbies</a:t>
            </a:r>
          </a:p>
        </p:txBody>
      </p:sp>
      <p:sp>
        <p:nvSpPr>
          <p:cNvPr id="63496" name="AutoShape 30"/>
          <p:cNvSpPr>
            <a:spLocks noChangeArrowheads="1"/>
          </p:cNvSpPr>
          <p:nvPr/>
        </p:nvSpPr>
        <p:spPr bwMode="auto">
          <a:xfrm>
            <a:off x="8027988" y="1341438"/>
            <a:ext cx="576262" cy="2159000"/>
          </a:xfrm>
          <a:prstGeom prst="roundRect">
            <a:avLst>
              <a:gd name="adj" fmla="val 16667"/>
            </a:avLst>
          </a:prstGeom>
          <a:gradFill rotWithShape="1">
            <a:gsLst>
              <a:gs pos="0">
                <a:srgbClr val="FF6699"/>
              </a:gs>
              <a:gs pos="100000">
                <a:schemeClr val="bg1"/>
              </a:gs>
            </a:gsLst>
            <a:lin ang="5400000" scaled="1"/>
          </a:gradFill>
          <a:ln w="9525">
            <a:solidFill>
              <a:schemeClr val="tx1"/>
            </a:solidFill>
            <a:round/>
            <a:headEnd/>
            <a:tailEnd/>
          </a:ln>
        </p:spPr>
        <p:txBody>
          <a:bodyPr wrap="none" anchor="ctr"/>
          <a:lstStyle/>
          <a:p>
            <a:endParaRPr lang="en-US">
              <a:solidFill>
                <a:srgbClr val="92D050"/>
              </a:solidFill>
            </a:endParaRPr>
          </a:p>
        </p:txBody>
      </p:sp>
      <p:sp>
        <p:nvSpPr>
          <p:cNvPr id="63497" name="Text Box 31"/>
          <p:cNvSpPr txBox="1">
            <a:spLocks noChangeArrowheads="1"/>
          </p:cNvSpPr>
          <p:nvPr/>
        </p:nvSpPr>
        <p:spPr bwMode="auto">
          <a:xfrm>
            <a:off x="8172450" y="1628775"/>
            <a:ext cx="323850" cy="1465263"/>
          </a:xfrm>
          <a:prstGeom prst="rect">
            <a:avLst/>
          </a:prstGeom>
          <a:noFill/>
          <a:ln w="9525">
            <a:noFill/>
            <a:miter lim="800000"/>
            <a:headEnd/>
            <a:tailEnd/>
          </a:ln>
        </p:spPr>
        <p:txBody>
          <a:bodyPr wrap="none">
            <a:spAutoFit/>
          </a:bodyPr>
          <a:lstStyle/>
          <a:p>
            <a:r>
              <a:rPr lang="en-GB"/>
              <a:t>o</a:t>
            </a:r>
          </a:p>
          <a:p>
            <a:r>
              <a:rPr lang="en-GB"/>
              <a:t>t</a:t>
            </a:r>
          </a:p>
          <a:p>
            <a:r>
              <a:rPr lang="en-GB"/>
              <a:t>h</a:t>
            </a:r>
          </a:p>
          <a:p>
            <a:r>
              <a:rPr lang="en-GB"/>
              <a:t>e</a:t>
            </a:r>
          </a:p>
          <a:p>
            <a:r>
              <a:rPr lang="en-GB"/>
              <a:t>r</a:t>
            </a:r>
          </a:p>
        </p:txBody>
      </p:sp>
      <p:sp>
        <p:nvSpPr>
          <p:cNvPr id="63498" name="Text Box 10"/>
          <p:cNvSpPr txBox="1">
            <a:spLocks noChangeArrowheads="1"/>
          </p:cNvSpPr>
          <p:nvPr/>
        </p:nvSpPr>
        <p:spPr bwMode="auto">
          <a:xfrm>
            <a:off x="0" y="46816"/>
            <a:ext cx="11376025" cy="1200329"/>
          </a:xfrm>
          <a:prstGeom prst="rect">
            <a:avLst/>
          </a:prstGeom>
          <a:noFill/>
          <a:ln w="9525">
            <a:noFill/>
            <a:miter lim="800000"/>
            <a:headEnd/>
            <a:tailEnd/>
          </a:ln>
        </p:spPr>
        <p:txBody>
          <a:bodyPr>
            <a:spAutoFit/>
          </a:bodyPr>
          <a:lstStyle/>
          <a:p>
            <a:pPr algn="l"/>
            <a:r>
              <a:rPr lang="en-GB" sz="2400" b="1" dirty="0">
                <a:solidFill>
                  <a:srgbClr val="FF0000"/>
                </a:solidFill>
                <a:cs typeface="Microsoft Sans Serif" pitchFamily="34" charset="0"/>
              </a:rPr>
              <a:t>CONCEPT 1 </a:t>
            </a:r>
            <a:r>
              <a:rPr lang="en-GB" sz="2400" b="1" dirty="0">
                <a:cs typeface="Microsoft Sans Serif" pitchFamily="34" charset="0"/>
              </a:rPr>
              <a:t>LIFEWIDE PERSPECTIVE ON LEARNING &amp; CREATIVITY : </a:t>
            </a:r>
          </a:p>
          <a:p>
            <a:pPr algn="l"/>
            <a:r>
              <a:rPr lang="en-GB" sz="2400" b="1" dirty="0">
                <a:cs typeface="Microsoft Sans Serif" pitchFamily="34" charset="0"/>
              </a:rPr>
              <a:t>Our creativity is bound up with our learning, development &amp; </a:t>
            </a:r>
          </a:p>
          <a:p>
            <a:pPr algn="l"/>
            <a:r>
              <a:rPr lang="en-GB" sz="2400" b="1" dirty="0">
                <a:cs typeface="Microsoft Sans Serif" pitchFamily="34" charset="0"/>
              </a:rPr>
              <a:t>achievement in all aspects of our life</a:t>
            </a:r>
          </a:p>
        </p:txBody>
      </p:sp>
      <p:sp>
        <p:nvSpPr>
          <p:cNvPr id="24" name="Left-Right Arrow 23"/>
          <p:cNvSpPr/>
          <p:nvPr/>
        </p:nvSpPr>
        <p:spPr>
          <a:xfrm>
            <a:off x="179388" y="3647044"/>
            <a:ext cx="8496300" cy="716994"/>
          </a:xfrm>
          <a:prstGeom prst="leftRightArrow">
            <a:avLst/>
          </a:prstGeom>
          <a:gradFill>
            <a:gsLst>
              <a:gs pos="0">
                <a:srgbClr val="00B0F0"/>
              </a:gs>
              <a:gs pos="100000">
                <a:schemeClr val="bg1"/>
              </a:gs>
            </a:gsLst>
            <a:lin ang="5400000" scaled="1"/>
          </a:gradFill>
        </p:spPr>
        <p:style>
          <a:lnRef idx="1">
            <a:schemeClr val="accent1"/>
          </a:lnRef>
          <a:fillRef idx="3">
            <a:schemeClr val="accent1"/>
          </a:fillRef>
          <a:effectRef idx="2">
            <a:schemeClr val="accent1"/>
          </a:effectRef>
          <a:fontRef idx="minor">
            <a:schemeClr val="lt1"/>
          </a:fontRef>
        </p:style>
        <p:txBody>
          <a:bodyPr anchor="ctr"/>
          <a:lstStyle/>
          <a:p>
            <a:pPr>
              <a:defRPr/>
            </a:pPr>
            <a:endParaRPr lang="en-GB"/>
          </a:p>
        </p:txBody>
      </p:sp>
      <p:sp>
        <p:nvSpPr>
          <p:cNvPr id="63500" name="TextBox 18"/>
          <p:cNvSpPr txBox="1">
            <a:spLocks noChangeArrowheads="1"/>
          </p:cNvSpPr>
          <p:nvPr/>
        </p:nvSpPr>
        <p:spPr bwMode="auto">
          <a:xfrm>
            <a:off x="2358628" y="3794249"/>
            <a:ext cx="4806950" cy="460375"/>
          </a:xfrm>
          <a:prstGeom prst="rect">
            <a:avLst/>
          </a:prstGeom>
          <a:noFill/>
          <a:ln w="9525">
            <a:noFill/>
            <a:miter lim="800000"/>
            <a:headEnd/>
            <a:tailEnd/>
          </a:ln>
        </p:spPr>
        <p:txBody>
          <a:bodyPr wrap="none">
            <a:spAutoFit/>
          </a:bodyPr>
          <a:lstStyle/>
          <a:p>
            <a:r>
              <a:rPr lang="en-GB" sz="2400"/>
              <a:t>Now, All, Personal &amp; Significant</a:t>
            </a:r>
          </a:p>
        </p:txBody>
      </p:sp>
      <p:pic>
        <p:nvPicPr>
          <p:cNvPr id="63501" name="Picture 2" descr="G:\DCIM\101_PANA\P1010503.JPG"/>
          <p:cNvPicPr>
            <a:picLocks noChangeAspect="1" noChangeArrowheads="1"/>
          </p:cNvPicPr>
          <p:nvPr/>
        </p:nvPicPr>
        <p:blipFill>
          <a:blip r:embed="rId3" cstate="print"/>
          <a:srcRect t="15849" b="15849"/>
          <a:stretch>
            <a:fillRect/>
          </a:stretch>
        </p:blipFill>
        <p:spPr bwMode="auto">
          <a:xfrm>
            <a:off x="493520" y="1408331"/>
            <a:ext cx="1081087" cy="762000"/>
          </a:xfrm>
          <a:prstGeom prst="rect">
            <a:avLst/>
          </a:prstGeom>
          <a:noFill/>
          <a:ln w="9525">
            <a:noFill/>
            <a:miter lim="800000"/>
            <a:headEnd/>
            <a:tailEnd/>
          </a:ln>
        </p:spPr>
      </p:pic>
      <p:pic>
        <p:nvPicPr>
          <p:cNvPr id="63502" name="Picture 4" descr="C:\Users\norman\Pictures\Family pics\FAMILY.JPG"/>
          <p:cNvPicPr>
            <a:picLocks noChangeAspect="1" noChangeArrowheads="1"/>
          </p:cNvPicPr>
          <p:nvPr/>
        </p:nvPicPr>
        <p:blipFill>
          <a:blip r:embed="rId4" cstate="print"/>
          <a:srcRect/>
          <a:stretch>
            <a:fillRect/>
          </a:stretch>
        </p:blipFill>
        <p:spPr bwMode="auto">
          <a:xfrm>
            <a:off x="484092" y="2157072"/>
            <a:ext cx="1077912" cy="719137"/>
          </a:xfrm>
          <a:prstGeom prst="rect">
            <a:avLst/>
          </a:prstGeom>
          <a:noFill/>
          <a:ln w="9525">
            <a:noFill/>
            <a:miter lim="800000"/>
            <a:headEnd/>
            <a:tailEnd/>
          </a:ln>
        </p:spPr>
      </p:pic>
      <p:pic>
        <p:nvPicPr>
          <p:cNvPr id="63503" name="Picture 2" descr="C:\Users\norman\Pictures\Family pics\feeding twins June 2013.jpg"/>
          <p:cNvPicPr>
            <a:picLocks noChangeAspect="1" noChangeArrowheads="1"/>
          </p:cNvPicPr>
          <p:nvPr/>
        </p:nvPicPr>
        <p:blipFill>
          <a:blip r:embed="rId5" cstate="print"/>
          <a:srcRect/>
          <a:stretch>
            <a:fillRect/>
          </a:stretch>
        </p:blipFill>
        <p:spPr bwMode="auto">
          <a:xfrm>
            <a:off x="1547765" y="1396377"/>
            <a:ext cx="935037" cy="720725"/>
          </a:xfrm>
          <a:prstGeom prst="rect">
            <a:avLst/>
          </a:prstGeom>
          <a:noFill/>
          <a:ln w="9525">
            <a:noFill/>
            <a:miter lim="800000"/>
            <a:headEnd/>
            <a:tailEnd/>
          </a:ln>
        </p:spPr>
      </p:pic>
      <p:pic>
        <p:nvPicPr>
          <p:cNvPr id="63504" name="Picture 15" descr="P1000286"/>
          <p:cNvPicPr>
            <a:picLocks noChangeAspect="1" noChangeArrowheads="1"/>
          </p:cNvPicPr>
          <p:nvPr/>
        </p:nvPicPr>
        <p:blipFill>
          <a:blip r:embed="rId6" cstate="print"/>
          <a:srcRect/>
          <a:stretch>
            <a:fillRect/>
          </a:stretch>
        </p:blipFill>
        <p:spPr bwMode="auto">
          <a:xfrm>
            <a:off x="1547812" y="2165222"/>
            <a:ext cx="936625" cy="719137"/>
          </a:xfrm>
          <a:prstGeom prst="rect">
            <a:avLst/>
          </a:prstGeom>
          <a:noFill/>
          <a:ln w="9525">
            <a:noFill/>
            <a:miter lim="800000"/>
            <a:headEnd/>
            <a:tailEnd/>
          </a:ln>
        </p:spPr>
      </p:pic>
      <p:pic>
        <p:nvPicPr>
          <p:cNvPr id="63505" name="Picture 1" descr="E:\DCIM\104_PANA\P1040835.JPG"/>
          <p:cNvPicPr>
            <a:picLocks noChangeAspect="1" noChangeArrowheads="1"/>
          </p:cNvPicPr>
          <p:nvPr/>
        </p:nvPicPr>
        <p:blipFill>
          <a:blip r:embed="rId7" cstate="print"/>
          <a:srcRect/>
          <a:stretch>
            <a:fillRect/>
          </a:stretch>
        </p:blipFill>
        <p:spPr bwMode="auto">
          <a:xfrm>
            <a:off x="5292726" y="2138199"/>
            <a:ext cx="936625" cy="576263"/>
          </a:xfrm>
          <a:prstGeom prst="rect">
            <a:avLst/>
          </a:prstGeom>
          <a:noFill/>
          <a:ln w="9525">
            <a:noFill/>
            <a:miter lim="800000"/>
            <a:headEnd/>
            <a:tailEnd/>
          </a:ln>
        </p:spPr>
      </p:pic>
      <p:pic>
        <p:nvPicPr>
          <p:cNvPr id="63506" name="Picture 25" descr="NORMAN6"/>
          <p:cNvPicPr>
            <a:picLocks noChangeAspect="1" noChangeArrowheads="1"/>
          </p:cNvPicPr>
          <p:nvPr/>
        </p:nvPicPr>
        <p:blipFill>
          <a:blip r:embed="rId8" cstate="print"/>
          <a:srcRect/>
          <a:stretch>
            <a:fillRect/>
          </a:stretch>
        </p:blipFill>
        <p:spPr bwMode="auto">
          <a:xfrm>
            <a:off x="5178425" y="1383506"/>
            <a:ext cx="1081087" cy="666750"/>
          </a:xfrm>
          <a:prstGeom prst="rect">
            <a:avLst/>
          </a:prstGeom>
          <a:noFill/>
          <a:ln w="9525">
            <a:noFill/>
            <a:miter lim="800000"/>
            <a:headEnd/>
            <a:tailEnd/>
          </a:ln>
        </p:spPr>
      </p:pic>
      <p:pic>
        <p:nvPicPr>
          <p:cNvPr id="63507" name="Picture 30"/>
          <p:cNvPicPr>
            <a:picLocks noChangeAspect="1" noChangeArrowheads="1"/>
          </p:cNvPicPr>
          <p:nvPr/>
        </p:nvPicPr>
        <p:blipFill>
          <a:blip r:embed="rId9" cstate="print"/>
          <a:srcRect/>
          <a:stretch>
            <a:fillRect/>
          </a:stretch>
        </p:blipFill>
        <p:spPr bwMode="auto">
          <a:xfrm>
            <a:off x="4116388" y="1344958"/>
            <a:ext cx="1031875" cy="753760"/>
          </a:xfrm>
          <a:prstGeom prst="rect">
            <a:avLst/>
          </a:prstGeom>
          <a:noFill/>
          <a:ln w="9525">
            <a:noFill/>
            <a:miter lim="800000"/>
            <a:headEnd/>
            <a:tailEnd/>
          </a:ln>
        </p:spPr>
      </p:pic>
      <p:pic>
        <p:nvPicPr>
          <p:cNvPr id="63508" name="Picture 2" descr="C:\Users\norman\Pictures\LIFEWIDE EDUCATION\LWE Abstract Logo Final B&amp;G.jpg"/>
          <p:cNvPicPr>
            <a:picLocks noChangeAspect="1" noChangeArrowheads="1"/>
          </p:cNvPicPr>
          <p:nvPr/>
        </p:nvPicPr>
        <p:blipFill>
          <a:blip r:embed="rId10" cstate="print"/>
          <a:srcRect/>
          <a:stretch>
            <a:fillRect/>
          </a:stretch>
        </p:blipFill>
        <p:spPr bwMode="auto">
          <a:xfrm>
            <a:off x="4211638" y="2133600"/>
            <a:ext cx="936625" cy="503238"/>
          </a:xfrm>
          <a:prstGeom prst="rect">
            <a:avLst/>
          </a:prstGeom>
          <a:noFill/>
          <a:ln w="9525">
            <a:noFill/>
            <a:miter lim="800000"/>
            <a:headEnd/>
            <a:tailEnd/>
          </a:ln>
        </p:spPr>
      </p:pic>
      <p:pic>
        <p:nvPicPr>
          <p:cNvPr id="63509" name="Picture 2" descr="C:\Users\norman\Pictures\FREEWORLD\Ollie vs Cancer Gig\OllievCancer Ticket\OllievCancer Ticket\Slide1.JPG"/>
          <p:cNvPicPr>
            <a:picLocks noChangeAspect="1" noChangeArrowheads="1"/>
          </p:cNvPicPr>
          <p:nvPr/>
        </p:nvPicPr>
        <p:blipFill>
          <a:blip r:embed="rId11" cstate="print"/>
          <a:srcRect/>
          <a:stretch>
            <a:fillRect/>
          </a:stretch>
        </p:blipFill>
        <p:spPr bwMode="auto">
          <a:xfrm>
            <a:off x="7235825" y="1700213"/>
            <a:ext cx="685800" cy="549275"/>
          </a:xfrm>
          <a:prstGeom prst="rect">
            <a:avLst/>
          </a:prstGeom>
          <a:noFill/>
          <a:ln w="9525">
            <a:noFill/>
            <a:miter lim="800000"/>
            <a:headEnd/>
            <a:tailEnd/>
          </a:ln>
        </p:spPr>
      </p:pic>
      <p:sp>
        <p:nvSpPr>
          <p:cNvPr id="63510" name="AutoShape 20"/>
          <p:cNvSpPr>
            <a:spLocks noChangeArrowheads="1"/>
          </p:cNvSpPr>
          <p:nvPr/>
        </p:nvSpPr>
        <p:spPr bwMode="auto">
          <a:xfrm>
            <a:off x="2227960" y="1242657"/>
            <a:ext cx="2087563" cy="1413666"/>
          </a:xfrm>
          <a:prstGeom prst="roundRect">
            <a:avLst>
              <a:gd name="adj" fmla="val 16667"/>
            </a:avLst>
          </a:prstGeom>
          <a:gradFill rotWithShape="1">
            <a:gsLst>
              <a:gs pos="0">
                <a:srgbClr val="00B0F0"/>
              </a:gs>
              <a:gs pos="100000">
                <a:schemeClr val="bg1"/>
              </a:gs>
            </a:gsLst>
            <a:lin ang="5400000" scaled="1"/>
          </a:gradFill>
          <a:ln w="25400">
            <a:solidFill>
              <a:schemeClr val="tx1"/>
            </a:solidFill>
            <a:round/>
            <a:headEnd/>
            <a:tailEnd/>
          </a:ln>
        </p:spPr>
        <p:txBody>
          <a:bodyPr wrap="none" anchor="ctr"/>
          <a:lstStyle/>
          <a:p>
            <a:endParaRPr lang="en-US">
              <a:solidFill>
                <a:srgbClr val="92D050"/>
              </a:solidFill>
            </a:endParaRPr>
          </a:p>
        </p:txBody>
      </p:sp>
      <p:pic>
        <p:nvPicPr>
          <p:cNvPr id="63511" name="Picture 3" descr="C:\Users\norman\Pictures\FREEWORLD\CD LABEL - Copy.jpg"/>
          <p:cNvPicPr>
            <a:picLocks noChangeAspect="1" noChangeArrowheads="1"/>
          </p:cNvPicPr>
          <p:nvPr/>
        </p:nvPicPr>
        <p:blipFill>
          <a:blip r:embed="rId12" cstate="print"/>
          <a:srcRect/>
          <a:stretch>
            <a:fillRect/>
          </a:stretch>
        </p:blipFill>
        <p:spPr bwMode="auto">
          <a:xfrm>
            <a:off x="6516688" y="1412875"/>
            <a:ext cx="669925" cy="608013"/>
          </a:xfrm>
          <a:prstGeom prst="rect">
            <a:avLst/>
          </a:prstGeom>
          <a:noFill/>
          <a:ln w="9525">
            <a:noFill/>
            <a:miter lim="800000"/>
            <a:headEnd/>
            <a:tailEnd/>
          </a:ln>
        </p:spPr>
      </p:pic>
      <p:sp>
        <p:nvSpPr>
          <p:cNvPr id="63512" name="Text Box 3"/>
          <p:cNvSpPr txBox="1">
            <a:spLocks noChangeArrowheads="1"/>
          </p:cNvSpPr>
          <p:nvPr/>
        </p:nvSpPr>
        <p:spPr bwMode="auto">
          <a:xfrm>
            <a:off x="3958431" y="4364038"/>
            <a:ext cx="2519363" cy="2308324"/>
          </a:xfrm>
          <a:prstGeom prst="rect">
            <a:avLst/>
          </a:prstGeom>
          <a:noFill/>
          <a:ln w="9525">
            <a:noFill/>
            <a:miter lim="800000"/>
            <a:headEnd/>
            <a:tailEnd/>
          </a:ln>
        </p:spPr>
        <p:txBody>
          <a:bodyPr>
            <a:spAutoFit/>
          </a:bodyPr>
          <a:lstStyle/>
          <a:p>
            <a:r>
              <a:rPr lang="en-GB" sz="2400" dirty="0">
                <a:latin typeface="Arial Narrow" pitchFamily="34" charset="0"/>
              </a:rPr>
              <a:t>Informal</a:t>
            </a:r>
          </a:p>
          <a:p>
            <a:r>
              <a:rPr lang="en-GB" sz="2400" b="0" dirty="0">
                <a:latin typeface="Arial Narrow" pitchFamily="34" charset="0"/>
              </a:rPr>
              <a:t>Unanticipated</a:t>
            </a:r>
          </a:p>
          <a:p>
            <a:r>
              <a:rPr lang="en-GB" sz="2400" b="0" dirty="0">
                <a:latin typeface="Arial Narrow" pitchFamily="34" charset="0"/>
              </a:rPr>
              <a:t>Interest</a:t>
            </a:r>
          </a:p>
          <a:p>
            <a:r>
              <a:rPr lang="en-GB" sz="2400" b="0" dirty="0">
                <a:latin typeface="Arial Narrow" pitchFamily="34" charset="0"/>
              </a:rPr>
              <a:t>Self-directed</a:t>
            </a:r>
          </a:p>
          <a:p>
            <a:r>
              <a:rPr lang="en-GB" sz="2400" b="0" dirty="0">
                <a:latin typeface="Arial Narrow" pitchFamily="34" charset="0"/>
              </a:rPr>
              <a:t>Emergent</a:t>
            </a:r>
          </a:p>
          <a:p>
            <a:endParaRPr lang="en-GB" sz="2400" b="0" dirty="0">
              <a:latin typeface="Arial Narrow" pitchFamily="34" charset="0"/>
            </a:endParaRPr>
          </a:p>
        </p:txBody>
      </p:sp>
      <p:sp>
        <p:nvSpPr>
          <p:cNvPr id="63513" name="Text Box 3"/>
          <p:cNvSpPr txBox="1">
            <a:spLocks noChangeArrowheads="1"/>
          </p:cNvSpPr>
          <p:nvPr/>
        </p:nvSpPr>
        <p:spPr bwMode="auto">
          <a:xfrm>
            <a:off x="1214823" y="4328318"/>
            <a:ext cx="3671887" cy="2678113"/>
          </a:xfrm>
          <a:prstGeom prst="rect">
            <a:avLst/>
          </a:prstGeom>
          <a:noFill/>
          <a:ln w="9525">
            <a:noFill/>
            <a:miter lim="800000"/>
            <a:headEnd/>
            <a:tailEnd/>
          </a:ln>
        </p:spPr>
        <p:txBody>
          <a:bodyPr>
            <a:spAutoFit/>
          </a:bodyPr>
          <a:lstStyle/>
          <a:p>
            <a:r>
              <a:rPr lang="en-GB" sz="2400" dirty="0">
                <a:latin typeface="Arial Narrow" pitchFamily="34" charset="0"/>
              </a:rPr>
              <a:t>Formal            </a:t>
            </a:r>
            <a:r>
              <a:rPr lang="en-GB" sz="2400" b="0" dirty="0">
                <a:latin typeface="Arial Narrow" pitchFamily="34" charset="0"/>
              </a:rPr>
              <a:t>AND</a:t>
            </a:r>
          </a:p>
          <a:p>
            <a:r>
              <a:rPr lang="en-GB" sz="2400" b="0" dirty="0">
                <a:latin typeface="Arial Narrow" pitchFamily="34" charset="0"/>
              </a:rPr>
              <a:t>Intended</a:t>
            </a:r>
          </a:p>
          <a:p>
            <a:r>
              <a:rPr lang="en-GB" sz="2400" b="0" dirty="0">
                <a:latin typeface="Arial Narrow" pitchFamily="34" charset="0"/>
              </a:rPr>
              <a:t>Need</a:t>
            </a:r>
          </a:p>
          <a:p>
            <a:r>
              <a:rPr lang="en-GB" sz="2400" b="0" dirty="0">
                <a:latin typeface="Arial Narrow" pitchFamily="34" charset="0"/>
              </a:rPr>
              <a:t>Directed</a:t>
            </a:r>
          </a:p>
          <a:p>
            <a:r>
              <a:rPr lang="en-GB" sz="2400" b="0" dirty="0">
                <a:latin typeface="Arial Narrow" pitchFamily="34" charset="0"/>
              </a:rPr>
              <a:t>Planned</a:t>
            </a:r>
          </a:p>
          <a:p>
            <a:endParaRPr lang="en-GB" sz="2400" b="0" dirty="0">
              <a:latin typeface="Arial Narrow" pitchFamily="34" charset="0"/>
            </a:endParaRPr>
          </a:p>
          <a:p>
            <a:endParaRPr lang="en-GB" sz="2400" b="0" dirty="0">
              <a:latin typeface="Arial Narrow" pitchFamily="34" charset="0"/>
            </a:endParaRPr>
          </a:p>
        </p:txBody>
      </p:sp>
      <p:sp>
        <p:nvSpPr>
          <p:cNvPr id="63514" name="AutoShape 20"/>
          <p:cNvSpPr>
            <a:spLocks noChangeArrowheads="1"/>
          </p:cNvSpPr>
          <p:nvPr/>
        </p:nvSpPr>
        <p:spPr bwMode="auto">
          <a:xfrm>
            <a:off x="2340770" y="2649392"/>
            <a:ext cx="1584325" cy="985349"/>
          </a:xfrm>
          <a:prstGeom prst="roundRect">
            <a:avLst>
              <a:gd name="adj" fmla="val 16667"/>
            </a:avLst>
          </a:prstGeom>
          <a:gradFill rotWithShape="1">
            <a:gsLst>
              <a:gs pos="0">
                <a:srgbClr val="FFC000">
                  <a:alpha val="85999"/>
                </a:srgbClr>
              </a:gs>
              <a:gs pos="100000">
                <a:schemeClr val="bg1"/>
              </a:gs>
            </a:gsLst>
            <a:lin ang="5400000" scaled="1"/>
          </a:gradFill>
          <a:ln w="25400">
            <a:solidFill>
              <a:schemeClr val="tx1"/>
            </a:solidFill>
            <a:round/>
            <a:headEnd/>
            <a:tailEnd/>
          </a:ln>
        </p:spPr>
        <p:txBody>
          <a:bodyPr wrap="none" anchor="ctr"/>
          <a:lstStyle/>
          <a:p>
            <a:endParaRPr lang="en-US">
              <a:solidFill>
                <a:srgbClr val="92D050"/>
              </a:solidFill>
            </a:endParaRPr>
          </a:p>
        </p:txBody>
      </p:sp>
      <p:sp>
        <p:nvSpPr>
          <p:cNvPr id="63515" name="Text Box 28"/>
          <p:cNvSpPr txBox="1">
            <a:spLocks noChangeArrowheads="1"/>
          </p:cNvSpPr>
          <p:nvPr/>
        </p:nvSpPr>
        <p:spPr bwMode="auto">
          <a:xfrm>
            <a:off x="2671666" y="3245055"/>
            <a:ext cx="877887" cy="369887"/>
          </a:xfrm>
          <a:prstGeom prst="rect">
            <a:avLst/>
          </a:prstGeom>
          <a:noFill/>
          <a:ln w="9525">
            <a:noFill/>
            <a:miter lim="800000"/>
            <a:headEnd/>
            <a:tailEnd/>
          </a:ln>
        </p:spPr>
        <p:txBody>
          <a:bodyPr wrap="none">
            <a:spAutoFit/>
          </a:bodyPr>
          <a:lstStyle/>
          <a:p>
            <a:r>
              <a:rPr lang="en-GB" dirty="0"/>
              <a:t>virtual</a:t>
            </a:r>
          </a:p>
        </p:txBody>
      </p:sp>
      <p:pic>
        <p:nvPicPr>
          <p:cNvPr id="63516" name="Picture 60" descr="https://encrypted-tbn0.gstatic.com/images?q=tbn:ANd9GcQdXBDXRWo6DFs5IcQwV_5CUPpWSAWNoEC8D0azSY5kvQdebSGlpA"/>
          <p:cNvPicPr>
            <a:picLocks noChangeAspect="1" noChangeArrowheads="1"/>
          </p:cNvPicPr>
          <p:nvPr/>
        </p:nvPicPr>
        <p:blipFill>
          <a:blip r:embed="rId13" cstate="print"/>
          <a:srcRect/>
          <a:stretch>
            <a:fillRect/>
          </a:stretch>
        </p:blipFill>
        <p:spPr bwMode="auto">
          <a:xfrm rot="-3447347">
            <a:off x="2401152" y="3173682"/>
            <a:ext cx="328612" cy="330200"/>
          </a:xfrm>
          <a:prstGeom prst="rect">
            <a:avLst/>
          </a:prstGeom>
          <a:noFill/>
          <a:ln w="9525">
            <a:noFill/>
            <a:miter lim="800000"/>
            <a:headEnd/>
            <a:tailEnd/>
          </a:ln>
        </p:spPr>
      </p:pic>
      <p:pic>
        <p:nvPicPr>
          <p:cNvPr id="63517" name="Picture 10" descr="Twitter"/>
          <p:cNvPicPr>
            <a:picLocks noChangeAspect="1" noChangeArrowheads="1"/>
          </p:cNvPicPr>
          <p:nvPr/>
        </p:nvPicPr>
        <p:blipFill>
          <a:blip r:embed="rId14" cstate="print"/>
          <a:srcRect/>
          <a:stretch>
            <a:fillRect/>
          </a:stretch>
        </p:blipFill>
        <p:spPr bwMode="auto">
          <a:xfrm>
            <a:off x="2490443" y="2703710"/>
            <a:ext cx="358775" cy="360363"/>
          </a:xfrm>
          <a:prstGeom prst="rect">
            <a:avLst/>
          </a:prstGeom>
          <a:noFill/>
          <a:ln w="9525">
            <a:noFill/>
            <a:miter lim="800000"/>
            <a:headEnd/>
            <a:tailEnd/>
          </a:ln>
        </p:spPr>
      </p:pic>
      <p:pic>
        <p:nvPicPr>
          <p:cNvPr id="63518" name="Picture 4" descr="LinkedIn"/>
          <p:cNvPicPr>
            <a:picLocks noChangeAspect="1" noChangeArrowheads="1"/>
          </p:cNvPicPr>
          <p:nvPr/>
        </p:nvPicPr>
        <p:blipFill>
          <a:blip r:embed="rId15" cstate="print"/>
          <a:srcRect/>
          <a:stretch>
            <a:fillRect/>
          </a:stretch>
        </p:blipFill>
        <p:spPr bwMode="auto">
          <a:xfrm rot="-593646">
            <a:off x="3113442" y="2746096"/>
            <a:ext cx="288925" cy="288925"/>
          </a:xfrm>
          <a:prstGeom prst="rect">
            <a:avLst/>
          </a:prstGeom>
          <a:noFill/>
          <a:ln w="9525">
            <a:noFill/>
            <a:miter lim="800000"/>
            <a:headEnd/>
            <a:tailEnd/>
          </a:ln>
        </p:spPr>
      </p:pic>
      <p:pic>
        <p:nvPicPr>
          <p:cNvPr id="63519" name="Picture 6" descr="Facebook"/>
          <p:cNvPicPr>
            <a:picLocks noChangeAspect="1" noChangeArrowheads="1"/>
          </p:cNvPicPr>
          <p:nvPr/>
        </p:nvPicPr>
        <p:blipFill>
          <a:blip r:embed="rId16" cstate="print"/>
          <a:srcRect/>
          <a:stretch>
            <a:fillRect/>
          </a:stretch>
        </p:blipFill>
        <p:spPr bwMode="auto">
          <a:xfrm rot="2123937">
            <a:off x="2834691" y="2980122"/>
            <a:ext cx="320675" cy="320675"/>
          </a:xfrm>
          <a:prstGeom prst="rect">
            <a:avLst/>
          </a:prstGeom>
          <a:noFill/>
          <a:ln w="9525">
            <a:noFill/>
            <a:miter lim="800000"/>
            <a:headEnd/>
            <a:tailEnd/>
          </a:ln>
        </p:spPr>
      </p:pic>
      <p:pic>
        <p:nvPicPr>
          <p:cNvPr id="63520" name="Picture 62" descr="YouTube Teachers"/>
          <p:cNvPicPr>
            <a:picLocks noChangeAspect="1" noChangeArrowheads="1"/>
          </p:cNvPicPr>
          <p:nvPr/>
        </p:nvPicPr>
        <p:blipFill>
          <a:blip r:embed="rId17" cstate="print"/>
          <a:srcRect/>
          <a:stretch>
            <a:fillRect/>
          </a:stretch>
        </p:blipFill>
        <p:spPr bwMode="auto">
          <a:xfrm rot="-1719754">
            <a:off x="3436495" y="2852805"/>
            <a:ext cx="330200" cy="331787"/>
          </a:xfrm>
          <a:prstGeom prst="rect">
            <a:avLst/>
          </a:prstGeom>
          <a:noFill/>
          <a:ln w="9525">
            <a:noFill/>
            <a:miter lim="800000"/>
            <a:headEnd/>
            <a:tailEnd/>
          </a:ln>
        </p:spPr>
      </p:pic>
      <p:pic>
        <p:nvPicPr>
          <p:cNvPr id="63522" name="Picture 38" descr="C:\Users\norman\Documents\CHINA 2014\TALKS\LIFEWIDE LEARNING AND LEARNING ECOLOGIES\TRAVEL.jpg"/>
          <p:cNvPicPr>
            <a:picLocks noChangeAspect="1" noChangeArrowheads="1"/>
          </p:cNvPicPr>
          <p:nvPr/>
        </p:nvPicPr>
        <p:blipFill>
          <a:blip r:embed="rId18" cstate="print"/>
          <a:srcRect/>
          <a:stretch>
            <a:fillRect/>
          </a:stretch>
        </p:blipFill>
        <p:spPr bwMode="auto">
          <a:xfrm>
            <a:off x="2335116" y="1316910"/>
            <a:ext cx="1873250" cy="1296988"/>
          </a:xfrm>
          <a:prstGeom prst="rect">
            <a:avLst/>
          </a:prstGeom>
          <a:noFill/>
          <a:ln w="9525">
            <a:noFill/>
            <a:miter lim="800000"/>
            <a:headEnd/>
            <a:tailEnd/>
          </a:ln>
        </p:spPr>
      </p:pic>
      <p:sp>
        <p:nvSpPr>
          <p:cNvPr id="63523" name="Text Box 28"/>
          <p:cNvSpPr txBox="1">
            <a:spLocks noChangeArrowheads="1"/>
          </p:cNvSpPr>
          <p:nvPr/>
        </p:nvSpPr>
        <p:spPr bwMode="auto">
          <a:xfrm>
            <a:off x="3419475" y="1844675"/>
            <a:ext cx="800100" cy="368300"/>
          </a:xfrm>
          <a:prstGeom prst="rect">
            <a:avLst/>
          </a:prstGeom>
          <a:noFill/>
          <a:ln w="9525">
            <a:noFill/>
            <a:miter lim="800000"/>
            <a:headEnd/>
            <a:tailEnd/>
          </a:ln>
        </p:spPr>
        <p:txBody>
          <a:bodyPr wrap="none">
            <a:spAutoFit/>
          </a:bodyPr>
          <a:lstStyle/>
          <a:p>
            <a:r>
              <a:rPr lang="en-GB">
                <a:solidFill>
                  <a:schemeClr val="bg1"/>
                </a:solidFill>
              </a:rPr>
              <a:t>travel</a:t>
            </a:r>
          </a:p>
        </p:txBody>
      </p:sp>
      <p:pic>
        <p:nvPicPr>
          <p:cNvPr id="63524" name="Picture 1" descr="F:\DCIM\101D5100\DSC_1011.JPG"/>
          <p:cNvPicPr>
            <a:picLocks noChangeAspect="1" noChangeArrowheads="1"/>
          </p:cNvPicPr>
          <p:nvPr/>
        </p:nvPicPr>
        <p:blipFill>
          <a:blip r:embed="rId19" cstate="print"/>
          <a:srcRect/>
          <a:stretch>
            <a:fillRect/>
          </a:stretch>
        </p:blipFill>
        <p:spPr bwMode="auto">
          <a:xfrm>
            <a:off x="5153330" y="2807692"/>
            <a:ext cx="982663" cy="647700"/>
          </a:xfrm>
          <a:prstGeom prst="rect">
            <a:avLst/>
          </a:prstGeom>
          <a:noFill/>
          <a:ln w="9525">
            <a:noFill/>
            <a:miter lim="800000"/>
            <a:headEnd/>
            <a:tailEnd/>
          </a:ln>
        </p:spPr>
      </p:pic>
      <p:pic>
        <p:nvPicPr>
          <p:cNvPr id="63525" name="Picture 2" descr="C:\Users\norman\Pictures\creative academic\LOGO\logo final.png"/>
          <p:cNvPicPr>
            <a:picLocks noChangeAspect="1" noChangeArrowheads="1"/>
          </p:cNvPicPr>
          <p:nvPr/>
        </p:nvPicPr>
        <p:blipFill>
          <a:blip r:embed="rId20" cstate="print"/>
          <a:srcRect/>
          <a:stretch>
            <a:fillRect/>
          </a:stretch>
        </p:blipFill>
        <p:spPr bwMode="auto">
          <a:xfrm>
            <a:off x="4020944" y="2752225"/>
            <a:ext cx="1008062" cy="371475"/>
          </a:xfrm>
          <a:prstGeom prst="rect">
            <a:avLst/>
          </a:prstGeom>
          <a:noFill/>
          <a:ln w="9525">
            <a:noFill/>
            <a:miter lim="800000"/>
            <a:headEnd/>
            <a:tailEnd/>
          </a:ln>
        </p:spPr>
      </p:pic>
      <p:pic>
        <p:nvPicPr>
          <p:cNvPr id="63526" name="Picture 40" descr="C:\Users\norman\Pictures\FREEWORLD\band.png"/>
          <p:cNvPicPr>
            <a:picLocks noChangeAspect="1" noChangeArrowheads="1"/>
          </p:cNvPicPr>
          <p:nvPr/>
        </p:nvPicPr>
        <p:blipFill>
          <a:blip r:embed="rId21" cstate="print"/>
          <a:srcRect/>
          <a:stretch>
            <a:fillRect/>
          </a:stretch>
        </p:blipFill>
        <p:spPr bwMode="auto">
          <a:xfrm>
            <a:off x="6443663" y="2311381"/>
            <a:ext cx="1512887" cy="719138"/>
          </a:xfrm>
          <a:prstGeom prst="rect">
            <a:avLst/>
          </a:prstGeom>
          <a:noFill/>
          <a:ln w="9525">
            <a:noFill/>
            <a:miter lim="800000"/>
            <a:headEnd/>
            <a:tailEnd/>
          </a:ln>
        </p:spPr>
      </p:pic>
      <p:pic>
        <p:nvPicPr>
          <p:cNvPr id="63527" name="Picture 5" descr="C:\Users\norman\Pictures\CREATIVITY COURSE\G+.jpg"/>
          <p:cNvPicPr>
            <a:picLocks noChangeAspect="1" noChangeArrowheads="1"/>
          </p:cNvPicPr>
          <p:nvPr/>
        </p:nvPicPr>
        <p:blipFill>
          <a:blip r:embed="rId22" cstate="print"/>
          <a:srcRect/>
          <a:stretch>
            <a:fillRect/>
          </a:stretch>
        </p:blipFill>
        <p:spPr bwMode="auto">
          <a:xfrm>
            <a:off x="3492500" y="3213100"/>
            <a:ext cx="306388" cy="306388"/>
          </a:xfrm>
          <a:prstGeom prst="rect">
            <a:avLst/>
          </a:prstGeom>
          <a:noFill/>
          <a:ln w="9525">
            <a:noFill/>
            <a:miter lim="800000"/>
            <a:headEnd/>
            <a:tailEnd/>
          </a:ln>
        </p:spPr>
      </p:pic>
      <p:sp>
        <p:nvSpPr>
          <p:cNvPr id="2" name="Rectangle 1"/>
          <p:cNvSpPr/>
          <p:nvPr/>
        </p:nvSpPr>
        <p:spPr>
          <a:xfrm>
            <a:off x="760992" y="6286460"/>
            <a:ext cx="7837915" cy="523220"/>
          </a:xfrm>
          <a:prstGeom prst="rect">
            <a:avLst/>
          </a:prstGeom>
        </p:spPr>
        <p:txBody>
          <a:bodyPr wrap="none">
            <a:spAutoFit/>
          </a:bodyPr>
          <a:lstStyle/>
          <a:p>
            <a:r>
              <a:rPr lang="en-GB" sz="2800" b="1" dirty="0">
                <a:latin typeface="Arial Narrow" pitchFamily="34" charset="0"/>
              </a:rPr>
              <a:t>Learning, Creativity &amp; Achievement are Contextualised</a:t>
            </a:r>
          </a:p>
        </p:txBody>
      </p:sp>
      <p:pic>
        <p:nvPicPr>
          <p:cNvPr id="41" name="Picture 17" descr="C:\Users\norman\Pictures\LIFEWIDE EDUCATION BOOK COVER FINAL.jpg"/>
          <p:cNvPicPr>
            <a:picLocks noChangeAspect="1" noChangeArrowheads="1"/>
          </p:cNvPicPr>
          <p:nvPr/>
        </p:nvPicPr>
        <p:blipFill>
          <a:blip r:embed="rId23" cstate="print"/>
          <a:srcRect/>
          <a:stretch>
            <a:fillRect/>
          </a:stretch>
        </p:blipFill>
        <p:spPr bwMode="auto">
          <a:xfrm>
            <a:off x="6730982" y="4320185"/>
            <a:ext cx="1332005" cy="1882178"/>
          </a:xfrm>
          <a:prstGeom prst="rect">
            <a:avLst/>
          </a:prstGeom>
          <a:noFill/>
          <a:ln w="9525">
            <a:solidFill>
              <a:schemeClr val="tx1"/>
            </a:solidFill>
            <a:miter lim="800000"/>
            <a:headEnd/>
            <a:tailEnd/>
          </a:ln>
        </p:spPr>
      </p:pic>
    </p:spTree>
  </p:cSld>
  <p:clrMapOvr>
    <a:masterClrMapping/>
  </p:clrMapOvr>
  <p:transition spd="med">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ile:Carlrogers.jpg">
            <a:hlinkClick r:id="rId4"/>
          </p:cNvPr>
          <p:cNvPicPr>
            <a:picLocks noChangeAspect="1" noChangeArrowheads="1"/>
          </p:cNvPicPr>
          <p:nvPr/>
        </p:nvPicPr>
        <p:blipFill>
          <a:blip r:embed="rId5" cstate="print"/>
          <a:srcRect/>
          <a:stretch>
            <a:fillRect/>
          </a:stretch>
        </p:blipFill>
        <p:spPr bwMode="auto">
          <a:xfrm>
            <a:off x="283106" y="996985"/>
            <a:ext cx="1687513" cy="2160587"/>
          </a:xfrm>
          <a:prstGeom prst="rect">
            <a:avLst/>
          </a:prstGeom>
          <a:noFill/>
          <a:ln w="9525">
            <a:noFill/>
            <a:miter lim="800000"/>
            <a:headEnd/>
            <a:tailEnd/>
          </a:ln>
        </p:spPr>
      </p:pic>
      <p:sp>
        <p:nvSpPr>
          <p:cNvPr id="15363" name="Rectangle 6"/>
          <p:cNvSpPr>
            <a:spLocks noChangeArrowheads="1"/>
          </p:cNvSpPr>
          <p:nvPr/>
        </p:nvSpPr>
        <p:spPr bwMode="auto">
          <a:xfrm>
            <a:off x="2123728" y="908720"/>
            <a:ext cx="6624638" cy="2308324"/>
          </a:xfrm>
          <a:prstGeom prst="rect">
            <a:avLst/>
          </a:prstGeom>
          <a:noFill/>
          <a:ln w="9525">
            <a:noFill/>
            <a:miter lim="800000"/>
            <a:headEnd/>
            <a:tailEnd/>
          </a:ln>
        </p:spPr>
        <p:txBody>
          <a:bodyPr>
            <a:spAutoFit/>
          </a:bodyPr>
          <a:lstStyle/>
          <a:p>
            <a:pPr algn="l"/>
            <a:r>
              <a:rPr lang="en-GB" sz="2400" b="1" dirty="0">
                <a:cs typeface="Arial" pitchFamily="34" charset="0"/>
              </a:rPr>
              <a:t>Personal creativity is</a:t>
            </a:r>
            <a:endParaRPr lang="en-GB" sz="2400" b="0" dirty="0">
              <a:cs typeface="Arial" pitchFamily="34" charset="0"/>
            </a:endParaRPr>
          </a:p>
          <a:p>
            <a:pPr algn="l"/>
            <a:r>
              <a:rPr lang="en-GB" sz="2400" b="0" dirty="0">
                <a:cs typeface="Arial" pitchFamily="34" charset="0"/>
              </a:rPr>
              <a:t>'the emergence in action of a novel relational </a:t>
            </a:r>
            <a:r>
              <a:rPr lang="en-GB" sz="2400" b="0" i="1" dirty="0">
                <a:cs typeface="Arial" pitchFamily="34" charset="0"/>
              </a:rPr>
              <a:t>product</a:t>
            </a:r>
            <a:r>
              <a:rPr lang="en-GB" sz="2400" b="0" dirty="0">
                <a:cs typeface="Arial" pitchFamily="34" charset="0"/>
              </a:rPr>
              <a:t> growing out of the uniqueness of the individual on the one hand, and the materials, events, people, or circumstances of his life' </a:t>
            </a:r>
          </a:p>
          <a:p>
            <a:pPr algn="l"/>
            <a:r>
              <a:rPr lang="en-GB" sz="2400" b="0" i="1" dirty="0">
                <a:cs typeface="Arial" pitchFamily="34" charset="0"/>
              </a:rPr>
              <a:t>Carl Rogers (1960)</a:t>
            </a:r>
          </a:p>
        </p:txBody>
      </p:sp>
      <p:sp>
        <p:nvSpPr>
          <p:cNvPr id="7" name="TextBox 6"/>
          <p:cNvSpPr txBox="1"/>
          <p:nvPr/>
        </p:nvSpPr>
        <p:spPr>
          <a:xfrm>
            <a:off x="251520" y="3491716"/>
            <a:ext cx="8784976" cy="3570208"/>
          </a:xfrm>
          <a:prstGeom prst="rect">
            <a:avLst/>
          </a:prstGeom>
          <a:noFill/>
        </p:spPr>
        <p:txBody>
          <a:bodyPr wrap="square" rtlCol="0">
            <a:spAutoFit/>
          </a:bodyPr>
          <a:lstStyle/>
          <a:p>
            <a:r>
              <a:rPr lang="en-GB" sz="2000" i="1" dirty="0">
                <a:latin typeface="Arial" pitchFamily="34" charset="0"/>
                <a:cs typeface="Arial" pitchFamily="34" charset="0"/>
              </a:rPr>
              <a:t>NOTES</a:t>
            </a:r>
          </a:p>
          <a:p>
            <a:r>
              <a:rPr lang="en-GB" sz="2000" i="1" dirty="0">
                <a:latin typeface="Arial" pitchFamily="34" charset="0"/>
                <a:cs typeface="Arial" pitchFamily="34" charset="0"/>
              </a:rPr>
              <a:t>product =  ideas, material or virtual objects, practices, performances, relationships, processes and more……</a:t>
            </a:r>
          </a:p>
          <a:p>
            <a:endParaRPr lang="en-GB" sz="2400" i="1" dirty="0">
              <a:latin typeface="Arial" pitchFamily="34" charset="0"/>
              <a:cs typeface="Arial" pitchFamily="34" charset="0"/>
            </a:endParaRPr>
          </a:p>
          <a:p>
            <a:r>
              <a:rPr lang="en-GB" sz="2000" i="1" dirty="0">
                <a:latin typeface="Arial" pitchFamily="34" charset="0"/>
                <a:cs typeface="Arial" pitchFamily="34" charset="0"/>
              </a:rPr>
              <a:t>originality emerges from our uniqueness as individuals, caring and thinking about things in our contexts, in the ways that only we can </a:t>
            </a:r>
          </a:p>
          <a:p>
            <a:endParaRPr lang="en-US" dirty="0"/>
          </a:p>
          <a:p>
            <a:r>
              <a:rPr lang="en-US" sz="2000" i="1" dirty="0">
                <a:latin typeface="Arial" panose="020B0604020202020204" pitchFamily="34" charset="0"/>
                <a:cs typeface="Arial" panose="020B0604020202020204" pitchFamily="34" charset="0"/>
              </a:rPr>
              <a:t>creativity is often the result of making a third ‘thing’ from two existing things or ideas, rather than making something from nothing 1+1=3!</a:t>
            </a:r>
          </a:p>
          <a:p>
            <a:r>
              <a:rPr lang="en-US" sz="2000" dirty="0" err="1"/>
              <a:t>McWilliam</a:t>
            </a:r>
            <a:r>
              <a:rPr lang="en-US" sz="2000" dirty="0"/>
              <a:t> and Taylor (2016)</a:t>
            </a:r>
            <a:r>
              <a:rPr lang="en-US" sz="2000" baseline="30000" dirty="0"/>
              <a:t> </a:t>
            </a:r>
            <a:endParaRPr lang="en-GB" sz="2000" i="1" dirty="0">
              <a:latin typeface="Arial" pitchFamily="34" charset="0"/>
              <a:cs typeface="Arial" pitchFamily="34" charset="0"/>
            </a:endParaRPr>
          </a:p>
          <a:p>
            <a:endParaRPr lang="en-GB" sz="2400" i="1" dirty="0">
              <a:latin typeface="Arial" pitchFamily="34" charset="0"/>
              <a:cs typeface="Arial" pitchFamily="34" charset="0"/>
            </a:endParaRPr>
          </a:p>
        </p:txBody>
      </p:sp>
      <p:sp>
        <p:nvSpPr>
          <p:cNvPr id="9" name="TextBox 8"/>
          <p:cNvSpPr txBox="1"/>
          <p:nvPr/>
        </p:nvSpPr>
        <p:spPr>
          <a:xfrm>
            <a:off x="251520" y="260648"/>
            <a:ext cx="8641282" cy="461665"/>
          </a:xfrm>
          <a:prstGeom prst="rect">
            <a:avLst/>
          </a:prstGeom>
          <a:noFill/>
        </p:spPr>
        <p:txBody>
          <a:bodyPr wrap="square" rtlCol="0">
            <a:spAutoFit/>
          </a:bodyPr>
          <a:lstStyle/>
          <a:p>
            <a:r>
              <a:rPr lang="en-GB" sz="2400" b="1" dirty="0">
                <a:solidFill>
                  <a:srgbClr val="FF0000"/>
                </a:solidFill>
                <a:cs typeface="Arial" pitchFamily="34" charset="0"/>
              </a:rPr>
              <a:t>CONCEPT 2 </a:t>
            </a:r>
            <a:r>
              <a:rPr lang="en-GB" sz="2400" b="1" dirty="0">
                <a:cs typeface="Arial" pitchFamily="34" charset="0"/>
              </a:rPr>
              <a:t>ECOLOGICAL PERSPECTIVE ON PERSONAL CREATIVITY</a:t>
            </a:r>
          </a:p>
        </p:txBody>
      </p:sp>
    </p:spTree>
    <p:custDataLst>
      <p:tags r:id="rId1"/>
    </p:custDataLst>
    <p:extLst>
      <p:ext uri="{BB962C8B-B14F-4D97-AF65-F5344CB8AC3E}">
        <p14:creationId xmlns:p14="http://schemas.microsoft.com/office/powerpoint/2010/main" val="2398094924"/>
      </p:ext>
    </p:extLst>
  </p:cSld>
  <p:clrMapOvr>
    <a:masterClrMapping/>
  </p:clrMapOvr>
  <p:transition spd="med">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6" descr="http://www.sanjac.edu/sites/default/files/17/Nancy%20Hutchinson_award2.JPG"/>
          <p:cNvPicPr>
            <a:picLocks noChangeAspect="1" noChangeArrowheads="1"/>
          </p:cNvPicPr>
          <p:nvPr/>
        </p:nvPicPr>
        <p:blipFill>
          <a:blip r:embed="rId3" cstate="print"/>
          <a:srcRect/>
          <a:stretch>
            <a:fillRect/>
          </a:stretch>
        </p:blipFill>
        <p:spPr bwMode="auto">
          <a:xfrm>
            <a:off x="2484438" y="1989138"/>
            <a:ext cx="4032250" cy="2879725"/>
          </a:xfrm>
          <a:prstGeom prst="rect">
            <a:avLst/>
          </a:prstGeom>
          <a:noFill/>
          <a:ln w="9525">
            <a:noFill/>
            <a:miter lim="800000"/>
            <a:headEnd/>
            <a:tailEnd/>
          </a:ln>
        </p:spPr>
      </p:pic>
      <p:sp>
        <p:nvSpPr>
          <p:cNvPr id="67587" name="TextBox 3"/>
          <p:cNvSpPr txBox="1">
            <a:spLocks noChangeArrowheads="1"/>
          </p:cNvSpPr>
          <p:nvPr/>
        </p:nvSpPr>
        <p:spPr bwMode="auto">
          <a:xfrm>
            <a:off x="-108520" y="92765"/>
            <a:ext cx="9485097" cy="830997"/>
          </a:xfrm>
          <a:prstGeom prst="rect">
            <a:avLst/>
          </a:prstGeom>
          <a:noFill/>
          <a:ln w="9525">
            <a:noFill/>
            <a:miter lim="800000"/>
            <a:headEnd/>
            <a:tailEnd/>
          </a:ln>
        </p:spPr>
        <p:txBody>
          <a:bodyPr wrap="none">
            <a:spAutoFit/>
          </a:bodyPr>
          <a:lstStyle/>
          <a:p>
            <a:r>
              <a:rPr lang="en-US" sz="2400" b="1" dirty="0">
                <a:solidFill>
                  <a:srgbClr val="FF0000"/>
                </a:solidFill>
              </a:rPr>
              <a:t>CONCEPT 3 </a:t>
            </a:r>
            <a:r>
              <a:rPr lang="en-US" sz="2400" b="1" dirty="0"/>
              <a:t>ECOLOGICAL CONCEPT OF LEARNING: Our creativity emerges </a:t>
            </a:r>
          </a:p>
          <a:p>
            <a:r>
              <a:rPr lang="en-US" sz="2400" b="1" dirty="0"/>
              <a:t>through the </a:t>
            </a:r>
            <a:r>
              <a:rPr lang="en-US" sz="2400" b="1" i="1" dirty="0"/>
              <a:t>ecologies we create </a:t>
            </a:r>
            <a:r>
              <a:rPr lang="en-US" sz="2400" b="1" dirty="0"/>
              <a:t>for learning, developing &amp; achieving</a:t>
            </a:r>
            <a:endParaRPr lang="en-GB" sz="2400" b="1" dirty="0"/>
          </a:p>
        </p:txBody>
      </p:sp>
      <p:sp>
        <p:nvSpPr>
          <p:cNvPr id="67588" name="TextBox 4"/>
          <p:cNvSpPr txBox="1">
            <a:spLocks noChangeArrowheads="1"/>
          </p:cNvSpPr>
          <p:nvPr/>
        </p:nvSpPr>
        <p:spPr bwMode="auto">
          <a:xfrm>
            <a:off x="85884" y="1059090"/>
            <a:ext cx="3240088" cy="646112"/>
          </a:xfrm>
          <a:prstGeom prst="rect">
            <a:avLst/>
          </a:prstGeom>
          <a:noFill/>
          <a:ln w="9525">
            <a:noFill/>
            <a:miter lim="800000"/>
            <a:headEnd/>
            <a:tailEnd/>
          </a:ln>
        </p:spPr>
        <p:txBody>
          <a:bodyPr>
            <a:spAutoFit/>
          </a:bodyPr>
          <a:lstStyle/>
          <a:p>
            <a:pPr algn="l"/>
            <a:r>
              <a:rPr lang="en-GB" dirty="0"/>
              <a:t>CONTEXT – </a:t>
            </a:r>
            <a:r>
              <a:rPr lang="en-GB" i="1" dirty="0"/>
              <a:t>early years education/school</a:t>
            </a:r>
          </a:p>
        </p:txBody>
      </p:sp>
      <p:sp>
        <p:nvSpPr>
          <p:cNvPr id="67589" name="TextBox 5"/>
          <p:cNvSpPr txBox="1">
            <a:spLocks noChangeArrowheads="1"/>
          </p:cNvSpPr>
          <p:nvPr/>
        </p:nvSpPr>
        <p:spPr bwMode="auto">
          <a:xfrm>
            <a:off x="5122264" y="1057635"/>
            <a:ext cx="4138121" cy="646331"/>
          </a:xfrm>
          <a:prstGeom prst="rect">
            <a:avLst/>
          </a:prstGeom>
          <a:noFill/>
          <a:ln w="9525">
            <a:noFill/>
            <a:miter lim="800000"/>
            <a:headEnd/>
            <a:tailEnd/>
          </a:ln>
        </p:spPr>
        <p:txBody>
          <a:bodyPr wrap="none">
            <a:spAutoFit/>
          </a:bodyPr>
          <a:lstStyle/>
          <a:p>
            <a:pPr algn="l"/>
            <a:r>
              <a:rPr lang="en-GB" dirty="0"/>
              <a:t>PURPOSE – </a:t>
            </a:r>
            <a:r>
              <a:rPr lang="en-GB" i="1" dirty="0"/>
              <a:t>learning about things/ </a:t>
            </a:r>
          </a:p>
          <a:p>
            <a:pPr algn="l"/>
            <a:r>
              <a:rPr lang="en-GB" i="1" dirty="0"/>
              <a:t>learning how to learn/values &amp; social stuff</a:t>
            </a:r>
          </a:p>
        </p:txBody>
      </p:sp>
      <p:sp>
        <p:nvSpPr>
          <p:cNvPr id="67590" name="TextBox 6"/>
          <p:cNvSpPr txBox="1">
            <a:spLocks noChangeArrowheads="1"/>
          </p:cNvSpPr>
          <p:nvPr/>
        </p:nvSpPr>
        <p:spPr bwMode="auto">
          <a:xfrm>
            <a:off x="85884" y="1713455"/>
            <a:ext cx="1867819" cy="2308324"/>
          </a:xfrm>
          <a:prstGeom prst="rect">
            <a:avLst/>
          </a:prstGeom>
          <a:noFill/>
          <a:ln w="9525">
            <a:noFill/>
            <a:miter lim="800000"/>
            <a:headEnd/>
            <a:tailEnd/>
          </a:ln>
        </p:spPr>
        <p:txBody>
          <a:bodyPr wrap="none">
            <a:spAutoFit/>
          </a:bodyPr>
          <a:lstStyle/>
          <a:p>
            <a:pPr algn="l"/>
            <a:r>
              <a:rPr lang="en-GB" dirty="0"/>
              <a:t>SPACES  (many)</a:t>
            </a:r>
          </a:p>
          <a:p>
            <a:pPr algn="l"/>
            <a:r>
              <a:rPr lang="en-GB" dirty="0"/>
              <a:t>Physical –</a:t>
            </a:r>
          </a:p>
          <a:p>
            <a:pPr algn="l"/>
            <a:r>
              <a:rPr lang="en-GB" i="1" dirty="0"/>
              <a:t>classroom/ school</a:t>
            </a:r>
          </a:p>
          <a:p>
            <a:pPr algn="l"/>
            <a:r>
              <a:rPr lang="en-GB" dirty="0"/>
              <a:t>Emotional </a:t>
            </a:r>
          </a:p>
          <a:p>
            <a:pPr algn="l"/>
            <a:r>
              <a:rPr lang="en-GB" dirty="0"/>
              <a:t>Intellectual </a:t>
            </a:r>
          </a:p>
          <a:p>
            <a:pPr algn="l"/>
            <a:r>
              <a:rPr lang="en-GB" dirty="0"/>
              <a:t>Creative</a:t>
            </a:r>
          </a:p>
          <a:p>
            <a:pPr algn="l"/>
            <a:endParaRPr lang="en-GB" dirty="0"/>
          </a:p>
          <a:p>
            <a:pPr algn="l"/>
            <a:endParaRPr lang="en-GB" dirty="0"/>
          </a:p>
        </p:txBody>
      </p:sp>
      <p:sp>
        <p:nvSpPr>
          <p:cNvPr id="67591" name="Rectangle 7"/>
          <p:cNvSpPr>
            <a:spLocks noChangeArrowheads="1"/>
          </p:cNvSpPr>
          <p:nvPr/>
        </p:nvSpPr>
        <p:spPr bwMode="auto">
          <a:xfrm>
            <a:off x="114327" y="3560611"/>
            <a:ext cx="2104743" cy="2308324"/>
          </a:xfrm>
          <a:prstGeom prst="rect">
            <a:avLst/>
          </a:prstGeom>
          <a:noFill/>
          <a:ln w="9525">
            <a:noFill/>
            <a:miter lim="800000"/>
            <a:headEnd/>
            <a:tailEnd/>
          </a:ln>
        </p:spPr>
        <p:txBody>
          <a:bodyPr wrap="none">
            <a:spAutoFit/>
          </a:bodyPr>
          <a:lstStyle/>
          <a:p>
            <a:pPr algn="l"/>
            <a:r>
              <a:rPr lang="en-GB" dirty="0"/>
              <a:t>RELATIONSHIPS</a:t>
            </a:r>
          </a:p>
          <a:p>
            <a:pPr algn="l"/>
            <a:r>
              <a:rPr lang="en-GB" i="1" dirty="0"/>
              <a:t>teacher/TA’s – pupils</a:t>
            </a:r>
          </a:p>
          <a:p>
            <a:pPr algn="l"/>
            <a:r>
              <a:rPr lang="en-GB" i="1" dirty="0"/>
              <a:t>pupils-pupils</a:t>
            </a:r>
          </a:p>
          <a:p>
            <a:pPr algn="l"/>
            <a:r>
              <a:rPr lang="en-GB" i="1" dirty="0"/>
              <a:t>teacher – parents</a:t>
            </a:r>
          </a:p>
          <a:p>
            <a:pPr algn="l"/>
            <a:r>
              <a:rPr lang="en-GB" i="1" dirty="0"/>
              <a:t>parents- children</a:t>
            </a:r>
          </a:p>
          <a:p>
            <a:pPr algn="l"/>
            <a:r>
              <a:rPr lang="en-GB" i="1" dirty="0"/>
              <a:t>with subject,</a:t>
            </a:r>
          </a:p>
          <a:p>
            <a:pPr algn="l"/>
            <a:r>
              <a:rPr lang="en-GB" i="1" dirty="0"/>
              <a:t>environment &amp; </a:t>
            </a:r>
          </a:p>
          <a:p>
            <a:pPr algn="l"/>
            <a:r>
              <a:rPr lang="en-GB" i="1" dirty="0"/>
              <a:t>materials</a:t>
            </a:r>
          </a:p>
        </p:txBody>
      </p:sp>
      <p:sp>
        <p:nvSpPr>
          <p:cNvPr id="67592" name="Rectangle 8"/>
          <p:cNvSpPr>
            <a:spLocks noChangeArrowheads="1"/>
          </p:cNvSpPr>
          <p:nvPr/>
        </p:nvSpPr>
        <p:spPr bwMode="auto">
          <a:xfrm>
            <a:off x="1970133" y="5085184"/>
            <a:ext cx="4221390" cy="1477328"/>
          </a:xfrm>
          <a:prstGeom prst="rect">
            <a:avLst/>
          </a:prstGeom>
          <a:noFill/>
          <a:ln w="9525">
            <a:noFill/>
            <a:miter lim="800000"/>
            <a:headEnd/>
            <a:tailEnd/>
          </a:ln>
        </p:spPr>
        <p:txBody>
          <a:bodyPr wrap="square">
            <a:spAutoFit/>
          </a:bodyPr>
          <a:lstStyle/>
          <a:p>
            <a:pPr algn="l"/>
            <a:r>
              <a:rPr lang="en-GB" dirty="0"/>
              <a:t>RESOURCES  (knowledge, tools, materials, technologies) </a:t>
            </a:r>
            <a:r>
              <a:rPr lang="en-GB" i="1" dirty="0"/>
              <a:t>teacher’s/ TA’s knowledge, pupils’ experiences, books, learning aids, posters/pictures, musical instruments, writing materials, pupils’ work,  internet</a:t>
            </a:r>
          </a:p>
        </p:txBody>
      </p:sp>
      <p:sp>
        <p:nvSpPr>
          <p:cNvPr id="67593" name="Rectangle 9"/>
          <p:cNvSpPr>
            <a:spLocks noChangeArrowheads="1"/>
          </p:cNvSpPr>
          <p:nvPr/>
        </p:nvSpPr>
        <p:spPr bwMode="auto">
          <a:xfrm>
            <a:off x="6612483" y="1908176"/>
            <a:ext cx="2185987" cy="1476375"/>
          </a:xfrm>
          <a:prstGeom prst="rect">
            <a:avLst/>
          </a:prstGeom>
          <a:noFill/>
          <a:ln w="9525">
            <a:noFill/>
            <a:miter lim="800000"/>
            <a:headEnd/>
            <a:tailEnd/>
          </a:ln>
        </p:spPr>
        <p:txBody>
          <a:bodyPr wrap="none">
            <a:spAutoFit/>
          </a:bodyPr>
          <a:lstStyle/>
          <a:p>
            <a:pPr algn="l"/>
            <a:r>
              <a:rPr lang="en-GB" dirty="0"/>
              <a:t>AFFORDANCES</a:t>
            </a:r>
          </a:p>
          <a:p>
            <a:pPr algn="l"/>
            <a:r>
              <a:rPr lang="en-GB" i="1" dirty="0"/>
              <a:t>teacher enables </a:t>
            </a:r>
          </a:p>
          <a:p>
            <a:pPr algn="l"/>
            <a:r>
              <a:rPr lang="en-GB" i="1" dirty="0"/>
              <a:t>pupils to see and </a:t>
            </a:r>
          </a:p>
          <a:p>
            <a:pPr algn="l"/>
            <a:r>
              <a:rPr lang="en-GB" i="1" dirty="0"/>
              <a:t>use opportunities </a:t>
            </a:r>
          </a:p>
          <a:p>
            <a:pPr algn="l"/>
            <a:r>
              <a:rPr lang="en-GB" i="1" dirty="0"/>
              <a:t>for learning</a:t>
            </a:r>
          </a:p>
        </p:txBody>
      </p:sp>
      <p:sp>
        <p:nvSpPr>
          <p:cNvPr id="67594" name="TextBox 4"/>
          <p:cNvSpPr txBox="1">
            <a:spLocks noChangeArrowheads="1"/>
          </p:cNvSpPr>
          <p:nvPr/>
        </p:nvSpPr>
        <p:spPr bwMode="auto">
          <a:xfrm>
            <a:off x="6601891" y="3560611"/>
            <a:ext cx="2484437" cy="922337"/>
          </a:xfrm>
          <a:prstGeom prst="rect">
            <a:avLst/>
          </a:prstGeom>
          <a:noFill/>
          <a:ln w="9525">
            <a:noFill/>
            <a:miter lim="800000"/>
            <a:headEnd/>
            <a:tailEnd/>
          </a:ln>
        </p:spPr>
        <p:txBody>
          <a:bodyPr>
            <a:spAutoFit/>
          </a:bodyPr>
          <a:lstStyle/>
          <a:p>
            <a:pPr algn="l"/>
            <a:r>
              <a:rPr lang="en-GB" dirty="0"/>
              <a:t>CONTENT </a:t>
            </a:r>
            <a:endParaRPr lang="en-GB" i="1" dirty="0"/>
          </a:p>
          <a:p>
            <a:pPr algn="l"/>
            <a:r>
              <a:rPr lang="en-GB" i="1" dirty="0"/>
              <a:t>teacher determines what is to be learnt</a:t>
            </a:r>
          </a:p>
        </p:txBody>
      </p:sp>
      <p:sp>
        <p:nvSpPr>
          <p:cNvPr id="67595" name="TextBox 4"/>
          <p:cNvSpPr txBox="1">
            <a:spLocks noChangeArrowheads="1"/>
          </p:cNvSpPr>
          <p:nvPr/>
        </p:nvSpPr>
        <p:spPr bwMode="auto">
          <a:xfrm>
            <a:off x="6627391" y="4669686"/>
            <a:ext cx="2484437" cy="2308324"/>
          </a:xfrm>
          <a:prstGeom prst="rect">
            <a:avLst/>
          </a:prstGeom>
          <a:noFill/>
          <a:ln w="9525">
            <a:noFill/>
            <a:miter lim="800000"/>
            <a:headEnd/>
            <a:tailEnd/>
          </a:ln>
        </p:spPr>
        <p:txBody>
          <a:bodyPr>
            <a:spAutoFit/>
          </a:bodyPr>
          <a:lstStyle/>
          <a:p>
            <a:pPr algn="l"/>
            <a:r>
              <a:rPr lang="en-GB" dirty="0"/>
              <a:t>PROCESS</a:t>
            </a:r>
          </a:p>
          <a:p>
            <a:pPr algn="l"/>
            <a:r>
              <a:rPr lang="en-GB" i="1" dirty="0"/>
              <a:t>teacher determines</a:t>
            </a:r>
          </a:p>
          <a:p>
            <a:pPr algn="l"/>
            <a:r>
              <a:rPr lang="en-GB" i="1" dirty="0"/>
              <a:t>how content is learnt </a:t>
            </a:r>
          </a:p>
          <a:p>
            <a:pPr algn="l"/>
            <a:endParaRPr lang="en-GB" i="1" dirty="0"/>
          </a:p>
          <a:p>
            <a:pPr algn="l"/>
            <a:r>
              <a:rPr lang="en-GB" dirty="0"/>
              <a:t>ACHIEVEMENT</a:t>
            </a:r>
          </a:p>
          <a:p>
            <a:r>
              <a:rPr lang="en-GB" i="1" dirty="0"/>
              <a:t>teacher determines</a:t>
            </a:r>
          </a:p>
          <a:p>
            <a:r>
              <a:rPr lang="en-GB" i="1" dirty="0"/>
              <a:t>what has been achieved </a:t>
            </a:r>
          </a:p>
          <a:p>
            <a:pPr algn="l"/>
            <a:endParaRPr lang="en-GB" dirty="0"/>
          </a:p>
        </p:txBody>
      </p:sp>
      <p:sp>
        <p:nvSpPr>
          <p:cNvPr id="12" name="TextBox 5"/>
          <p:cNvSpPr txBox="1">
            <a:spLocks noChangeArrowheads="1"/>
          </p:cNvSpPr>
          <p:nvPr/>
        </p:nvSpPr>
        <p:spPr bwMode="auto">
          <a:xfrm>
            <a:off x="2537326" y="1057634"/>
            <a:ext cx="2584938" cy="646331"/>
          </a:xfrm>
          <a:prstGeom prst="rect">
            <a:avLst/>
          </a:prstGeom>
          <a:noFill/>
          <a:ln w="9525">
            <a:noFill/>
            <a:miter lim="800000"/>
            <a:headEnd/>
            <a:tailEnd/>
          </a:ln>
        </p:spPr>
        <p:txBody>
          <a:bodyPr wrap="none">
            <a:spAutoFit/>
          </a:bodyPr>
          <a:lstStyle/>
          <a:p>
            <a:pPr algn="l"/>
            <a:r>
              <a:rPr lang="en-GB" dirty="0"/>
              <a:t>PEOPLE -  </a:t>
            </a:r>
            <a:r>
              <a:rPr lang="en-GB" i="1" dirty="0"/>
              <a:t>teacher, pupils, </a:t>
            </a:r>
          </a:p>
          <a:p>
            <a:pPr algn="l"/>
            <a:r>
              <a:rPr lang="en-GB" i="1" dirty="0"/>
              <a:t>TA’s and pupils parents</a:t>
            </a:r>
          </a:p>
        </p:txBody>
      </p:sp>
    </p:spTree>
  </p:cSld>
  <p:clrMapOvr>
    <a:masterClrMapping/>
  </p:clrMapOvr>
  <p:transition spd="med">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extBox 2"/>
          <p:cNvSpPr txBox="1">
            <a:spLocks noChangeArrowheads="1"/>
          </p:cNvSpPr>
          <p:nvPr/>
        </p:nvSpPr>
        <p:spPr bwMode="auto">
          <a:xfrm>
            <a:off x="656432" y="60127"/>
            <a:ext cx="7209281" cy="830997"/>
          </a:xfrm>
          <a:prstGeom prst="rect">
            <a:avLst/>
          </a:prstGeom>
          <a:noFill/>
          <a:ln w="9525">
            <a:noFill/>
            <a:miter lim="800000"/>
            <a:headEnd/>
            <a:tailEnd/>
          </a:ln>
        </p:spPr>
        <p:txBody>
          <a:bodyPr wrap="none">
            <a:spAutoFit/>
          </a:bodyPr>
          <a:lstStyle/>
          <a:p>
            <a:r>
              <a:rPr lang="en-GB" sz="2400" b="1" dirty="0">
                <a:solidFill>
                  <a:srgbClr val="FF0000"/>
                </a:solidFill>
                <a:cs typeface="Microsoft Sans Serif" pitchFamily="34" charset="0"/>
              </a:rPr>
              <a:t>CONCEPTUAL</a:t>
            </a:r>
            <a:r>
              <a:rPr lang="en-GB" sz="2400" b="1" dirty="0">
                <a:cs typeface="Microsoft Sans Serif" pitchFamily="34" charset="0"/>
              </a:rPr>
              <a:t> </a:t>
            </a:r>
            <a:r>
              <a:rPr lang="en-GB" sz="2400" b="1" dirty="0">
                <a:solidFill>
                  <a:srgbClr val="FF0000"/>
                </a:solidFill>
                <a:cs typeface="Microsoft Sans Serif" pitchFamily="34" charset="0"/>
              </a:rPr>
              <a:t>MODEL</a:t>
            </a:r>
            <a:r>
              <a:rPr lang="en-GB" sz="2400" b="1" dirty="0">
                <a:cs typeface="Microsoft Sans Serif" pitchFamily="34" charset="0"/>
              </a:rPr>
              <a:t> - an individual’s learning ecology</a:t>
            </a:r>
          </a:p>
          <a:p>
            <a:r>
              <a:rPr lang="en-GB" sz="2400" b="1" dirty="0">
                <a:solidFill>
                  <a:srgbClr val="FF0000"/>
                </a:solidFill>
                <a:cs typeface="Microsoft Sans Serif" pitchFamily="34" charset="0"/>
              </a:rPr>
              <a:t>BELIEF</a:t>
            </a:r>
            <a:r>
              <a:rPr lang="en-GB" sz="2400" b="1" dirty="0">
                <a:cs typeface="Microsoft Sans Serif" pitchFamily="34" charset="0"/>
              </a:rPr>
              <a:t> : this model can be applied any level or context</a:t>
            </a:r>
          </a:p>
        </p:txBody>
      </p:sp>
      <p:pic>
        <p:nvPicPr>
          <p:cNvPr id="4" name="Picture 3" descr="C:\Users\norman\Documents\AAAAA\Documents (4)\BOOK LEARNING ECOLOGIES\ILLUSTRATIONS\LEARNING ECOLOGY\LEARNING ECOLOGY 23 feb\SUMMARY includes openness\Slid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785724"/>
            <a:ext cx="7416824" cy="600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norman\Documents\AAAAA\Documents (4)\BOOK LEARNING ECOLOGIES\ILLUSTRATIONS\COVER\COVER2\Presentation4\Slide1.JPG"/>
          <p:cNvPicPr>
            <a:picLocks noChangeAspect="1" noChangeArrowheads="1"/>
          </p:cNvPicPr>
          <p:nvPr/>
        </p:nvPicPr>
        <p:blipFill>
          <a:blip r:embed="rId4" cstate="print"/>
          <a:srcRect/>
          <a:stretch>
            <a:fillRect/>
          </a:stretch>
        </p:blipFill>
        <p:spPr bwMode="auto">
          <a:xfrm>
            <a:off x="683568" y="5061435"/>
            <a:ext cx="1269104" cy="1731467"/>
          </a:xfrm>
          <a:prstGeom prst="rect">
            <a:avLst/>
          </a:prstGeom>
          <a:noFill/>
          <a:ln w="19050">
            <a:solidFill>
              <a:schemeClr val="tx1"/>
            </a:solidFill>
          </a:ln>
        </p:spPr>
      </p:pic>
      <p:sp>
        <p:nvSpPr>
          <p:cNvPr id="2" name="Thought Bubble: Cloud 1"/>
          <p:cNvSpPr/>
          <p:nvPr/>
        </p:nvSpPr>
        <p:spPr>
          <a:xfrm>
            <a:off x="5967819" y="3321783"/>
            <a:ext cx="1428862" cy="983873"/>
          </a:xfrm>
          <a:prstGeom prst="cloudCallout">
            <a:avLst>
              <a:gd name="adj1" fmla="val -80721"/>
              <a:gd name="adj2" fmla="val -17332"/>
            </a:avLst>
          </a:prstGeom>
          <a:solidFill>
            <a:srgbClr val="FFFF00"/>
          </a:solidFill>
          <a:ln>
            <a:solidFill>
              <a:schemeClr val="tx1"/>
            </a:solidFill>
          </a:ln>
        </p:spPr>
        <p:txBody>
          <a:bodyPr rtlCol="0" anchor="ctr">
            <a:spAutoFit/>
          </a:bodyPr>
          <a:lstStyle/>
          <a:p>
            <a:pPr algn="ctr"/>
            <a:endParaRPr lang="en-US" dirty="0"/>
          </a:p>
          <a:p>
            <a:pPr algn="ctr"/>
            <a:endParaRPr lang="en-US" dirty="0"/>
          </a:p>
        </p:txBody>
      </p:sp>
      <p:sp>
        <p:nvSpPr>
          <p:cNvPr id="3" name="TextBox 2"/>
          <p:cNvSpPr txBox="1"/>
          <p:nvPr/>
        </p:nvSpPr>
        <p:spPr>
          <a:xfrm>
            <a:off x="6155770" y="3459776"/>
            <a:ext cx="1237390" cy="707886"/>
          </a:xfrm>
          <a:prstGeom prst="rect">
            <a:avLst/>
          </a:prstGeom>
          <a:noFill/>
        </p:spPr>
        <p:txBody>
          <a:bodyPr wrap="none" rtlCol="0">
            <a:spAutoFit/>
          </a:bodyPr>
          <a:lstStyle/>
          <a:p>
            <a:r>
              <a:rPr lang="en-US" sz="2000" b="1" dirty="0"/>
              <a:t>creativity </a:t>
            </a:r>
          </a:p>
          <a:p>
            <a:r>
              <a:rPr lang="en-US" sz="2000" b="1" dirty="0"/>
              <a:t> emerges</a:t>
            </a:r>
          </a:p>
        </p:txBody>
      </p:sp>
      <p:sp>
        <p:nvSpPr>
          <p:cNvPr id="7" name="TextBox 6"/>
          <p:cNvSpPr txBox="1"/>
          <p:nvPr/>
        </p:nvSpPr>
        <p:spPr>
          <a:xfrm>
            <a:off x="5853477" y="5157192"/>
            <a:ext cx="3304431" cy="1015663"/>
          </a:xfrm>
          <a:prstGeom prst="rect">
            <a:avLst/>
          </a:prstGeom>
          <a:solidFill>
            <a:srgbClr val="FFFF00">
              <a:alpha val="43000"/>
            </a:srgbClr>
          </a:solidFill>
        </p:spPr>
        <p:txBody>
          <a:bodyPr wrap="none" rtlCol="0">
            <a:spAutoFit/>
          </a:bodyPr>
          <a:lstStyle/>
          <a:p>
            <a:r>
              <a:rPr lang="en-US" sz="2000" b="1" dirty="0"/>
              <a:t>Having imagination to see </a:t>
            </a:r>
          </a:p>
          <a:p>
            <a:r>
              <a:rPr lang="en-US" sz="2000" b="1" dirty="0"/>
              <a:t>affordance in a situation &amp;</a:t>
            </a:r>
          </a:p>
          <a:p>
            <a:r>
              <a:rPr lang="en-US" sz="2000" b="1" dirty="0"/>
              <a:t>being willing/able to act on it</a:t>
            </a:r>
          </a:p>
        </p:txBody>
      </p:sp>
    </p:spTree>
  </p:cSld>
  <p:clrMapOvr>
    <a:masterClrMapping/>
  </p:clrMapOvr>
  <p:transition spd="med">
    <p:dissolv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626772" y="66769"/>
            <a:ext cx="6974025" cy="461665"/>
          </a:xfrm>
          <a:prstGeom prst="rect">
            <a:avLst/>
          </a:prstGeom>
          <a:noFill/>
        </p:spPr>
        <p:txBody>
          <a:bodyPr wrap="none" rtlCol="0">
            <a:spAutoFit/>
          </a:bodyPr>
          <a:lstStyle/>
          <a:p>
            <a:r>
              <a:rPr lang="en-GB" sz="2400" b="1" dirty="0">
                <a:solidFill>
                  <a:srgbClr val="FF0000"/>
                </a:solidFill>
              </a:rPr>
              <a:t>EXPLORING THE VALUE IN THE IDEA : </a:t>
            </a:r>
            <a:r>
              <a:rPr lang="en-GB" sz="2400" b="1" dirty="0"/>
              <a:t>Open learning </a:t>
            </a:r>
          </a:p>
        </p:txBody>
      </p:sp>
      <p:pic>
        <p:nvPicPr>
          <p:cNvPr id="3" name="Picture 2" descr="C:\Users\norman\Pictures\creative academic\LOGO\Creative Academic Abstract Logo B&amp;G.png"/>
          <p:cNvPicPr>
            <a:picLocks noChangeAspect="1" noChangeArrowheads="1"/>
          </p:cNvPicPr>
          <p:nvPr/>
        </p:nvPicPr>
        <p:blipFill>
          <a:blip r:embed="rId3" cstate="print"/>
          <a:srcRect/>
          <a:stretch>
            <a:fillRect/>
          </a:stretch>
        </p:blipFill>
        <p:spPr bwMode="auto">
          <a:xfrm>
            <a:off x="60627" y="237279"/>
            <a:ext cx="1584176" cy="621283"/>
          </a:xfrm>
          <a:prstGeom prst="rect">
            <a:avLst/>
          </a:prstGeom>
          <a:noFill/>
          <a:ln w="9525">
            <a:noFill/>
            <a:miter lim="800000"/>
            <a:headEnd/>
            <a:tailEnd/>
          </a:ln>
        </p:spPr>
      </p:pic>
      <p:pic>
        <p:nvPicPr>
          <p:cNvPr id="21506" name="Picture 2" descr="C:\Users\norman\Pictures\CREATIVITY COURSE\CREATIVE ECOLOGIES\google+EXPLORING LEARNING ECOLOGIES.JPG"/>
          <p:cNvPicPr>
            <a:picLocks noChangeAspect="1" noChangeArrowheads="1"/>
          </p:cNvPicPr>
          <p:nvPr/>
        </p:nvPicPr>
        <p:blipFill>
          <a:blip r:embed="rId4" cstate="print"/>
          <a:srcRect/>
          <a:stretch>
            <a:fillRect/>
          </a:stretch>
        </p:blipFill>
        <p:spPr bwMode="auto">
          <a:xfrm>
            <a:off x="1715410" y="1413776"/>
            <a:ext cx="1518628" cy="956312"/>
          </a:xfrm>
          <a:prstGeom prst="rect">
            <a:avLst/>
          </a:prstGeom>
          <a:noFill/>
          <a:ln>
            <a:solidFill>
              <a:schemeClr val="accent1"/>
            </a:solidFill>
          </a:ln>
        </p:spPr>
      </p:pic>
      <p:sp>
        <p:nvSpPr>
          <p:cNvPr id="6" name="TextBox 5"/>
          <p:cNvSpPr txBox="1"/>
          <p:nvPr/>
        </p:nvSpPr>
        <p:spPr>
          <a:xfrm>
            <a:off x="1626772" y="945648"/>
            <a:ext cx="6312113" cy="369332"/>
          </a:xfrm>
          <a:prstGeom prst="rect">
            <a:avLst/>
          </a:prstGeom>
          <a:solidFill>
            <a:schemeClr val="bg1">
              <a:alpha val="37000"/>
            </a:schemeClr>
          </a:solidFill>
        </p:spPr>
        <p:txBody>
          <a:bodyPr wrap="none" rtlCol="0">
            <a:spAutoFit/>
          </a:bodyPr>
          <a:lstStyle/>
          <a:p>
            <a:r>
              <a:rPr lang="en-GB" b="1" dirty="0"/>
              <a:t>2 Discursive process #</a:t>
            </a:r>
            <a:r>
              <a:rPr lang="en-GB" b="1" dirty="0" err="1"/>
              <a:t>creativeHE</a:t>
            </a:r>
            <a:r>
              <a:rPr lang="en-GB" b="1" dirty="0"/>
              <a:t> Goggle+ platform conversations</a:t>
            </a:r>
          </a:p>
        </p:txBody>
      </p:sp>
      <p:sp>
        <p:nvSpPr>
          <p:cNvPr id="9" name="TextBox 8"/>
          <p:cNvSpPr txBox="1"/>
          <p:nvPr/>
        </p:nvSpPr>
        <p:spPr>
          <a:xfrm>
            <a:off x="6884215" y="5429021"/>
            <a:ext cx="2105898" cy="369332"/>
          </a:xfrm>
          <a:prstGeom prst="rect">
            <a:avLst/>
          </a:prstGeom>
          <a:noFill/>
        </p:spPr>
        <p:txBody>
          <a:bodyPr wrap="none" rtlCol="0">
            <a:spAutoFit/>
          </a:bodyPr>
          <a:lstStyle/>
          <a:p>
            <a:r>
              <a:rPr lang="en-GB" b="1" dirty="0"/>
              <a:t>   7 Book - synthesis </a:t>
            </a:r>
          </a:p>
        </p:txBody>
      </p:sp>
      <p:sp>
        <p:nvSpPr>
          <p:cNvPr id="10" name="TextBox 9"/>
          <p:cNvSpPr txBox="1"/>
          <p:nvPr/>
        </p:nvSpPr>
        <p:spPr>
          <a:xfrm>
            <a:off x="7500410" y="5814157"/>
            <a:ext cx="1489703" cy="646331"/>
          </a:xfrm>
          <a:prstGeom prst="rect">
            <a:avLst/>
          </a:prstGeom>
          <a:noFill/>
        </p:spPr>
        <p:txBody>
          <a:bodyPr wrap="none" rtlCol="0">
            <a:spAutoFit/>
          </a:bodyPr>
          <a:lstStyle/>
          <a:p>
            <a:r>
              <a:rPr lang="en-GB" b="1" dirty="0"/>
              <a:t>8 Conference </a:t>
            </a:r>
          </a:p>
          <a:p>
            <a:r>
              <a:rPr lang="en-GB" b="1" dirty="0"/>
              <a:t>  Late 2017?</a:t>
            </a:r>
          </a:p>
        </p:txBody>
      </p:sp>
      <p:sp>
        <p:nvSpPr>
          <p:cNvPr id="11" name="Rectangle 10"/>
          <p:cNvSpPr/>
          <p:nvPr/>
        </p:nvSpPr>
        <p:spPr>
          <a:xfrm>
            <a:off x="1599424" y="433677"/>
            <a:ext cx="6933015" cy="461665"/>
          </a:xfrm>
          <a:prstGeom prst="rect">
            <a:avLst/>
          </a:prstGeom>
        </p:spPr>
        <p:txBody>
          <a:bodyPr wrap="square">
            <a:spAutoFit/>
          </a:bodyPr>
          <a:lstStyle/>
          <a:p>
            <a:r>
              <a:rPr lang="en-GB" sz="2400" b="1" dirty="0">
                <a:solidFill>
                  <a:srgbClr val="0070C0"/>
                </a:solidFill>
              </a:rPr>
              <a:t>Creative Pedagogies for Creative Learning Ecologies</a:t>
            </a:r>
            <a:endParaRPr lang="en-GB" sz="2400" dirty="0">
              <a:solidFill>
                <a:srgbClr val="0070C0"/>
              </a:solidFill>
            </a:endParaRPr>
          </a:p>
        </p:txBody>
      </p:sp>
      <p:sp>
        <p:nvSpPr>
          <p:cNvPr id="12" name="TextBox 11"/>
          <p:cNvSpPr txBox="1"/>
          <p:nvPr/>
        </p:nvSpPr>
        <p:spPr>
          <a:xfrm>
            <a:off x="66777" y="972377"/>
            <a:ext cx="1161600" cy="584775"/>
          </a:xfrm>
          <a:prstGeom prst="rect">
            <a:avLst/>
          </a:prstGeom>
          <a:solidFill>
            <a:schemeClr val="bg1">
              <a:alpha val="37000"/>
            </a:schemeClr>
          </a:solidFill>
        </p:spPr>
        <p:txBody>
          <a:bodyPr wrap="none" rtlCol="0">
            <a:spAutoFit/>
          </a:bodyPr>
          <a:lstStyle/>
          <a:p>
            <a:r>
              <a:rPr lang="en-GB" sz="1600" b="1" i="1" dirty="0"/>
              <a:t>Sept 2016 –</a:t>
            </a:r>
          </a:p>
          <a:p>
            <a:r>
              <a:rPr lang="en-GB" sz="1600" b="1" i="1" dirty="0"/>
              <a:t>Sept -2017</a:t>
            </a:r>
          </a:p>
        </p:txBody>
      </p:sp>
      <p:pic>
        <p:nvPicPr>
          <p:cNvPr id="14" name="Picture 13"/>
          <p:cNvPicPr/>
          <p:nvPr/>
        </p:nvPicPr>
        <p:blipFill>
          <a:blip r:embed="rId5"/>
          <a:srcRect/>
          <a:stretch>
            <a:fillRect/>
          </a:stretch>
        </p:blipFill>
        <p:spPr bwMode="auto">
          <a:xfrm>
            <a:off x="1486679" y="2608709"/>
            <a:ext cx="1521572" cy="2006866"/>
          </a:xfrm>
          <a:prstGeom prst="rect">
            <a:avLst/>
          </a:prstGeom>
          <a:noFill/>
          <a:ln w="9525">
            <a:noFill/>
            <a:miter lim="800000"/>
            <a:headEnd/>
            <a:tailEnd/>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4038" y="5254282"/>
            <a:ext cx="2163997" cy="1199053"/>
          </a:xfrm>
          <a:prstGeom prst="rect">
            <a:avLst/>
          </a:prstGeom>
        </p:spPr>
      </p:pic>
      <p:sp>
        <p:nvSpPr>
          <p:cNvPr id="16" name="TextBox 15"/>
          <p:cNvSpPr txBox="1"/>
          <p:nvPr/>
        </p:nvSpPr>
        <p:spPr>
          <a:xfrm>
            <a:off x="5356086" y="5606116"/>
            <a:ext cx="1856855" cy="646331"/>
          </a:xfrm>
          <a:prstGeom prst="rect">
            <a:avLst/>
          </a:prstGeom>
          <a:solidFill>
            <a:schemeClr val="bg1">
              <a:alpha val="37000"/>
            </a:schemeClr>
          </a:solidFill>
        </p:spPr>
        <p:txBody>
          <a:bodyPr wrap="none" rtlCol="0">
            <a:spAutoFit/>
          </a:bodyPr>
          <a:lstStyle/>
          <a:p>
            <a:r>
              <a:rPr lang="en-GB" b="1" dirty="0"/>
              <a:t>6 Institutional </a:t>
            </a:r>
          </a:p>
          <a:p>
            <a:r>
              <a:rPr lang="en-GB" b="1" dirty="0"/>
              <a:t>prof. </a:t>
            </a:r>
            <a:r>
              <a:rPr lang="en-GB" b="1" dirty="0" err="1"/>
              <a:t>devt</a:t>
            </a:r>
            <a:r>
              <a:rPr lang="en-GB" b="1" dirty="0"/>
              <a:t>. events</a:t>
            </a:r>
          </a:p>
        </p:txBody>
      </p:sp>
      <p:pic>
        <p:nvPicPr>
          <p:cNvPr id="17" name="Picture 2" descr="C:\Users\norman\Pictures\CREATIVITY COURSE\CREATIVE ECOLOGIES\google+EXPLORING LEARNING ECOLOGIES.JPG"/>
          <p:cNvPicPr>
            <a:picLocks noChangeAspect="1" noChangeArrowheads="1"/>
          </p:cNvPicPr>
          <p:nvPr/>
        </p:nvPicPr>
        <p:blipFill>
          <a:blip r:embed="rId4" cstate="print"/>
          <a:srcRect/>
          <a:stretch>
            <a:fillRect/>
          </a:stretch>
        </p:blipFill>
        <p:spPr bwMode="auto">
          <a:xfrm>
            <a:off x="3359519" y="1407094"/>
            <a:ext cx="1572521" cy="990249"/>
          </a:xfrm>
          <a:prstGeom prst="rect">
            <a:avLst/>
          </a:prstGeom>
          <a:noFill/>
          <a:ln>
            <a:solidFill>
              <a:schemeClr val="accent1"/>
            </a:solidFill>
          </a:ln>
        </p:spPr>
      </p:pic>
      <p:pic>
        <p:nvPicPr>
          <p:cNvPr id="18" name="Picture 2" descr="C:\Users\norman\Pictures\CREATIVITY COURSE\CREATIVE ECOLOGIES\google+EXPLORING LEARNING ECOLOGIES.JPG"/>
          <p:cNvPicPr>
            <a:picLocks noChangeAspect="1" noChangeArrowheads="1"/>
          </p:cNvPicPr>
          <p:nvPr/>
        </p:nvPicPr>
        <p:blipFill>
          <a:blip r:embed="rId4" cstate="print"/>
          <a:srcRect/>
          <a:stretch>
            <a:fillRect/>
          </a:stretch>
        </p:blipFill>
        <p:spPr bwMode="auto">
          <a:xfrm>
            <a:off x="5044296" y="1387853"/>
            <a:ext cx="1615936" cy="1017589"/>
          </a:xfrm>
          <a:prstGeom prst="rect">
            <a:avLst/>
          </a:prstGeom>
          <a:noFill/>
          <a:ln>
            <a:solidFill>
              <a:schemeClr val="accent1"/>
            </a:solidFill>
          </a:ln>
        </p:spPr>
      </p:pic>
      <p:sp>
        <p:nvSpPr>
          <p:cNvPr id="13" name="TextBox 12"/>
          <p:cNvSpPr txBox="1"/>
          <p:nvPr/>
        </p:nvSpPr>
        <p:spPr>
          <a:xfrm>
            <a:off x="151719" y="1836343"/>
            <a:ext cx="1380506" cy="4247317"/>
          </a:xfrm>
          <a:prstGeom prst="rect">
            <a:avLst/>
          </a:prstGeom>
          <a:noFill/>
        </p:spPr>
        <p:txBody>
          <a:bodyPr wrap="none" rtlCol="0">
            <a:spAutoFit/>
          </a:bodyPr>
          <a:lstStyle/>
          <a:p>
            <a:r>
              <a:rPr lang="en-US" b="1" dirty="0"/>
              <a:t>1 Formation</a:t>
            </a:r>
          </a:p>
          <a:p>
            <a:r>
              <a:rPr lang="en-US" b="1" dirty="0"/>
              <a:t>of global </a:t>
            </a:r>
          </a:p>
          <a:p>
            <a:r>
              <a:rPr lang="en-US" b="1" dirty="0"/>
              <a:t>Network </a:t>
            </a:r>
          </a:p>
          <a:p>
            <a:r>
              <a:rPr lang="en-US" b="1" dirty="0"/>
              <a:t>of Interest</a:t>
            </a:r>
          </a:p>
          <a:p>
            <a:r>
              <a:rPr lang="en-US" b="1" dirty="0"/>
              <a:t>(currently</a:t>
            </a:r>
          </a:p>
          <a:p>
            <a:r>
              <a:rPr lang="en-US" b="1" dirty="0"/>
              <a:t>50 people)</a:t>
            </a:r>
          </a:p>
          <a:p>
            <a:endParaRPr lang="en-US" b="1" dirty="0"/>
          </a:p>
          <a:p>
            <a:r>
              <a:rPr lang="en-US" i="1" dirty="0"/>
              <a:t>use of social </a:t>
            </a:r>
          </a:p>
          <a:p>
            <a:r>
              <a:rPr lang="en-US" i="1" dirty="0"/>
              <a:t>media to </a:t>
            </a:r>
          </a:p>
          <a:p>
            <a:r>
              <a:rPr lang="en-US" i="1" dirty="0"/>
              <a:t>Promote</a:t>
            </a:r>
          </a:p>
          <a:p>
            <a:endParaRPr lang="en-US" i="1" dirty="0"/>
          </a:p>
          <a:p>
            <a:r>
              <a:rPr lang="en-US" b="1" i="1" dirty="0">
                <a:solidFill>
                  <a:srgbClr val="FF0000"/>
                </a:solidFill>
              </a:rPr>
              <a:t>OPEN </a:t>
            </a:r>
          </a:p>
          <a:p>
            <a:r>
              <a:rPr lang="en-US" b="1" i="1" dirty="0">
                <a:solidFill>
                  <a:srgbClr val="FF0000"/>
                </a:solidFill>
              </a:rPr>
              <a:t>INVITATION </a:t>
            </a:r>
          </a:p>
          <a:p>
            <a:r>
              <a:rPr lang="en-US" b="1" i="1" dirty="0">
                <a:solidFill>
                  <a:srgbClr val="FF0000"/>
                </a:solidFill>
              </a:rPr>
              <a:t>TO BERA!</a:t>
            </a:r>
          </a:p>
          <a:p>
            <a:endParaRPr lang="en-US" b="1" dirty="0"/>
          </a:p>
        </p:txBody>
      </p:sp>
      <p:pic>
        <p:nvPicPr>
          <p:cNvPr id="15" name="Picture 14"/>
          <p:cNvPicPr>
            <a:picLocks noChangeAspect="1"/>
          </p:cNvPicPr>
          <p:nvPr/>
        </p:nvPicPr>
        <p:blipFill>
          <a:blip r:embed="rId7"/>
          <a:stretch>
            <a:fillRect/>
          </a:stretch>
        </p:blipFill>
        <p:spPr>
          <a:xfrm>
            <a:off x="3023225" y="3945628"/>
            <a:ext cx="1988868" cy="1339893"/>
          </a:xfrm>
          <a:prstGeom prst="rect">
            <a:avLst/>
          </a:prstGeom>
        </p:spPr>
      </p:pic>
      <p:pic>
        <p:nvPicPr>
          <p:cNvPr id="22" name="Picture 2" descr="C:\Users\norman\Pictures\CREATIVITY COURSE\CREATIVE ECOLOGIES\google+EXPLORING LEARNING ECOLOGIES.JPG"/>
          <p:cNvPicPr>
            <a:picLocks noChangeAspect="1" noChangeArrowheads="1"/>
          </p:cNvPicPr>
          <p:nvPr/>
        </p:nvPicPr>
        <p:blipFill>
          <a:blip r:embed="rId4" cstate="print"/>
          <a:srcRect/>
          <a:stretch>
            <a:fillRect/>
          </a:stretch>
        </p:blipFill>
        <p:spPr bwMode="auto">
          <a:xfrm>
            <a:off x="6754609" y="1407094"/>
            <a:ext cx="1633815" cy="1028847"/>
          </a:xfrm>
          <a:prstGeom prst="rect">
            <a:avLst/>
          </a:prstGeom>
          <a:noFill/>
          <a:ln>
            <a:solidFill>
              <a:schemeClr val="accent1"/>
            </a:solidFill>
          </a:ln>
        </p:spPr>
      </p:pic>
      <p:pic>
        <p:nvPicPr>
          <p:cNvPr id="23" name="Picture 1"/>
          <p:cNvPicPr>
            <a:picLocks noChangeAspect="1" noChangeArrowheads="1"/>
          </p:cNvPicPr>
          <p:nvPr/>
        </p:nvPicPr>
        <p:blipFill>
          <a:blip r:embed="rId8" cstate="print"/>
          <a:srcRect/>
          <a:stretch>
            <a:fillRect/>
          </a:stretch>
        </p:blipFill>
        <p:spPr bwMode="auto">
          <a:xfrm>
            <a:off x="6981305" y="3797862"/>
            <a:ext cx="1834650" cy="1440640"/>
          </a:xfrm>
          <a:prstGeom prst="rect">
            <a:avLst/>
          </a:prstGeom>
          <a:noFill/>
          <a:ln w="9525">
            <a:noFill/>
            <a:miter lim="800000"/>
            <a:headEnd/>
            <a:tailEnd/>
          </a:ln>
        </p:spPr>
      </p:pic>
      <p:sp>
        <p:nvSpPr>
          <p:cNvPr id="24" name="TextBox 23"/>
          <p:cNvSpPr txBox="1"/>
          <p:nvPr/>
        </p:nvSpPr>
        <p:spPr>
          <a:xfrm>
            <a:off x="7109522" y="4251296"/>
            <a:ext cx="1678408" cy="369332"/>
          </a:xfrm>
          <a:prstGeom prst="rect">
            <a:avLst/>
          </a:prstGeom>
          <a:solidFill>
            <a:schemeClr val="bg1">
              <a:alpha val="70000"/>
            </a:schemeClr>
          </a:solidFill>
        </p:spPr>
        <p:txBody>
          <a:bodyPr wrap="none" rtlCol="0">
            <a:spAutoFit/>
          </a:bodyPr>
          <a:lstStyle/>
          <a:p>
            <a:r>
              <a:rPr lang="en-GB" b="1" dirty="0"/>
              <a:t>Resources HUB </a:t>
            </a:r>
          </a:p>
        </p:txBody>
      </p:sp>
      <p:sp>
        <p:nvSpPr>
          <p:cNvPr id="19" name="Arrow: Right 18"/>
          <p:cNvSpPr/>
          <p:nvPr/>
        </p:nvSpPr>
        <p:spPr>
          <a:xfrm rot="3137019">
            <a:off x="4679625" y="3393750"/>
            <a:ext cx="3225456" cy="398706"/>
          </a:xfrm>
          <a:prstGeom prst="rightArrow">
            <a:avLst/>
          </a:prstGeom>
          <a:solidFill>
            <a:schemeClr val="bg1">
              <a:lumMod val="65000"/>
            </a:schemeClr>
          </a:solidFill>
        </p:spPr>
        <p:txBody>
          <a:bodyPr rtlCol="0" anchor="ctr">
            <a:spAutoFit/>
          </a:bodyPr>
          <a:lstStyle/>
          <a:p>
            <a:pPr algn="ctr"/>
            <a:endParaRPr lang="en-US" dirty="0"/>
          </a:p>
        </p:txBody>
      </p:sp>
      <p:sp>
        <p:nvSpPr>
          <p:cNvPr id="27" name="TextBox 26"/>
          <p:cNvSpPr txBox="1"/>
          <p:nvPr/>
        </p:nvSpPr>
        <p:spPr>
          <a:xfrm>
            <a:off x="2873001" y="2603530"/>
            <a:ext cx="2995143" cy="923330"/>
          </a:xfrm>
          <a:prstGeom prst="rect">
            <a:avLst/>
          </a:prstGeom>
          <a:noFill/>
        </p:spPr>
        <p:txBody>
          <a:bodyPr wrap="square" rtlCol="0">
            <a:spAutoFit/>
          </a:bodyPr>
          <a:lstStyle/>
          <a:p>
            <a:r>
              <a:rPr lang="en-GB" b="1" dirty="0"/>
              <a:t>3 Encouragement to share </a:t>
            </a:r>
          </a:p>
          <a:p>
            <a:r>
              <a:rPr lang="en-GB" b="1" dirty="0"/>
              <a:t>and evaluate practice through emergent magazine </a:t>
            </a:r>
          </a:p>
        </p:txBody>
      </p:sp>
      <p:sp>
        <p:nvSpPr>
          <p:cNvPr id="28" name="TextBox 27"/>
          <p:cNvSpPr txBox="1"/>
          <p:nvPr/>
        </p:nvSpPr>
        <p:spPr>
          <a:xfrm>
            <a:off x="4994933" y="3920962"/>
            <a:ext cx="2767726" cy="923330"/>
          </a:xfrm>
          <a:prstGeom prst="rect">
            <a:avLst/>
          </a:prstGeom>
          <a:noFill/>
        </p:spPr>
        <p:txBody>
          <a:bodyPr wrap="square" rtlCol="0">
            <a:spAutoFit/>
          </a:bodyPr>
          <a:lstStyle/>
          <a:p>
            <a:r>
              <a:rPr lang="en-GB" b="1" dirty="0"/>
              <a:t>5 On-line surveys – </a:t>
            </a:r>
          </a:p>
          <a:p>
            <a:r>
              <a:rPr lang="en-GB" b="1" dirty="0"/>
              <a:t>open, institutions </a:t>
            </a:r>
          </a:p>
          <a:p>
            <a:r>
              <a:rPr lang="en-GB" b="1" dirty="0"/>
              <a:t>&amp; disciplines</a:t>
            </a:r>
          </a:p>
        </p:txBody>
      </p:sp>
      <p:sp>
        <p:nvSpPr>
          <p:cNvPr id="29" name="Arrow: Right 28"/>
          <p:cNvSpPr/>
          <p:nvPr/>
        </p:nvSpPr>
        <p:spPr>
          <a:xfrm>
            <a:off x="6284513" y="5199581"/>
            <a:ext cx="679402" cy="398706"/>
          </a:xfrm>
          <a:prstGeom prst="rightArrow">
            <a:avLst/>
          </a:prstGeom>
          <a:solidFill>
            <a:schemeClr val="bg1">
              <a:lumMod val="65000"/>
            </a:schemeClr>
          </a:solidFill>
        </p:spPr>
        <p:txBody>
          <a:bodyPr rtlCol="0" anchor="ctr">
            <a:spAutoFit/>
          </a:bodyPr>
          <a:lstStyle/>
          <a:p>
            <a:pPr algn="ctr"/>
            <a:endParaRPr lang="en-US" dirty="0"/>
          </a:p>
        </p:txBody>
      </p:sp>
      <p:sp>
        <p:nvSpPr>
          <p:cNvPr id="30" name="TextBox 29"/>
          <p:cNvSpPr txBox="1"/>
          <p:nvPr/>
        </p:nvSpPr>
        <p:spPr>
          <a:xfrm>
            <a:off x="6016643" y="2626835"/>
            <a:ext cx="2995143" cy="923330"/>
          </a:xfrm>
          <a:prstGeom prst="rect">
            <a:avLst/>
          </a:prstGeom>
          <a:noFill/>
        </p:spPr>
        <p:txBody>
          <a:bodyPr wrap="square" rtlCol="0">
            <a:spAutoFit/>
          </a:bodyPr>
          <a:lstStyle/>
          <a:p>
            <a:r>
              <a:rPr lang="en-GB" b="1" dirty="0"/>
              <a:t>4 Process for student engagement – what enables them to be creative?</a:t>
            </a:r>
          </a:p>
        </p:txBody>
      </p:sp>
      <p:sp>
        <p:nvSpPr>
          <p:cNvPr id="21" name="Rectangle 20"/>
          <p:cNvSpPr/>
          <p:nvPr/>
        </p:nvSpPr>
        <p:spPr>
          <a:xfrm>
            <a:off x="60627" y="6374080"/>
            <a:ext cx="6725786" cy="369332"/>
          </a:xfrm>
          <a:prstGeom prst="rect">
            <a:avLst/>
          </a:prstGeom>
        </p:spPr>
        <p:txBody>
          <a:bodyPr wrap="square">
            <a:spAutoFit/>
          </a:bodyPr>
          <a:lstStyle/>
          <a:p>
            <a:r>
              <a:rPr lang="en-US" b="1" dirty="0">
                <a:solidFill>
                  <a:srgbClr val="0070C0"/>
                </a:solidFill>
              </a:rPr>
              <a:t>http://www.creativeacademic.uk/2016-17-programme.html</a:t>
            </a:r>
          </a:p>
        </p:txBody>
      </p:sp>
      <p:sp>
        <p:nvSpPr>
          <p:cNvPr id="4" name="TextBox 3"/>
          <p:cNvSpPr txBox="1"/>
          <p:nvPr/>
        </p:nvSpPr>
        <p:spPr>
          <a:xfrm>
            <a:off x="2106019" y="1598351"/>
            <a:ext cx="860685" cy="646331"/>
          </a:xfrm>
          <a:prstGeom prst="rect">
            <a:avLst/>
          </a:prstGeom>
          <a:solidFill>
            <a:schemeClr val="bg1">
              <a:lumMod val="95000"/>
            </a:schemeClr>
          </a:solidFill>
        </p:spPr>
        <p:txBody>
          <a:bodyPr wrap="none" rtlCol="0">
            <a:spAutoFit/>
          </a:bodyPr>
          <a:lstStyle/>
          <a:p>
            <a:r>
              <a:rPr lang="en-US" b="1" dirty="0"/>
              <a:t>OCT 30</a:t>
            </a:r>
          </a:p>
          <a:p>
            <a:r>
              <a:rPr lang="en-US" b="1" dirty="0"/>
              <a:t>NOV 4</a:t>
            </a:r>
          </a:p>
        </p:txBody>
      </p:sp>
    </p:spTree>
    <p:extLst>
      <p:ext uri="{BB962C8B-B14F-4D97-AF65-F5344CB8AC3E}">
        <p14:creationId xmlns:p14="http://schemas.microsoft.com/office/powerpoint/2010/main" val="6156871"/>
      </p:ext>
    </p:extLst>
  </p:cSld>
  <p:clrMapOvr>
    <a:masterClrMapping/>
  </p:clrMapOvr>
  <p:transition spd="med">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AutoShape 4" descr="Image result for Anna Craf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7" name="Picture 2" descr="C:\Users\norman\Pictures\creative academic\LOGO\Creative Academic Abstract Logo B&amp;G.png"/>
          <p:cNvPicPr>
            <a:picLocks noChangeAspect="1" noChangeArrowheads="1"/>
          </p:cNvPicPr>
          <p:nvPr/>
        </p:nvPicPr>
        <p:blipFill>
          <a:blip r:embed="rId3" cstate="print"/>
          <a:srcRect/>
          <a:stretch>
            <a:fillRect/>
          </a:stretch>
        </p:blipFill>
        <p:spPr bwMode="auto">
          <a:xfrm>
            <a:off x="6372200" y="332656"/>
            <a:ext cx="1584176" cy="621283"/>
          </a:xfrm>
          <a:prstGeom prst="rect">
            <a:avLst/>
          </a:prstGeom>
          <a:noFill/>
          <a:ln w="9525">
            <a:noFill/>
            <a:miter lim="800000"/>
            <a:headEnd/>
            <a:tailEnd/>
          </a:ln>
        </p:spPr>
      </p:pic>
      <p:pic>
        <p:nvPicPr>
          <p:cNvPr id="8" name="Picture 9" descr="C:\Users\norman\Pictures\LIFEWIDE EDUCATION\LWE Abstract Logo Final B&amp;G.jpg"/>
          <p:cNvPicPr>
            <a:picLocks noChangeAspect="1" noChangeArrowheads="1"/>
          </p:cNvPicPr>
          <p:nvPr/>
        </p:nvPicPr>
        <p:blipFill>
          <a:blip r:embed="rId4" cstate="print"/>
          <a:srcRect/>
          <a:stretch>
            <a:fillRect/>
          </a:stretch>
        </p:blipFill>
        <p:spPr bwMode="auto">
          <a:xfrm>
            <a:off x="3995936" y="332656"/>
            <a:ext cx="1728192" cy="688975"/>
          </a:xfrm>
          <a:prstGeom prst="rect">
            <a:avLst/>
          </a:prstGeom>
          <a:noFill/>
          <a:ln w="9525">
            <a:noFill/>
            <a:miter lim="800000"/>
            <a:headEnd/>
            <a:tailEnd/>
          </a:ln>
        </p:spPr>
      </p:pic>
      <p:sp>
        <p:nvSpPr>
          <p:cNvPr id="9" name="TextBox 6"/>
          <p:cNvSpPr txBox="1">
            <a:spLocks noChangeArrowheads="1"/>
          </p:cNvSpPr>
          <p:nvPr/>
        </p:nvSpPr>
        <p:spPr bwMode="auto">
          <a:xfrm>
            <a:off x="467544" y="1052736"/>
            <a:ext cx="8340040" cy="707886"/>
          </a:xfrm>
          <a:prstGeom prst="rect">
            <a:avLst/>
          </a:prstGeom>
          <a:noFill/>
          <a:ln w="9525">
            <a:noFill/>
            <a:miter lim="800000"/>
            <a:headEnd/>
            <a:tailEnd/>
          </a:ln>
        </p:spPr>
        <p:txBody>
          <a:bodyPr wrap="none">
            <a:spAutoFit/>
          </a:bodyPr>
          <a:lstStyle/>
          <a:p>
            <a:r>
              <a:rPr lang="en-GB" sz="2000" b="1" dirty="0"/>
              <a:t>BERA Creativity SIG seminar </a:t>
            </a:r>
          </a:p>
          <a:p>
            <a:r>
              <a:rPr lang="en-GB" sz="2000" b="1" dirty="0"/>
              <a:t>Advancing Creativities Research: Making connections across diverse settings.</a:t>
            </a:r>
          </a:p>
        </p:txBody>
      </p:sp>
      <p:sp>
        <p:nvSpPr>
          <p:cNvPr id="10" name="Rectangle 3"/>
          <p:cNvSpPr>
            <a:spLocks noChangeArrowheads="1"/>
          </p:cNvSpPr>
          <p:nvPr/>
        </p:nvSpPr>
        <p:spPr bwMode="auto">
          <a:xfrm>
            <a:off x="467544" y="1988840"/>
            <a:ext cx="8604348" cy="4585871"/>
          </a:xfrm>
          <a:prstGeom prst="rect">
            <a:avLst/>
          </a:prstGeom>
          <a:noFill/>
          <a:ln w="9525">
            <a:noFill/>
            <a:miter lim="800000"/>
            <a:headEnd/>
            <a:tailEnd/>
          </a:ln>
        </p:spPr>
        <p:txBody>
          <a:bodyPr wrap="square">
            <a:spAutoFit/>
          </a:bodyPr>
          <a:lstStyle/>
          <a:p>
            <a:pPr>
              <a:defRPr/>
            </a:pPr>
            <a:r>
              <a:rPr lang="en-GB" sz="2400" b="1" dirty="0">
                <a:latin typeface="Aharoni" pitchFamily="2" charset="-79"/>
                <a:cs typeface="Aharoni" pitchFamily="2" charset="-79"/>
              </a:rPr>
              <a:t>Exploring creativity in higher education through </a:t>
            </a:r>
            <a:r>
              <a:rPr lang="en-GB" sz="2400" b="1" dirty="0" err="1">
                <a:latin typeface="Aharoni" pitchFamily="2" charset="-79"/>
                <a:cs typeface="Aharoni" pitchFamily="2" charset="-79"/>
              </a:rPr>
              <a:t>lifewide</a:t>
            </a:r>
            <a:r>
              <a:rPr lang="en-GB" sz="2400" b="1" dirty="0">
                <a:latin typeface="Aharoni" pitchFamily="2" charset="-79"/>
                <a:cs typeface="Aharoni" pitchFamily="2" charset="-79"/>
              </a:rPr>
              <a:t> learning and learning ecologies</a:t>
            </a:r>
          </a:p>
          <a:p>
            <a:pPr>
              <a:defRPr/>
            </a:pPr>
            <a:r>
              <a:rPr lang="en-GB" sz="2400" b="0" i="1" dirty="0">
                <a:solidFill>
                  <a:schemeClr val="tx1">
                    <a:lumMod val="85000"/>
                    <a:lumOff val="15000"/>
                  </a:schemeClr>
                </a:solidFill>
                <a:latin typeface="Aharoni" pitchFamily="2" charset="-79"/>
                <a:cs typeface="Aharoni" pitchFamily="2" charset="-79"/>
              </a:rPr>
              <a:t>Norman Jackson </a:t>
            </a:r>
          </a:p>
          <a:p>
            <a:pPr>
              <a:defRPr/>
            </a:pPr>
            <a:endParaRPr lang="en-GB" sz="2400" dirty="0">
              <a:latin typeface="Arial" charset="0"/>
              <a:cs typeface="Arial" charset="0"/>
            </a:endParaRPr>
          </a:p>
          <a:p>
            <a:pPr>
              <a:defRPr/>
            </a:pPr>
            <a:r>
              <a:rPr lang="en-GB" sz="2400" dirty="0">
                <a:latin typeface="Arial" charset="0"/>
                <a:cs typeface="Arial" charset="0"/>
              </a:rPr>
              <a:t>Background paper/slides &amp; video clip</a:t>
            </a:r>
          </a:p>
          <a:p>
            <a:pPr>
              <a:defRPr/>
            </a:pPr>
            <a:r>
              <a:rPr lang="en-GB" sz="2400" dirty="0">
                <a:latin typeface="Arial" charset="0"/>
                <a:cs typeface="Arial" charset="0"/>
                <a:hlinkClick r:id="rId5" action="ppaction://hlinkfile"/>
              </a:rPr>
              <a:t>http://www.normanjackson.co.uk/bera.html</a:t>
            </a:r>
            <a:endParaRPr lang="en-GB" sz="2400" dirty="0">
              <a:latin typeface="Arial" charset="0"/>
              <a:cs typeface="Arial" charset="0"/>
            </a:endParaRPr>
          </a:p>
          <a:p>
            <a:pPr>
              <a:defRPr/>
            </a:pPr>
            <a:endParaRPr lang="en-GB" sz="2400" dirty="0">
              <a:latin typeface="Arial" charset="0"/>
              <a:cs typeface="Arial" charset="0"/>
            </a:endParaRPr>
          </a:p>
          <a:p>
            <a:pPr>
              <a:defRPr/>
            </a:pPr>
            <a:r>
              <a:rPr lang="en-GB" sz="2400" dirty="0">
                <a:latin typeface="Arial" charset="0"/>
                <a:cs typeface="Arial" charset="0"/>
              </a:rPr>
              <a:t>Invitation to join our open collaborative exploration </a:t>
            </a:r>
          </a:p>
          <a:p>
            <a:pPr>
              <a:defRPr/>
            </a:pPr>
            <a:r>
              <a:rPr lang="en-GB" sz="2400" b="1" dirty="0">
                <a:latin typeface="Arial" charset="0"/>
                <a:cs typeface="Arial" charset="0"/>
              </a:rPr>
              <a:t>Creative Pedagogies &amp; Learning Ecologies</a:t>
            </a:r>
          </a:p>
          <a:p>
            <a:pPr>
              <a:defRPr/>
            </a:pPr>
            <a:r>
              <a:rPr lang="en-GB" sz="2400" dirty="0">
                <a:latin typeface="Arial" charset="0"/>
                <a:cs typeface="Arial" charset="0"/>
              </a:rPr>
              <a:t>Oct 30 – Nov 4</a:t>
            </a:r>
            <a:r>
              <a:rPr lang="en-GB" sz="2400" baseline="30000" dirty="0">
                <a:latin typeface="Arial" charset="0"/>
                <a:cs typeface="Arial" charset="0"/>
              </a:rPr>
              <a:t>th</a:t>
            </a:r>
            <a:r>
              <a:rPr lang="en-GB" sz="2400" dirty="0">
                <a:latin typeface="Arial" charset="0"/>
                <a:cs typeface="Arial" charset="0"/>
              </a:rPr>
              <a:t> #</a:t>
            </a:r>
            <a:r>
              <a:rPr lang="en-GB" sz="2400" dirty="0" err="1">
                <a:latin typeface="Arial" charset="0"/>
                <a:cs typeface="Arial" charset="0"/>
              </a:rPr>
              <a:t>creativeHE</a:t>
            </a:r>
            <a:r>
              <a:rPr lang="en-GB" sz="2400" dirty="0">
                <a:latin typeface="Arial" charset="0"/>
                <a:cs typeface="Arial" charset="0"/>
              </a:rPr>
              <a:t> Google+</a:t>
            </a:r>
            <a:endParaRPr lang="en-GB" sz="2400" dirty="0">
              <a:latin typeface="Arial" charset="0"/>
              <a:cs typeface="Arial" charset="0"/>
            </a:endParaRPr>
          </a:p>
          <a:p>
            <a:pPr>
              <a:defRPr/>
            </a:pPr>
            <a:r>
              <a:rPr lang="en-GB" sz="2400" dirty="0">
                <a:latin typeface="Arial" charset="0"/>
                <a:cs typeface="Arial" charset="0"/>
                <a:hlinkClick r:id="rId6"/>
              </a:rPr>
              <a:t>http:// www.creativeacademic.uk/creativehe.html</a:t>
            </a:r>
            <a:endParaRPr lang="en-GB" sz="2400" dirty="0">
              <a:latin typeface="Arial" charset="0"/>
              <a:cs typeface="Arial" charset="0"/>
            </a:endParaRPr>
          </a:p>
          <a:p>
            <a:pPr>
              <a:defRPr/>
            </a:pPr>
            <a:endParaRPr lang="en-GB" sz="2800" i="1" dirty="0">
              <a:latin typeface="Arial" charset="0"/>
              <a:cs typeface="Arial" charset="0"/>
            </a:endParaRPr>
          </a:p>
        </p:txBody>
      </p:sp>
      <p:pic>
        <p:nvPicPr>
          <p:cNvPr id="2050" name="Picture 2" descr="Image result for bera educational research"/>
          <p:cNvPicPr>
            <a:picLocks noChangeAspect="1" noChangeArrowheads="1"/>
          </p:cNvPicPr>
          <p:nvPr/>
        </p:nvPicPr>
        <p:blipFill>
          <a:blip r:embed="rId7" cstate="print"/>
          <a:srcRect/>
          <a:stretch>
            <a:fillRect/>
          </a:stretch>
        </p:blipFill>
        <p:spPr bwMode="auto">
          <a:xfrm>
            <a:off x="611560" y="0"/>
            <a:ext cx="2520280" cy="951867"/>
          </a:xfrm>
          <a:prstGeom prst="rect">
            <a:avLst/>
          </a:prstGeom>
          <a:noFill/>
        </p:spPr>
      </p:pic>
    </p:spTree>
    <p:extLst>
      <p:ext uri="{BB962C8B-B14F-4D97-AF65-F5344CB8AC3E}">
        <p14:creationId xmlns:p14="http://schemas.microsoft.com/office/powerpoint/2010/main" val="4179807593"/>
      </p:ext>
    </p:extLst>
  </p:cSld>
  <p:clrMapOvr>
    <a:masterClrMapping/>
  </p:clrMapOvr>
  <p:transition spd="med">
    <p:dissolve/>
  </p:transition>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a:defRPr dirty="0" smtClean="0"/>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2854</TotalTime>
  <Words>2056</Words>
  <Application>Microsoft Office PowerPoint</Application>
  <PresentationFormat>On-screen Show (4:3)</PresentationFormat>
  <Paragraphs>289</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MS PGothic</vt:lpstr>
      <vt:lpstr>Aharoni</vt:lpstr>
      <vt:lpstr>Arial</vt:lpstr>
      <vt:lpstr>Arial Narrow</vt:lpstr>
      <vt:lpstr>Calibri</vt:lpstr>
      <vt:lpstr>Hobo Std</vt:lpstr>
      <vt:lpstr>Microsoft Sans Serif</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norman</dc:creator>
  <cp:lastModifiedBy>norman jackson</cp:lastModifiedBy>
  <cp:revision>66</cp:revision>
  <dcterms:created xsi:type="dcterms:W3CDTF">2016-07-24T11:26:57Z</dcterms:created>
  <dcterms:modified xsi:type="dcterms:W3CDTF">2016-10-27T16:06:02Z</dcterms:modified>
</cp:coreProperties>
</file>